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2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3.xml" ContentType="application/vnd.openxmlformats-officedocument.presentationml.notesSlid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4.xml" ContentType="application/vnd.openxmlformats-officedocument.presentationml.notesSlide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notesSlides/notesSlide5.xml" ContentType="application/vnd.openxmlformats-officedocument.presentationml.notesSlide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notesSlides/notesSlide6.xml" ContentType="application/vnd.openxmlformats-officedocument.presentationml.notesSlide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notesSlides/notesSlide7.xml" ContentType="application/vnd.openxmlformats-officedocument.presentationml.notesSlide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notesSlides/notesSlide8.xml" ContentType="application/vnd.openxmlformats-officedocument.presentationml.notesSlide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notesSlides/notesSlide9.xml" ContentType="application/vnd.openxmlformats-officedocument.presentationml.notesSlide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notesSlides/notesSlide10.xml" ContentType="application/vnd.openxmlformats-officedocument.presentationml.notesSlide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notesSlides/notesSlide11.xml" ContentType="application/vnd.openxmlformats-officedocument.presentationml.notesSlide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notesSlides/notesSlide12.xml" ContentType="application/vnd.openxmlformats-officedocument.presentationml.notesSlide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notesSlides/notesSlide13.xml" ContentType="application/vnd.openxmlformats-officedocument.presentationml.notesSlide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notesSlides/notesSlide14.xml" ContentType="application/vnd.openxmlformats-officedocument.presentationml.notesSlide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notesSlides/notesSlide15.xml" ContentType="application/vnd.openxmlformats-officedocument.presentationml.notesSlide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notesSlides/notesSlide16.xml" ContentType="application/vnd.openxmlformats-officedocument.presentationml.notesSlide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notesSlides/notesSlide17.xml" ContentType="application/vnd.openxmlformats-officedocument.presentationml.notesSlide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notesSlides/notesSlide18.xml" ContentType="application/vnd.openxmlformats-officedocument.presentationml.notesSlide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notesSlides/notesSlide19.xml" ContentType="application/vnd.openxmlformats-officedocument.presentationml.notesSlide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notesSlides/notesSlide20.xml" ContentType="application/vnd.openxmlformats-officedocument.presentationml.notesSlide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notesSlides/notesSlide21.xml" ContentType="application/vnd.openxmlformats-officedocument.presentationml.notesSlide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notesSlides/notesSlide22.xml" ContentType="application/vnd.openxmlformats-officedocument.presentationml.notesSlide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notesSlides/notesSlide23.xml" ContentType="application/vnd.openxmlformats-officedocument.presentationml.notesSlide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notesSlides/notesSlide24.xml" ContentType="application/vnd.openxmlformats-officedocument.presentationml.notesSlide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28"/>
  </p:notesMasterIdLst>
  <p:handoutMasterIdLst>
    <p:handoutMasterId r:id="rId29"/>
  </p:handoutMasterIdLst>
  <p:sldIdLst>
    <p:sldId id="259" r:id="rId3"/>
    <p:sldId id="752" r:id="rId4"/>
    <p:sldId id="753" r:id="rId5"/>
    <p:sldId id="768" r:id="rId6"/>
    <p:sldId id="775" r:id="rId7"/>
    <p:sldId id="774" r:id="rId8"/>
    <p:sldId id="777" r:id="rId9"/>
    <p:sldId id="778" r:id="rId10"/>
    <p:sldId id="776" r:id="rId11"/>
    <p:sldId id="769" r:id="rId12"/>
    <p:sldId id="770" r:id="rId13"/>
    <p:sldId id="772" r:id="rId14"/>
    <p:sldId id="773" r:id="rId15"/>
    <p:sldId id="779" r:id="rId16"/>
    <p:sldId id="780" r:id="rId17"/>
    <p:sldId id="781" r:id="rId18"/>
    <p:sldId id="782" r:id="rId19"/>
    <p:sldId id="783" r:id="rId20"/>
    <p:sldId id="784" r:id="rId21"/>
    <p:sldId id="785" r:id="rId22"/>
    <p:sldId id="786" r:id="rId23"/>
    <p:sldId id="787" r:id="rId24"/>
    <p:sldId id="788" r:id="rId25"/>
    <p:sldId id="789" r:id="rId26"/>
    <p:sldId id="790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779CC93D-E52E-4D84-901B-11D7331DD495}">
          <p14:sldIdLst>
            <p14:sldId id="259"/>
          </p14:sldIdLst>
        </p14:section>
        <p14:section name="Обзор и цели" id="{ABA716BF-3A5C-4ADB-94C9-CFEF84EBA240}">
          <p14:sldIdLst>
            <p14:sldId id="752"/>
            <p14:sldId id="753"/>
            <p14:sldId id="768"/>
            <p14:sldId id="775"/>
            <p14:sldId id="774"/>
            <p14:sldId id="777"/>
            <p14:sldId id="778"/>
            <p14:sldId id="776"/>
            <p14:sldId id="769"/>
            <p14:sldId id="770"/>
            <p14:sldId id="772"/>
            <p14:sldId id="773"/>
            <p14:sldId id="779"/>
            <p14:sldId id="780"/>
            <p14:sldId id="781"/>
            <p14:sldId id="782"/>
            <p14:sldId id="783"/>
            <p14:sldId id="784"/>
            <p14:sldId id="785"/>
            <p14:sldId id="786"/>
            <p14:sldId id="787"/>
            <p14:sldId id="788"/>
            <p14:sldId id="789"/>
            <p14:sldId id="790"/>
          </p14:sldIdLst>
        </p14:section>
        <p14:section name="Раздел 1" id="{6D9936A3-3945-4757-BC8B-B5C252D8E036}">
          <p14:sldIdLst/>
        </p14:section>
        <p14:section name="Образцы слайдов для визуальных элементов" id="{BAB3A466-96C9-4230-9978-795378D75699}">
          <p14:sldIdLst/>
        </p14:section>
        <p14:section name="Пример" id="{8C0305C9-B152-4FBA-A789-FE1976D53990}">
          <p14:sldIdLst/>
        </p14:section>
        <p14:section name="Заключение и итог" id="{790CEF5B-569A-4C2F-BED5-750B08C0E5AD}">
          <p14:sldIdLst/>
        </p14:section>
        <p14:section name="Приложение" id="{3F78B471-41DA-46F2-A8E4-97E471896AB3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9900"/>
    <a:srgbClr val="006600"/>
    <a:srgbClr val="003300"/>
    <a:srgbClr val="009ED6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74" autoAdjust="0"/>
    <p:restoredTop sz="88632" autoAdjust="0"/>
  </p:normalViewPr>
  <p:slideViewPr>
    <p:cSldViewPr>
      <p:cViewPr>
        <p:scale>
          <a:sx n="66" d="100"/>
          <a:sy n="66" d="100"/>
        </p:scale>
        <p:origin x="-160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4" d="100"/>
        <a:sy n="154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314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ru-RU" sz="1200"/>
            </a:lvl1pPr>
          </a:lstStyle>
          <a:p>
            <a:endParaRPr lang="ru-RU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ru-RU" sz="1200"/>
            </a:lvl1pPr>
          </a:lstStyle>
          <a:p>
            <a:fld id="{D83FDC75-7F73-4A4A-A77C-09AADF00E0EA}" type="datetimeFigureOut">
              <a:rPr lang="ru-RU" smtClean="0"/>
              <a:pPr/>
              <a:t>23.09.2017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ru-RU" sz="1200"/>
            </a:lvl1pPr>
          </a:lstStyle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ru-RU" sz="1200"/>
            </a:lvl1pPr>
          </a:lstStyle>
          <a:p>
            <a:fld id="{459226BF-1F13-42D3-80DC-373E7ADD1EB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317699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ru-RU"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ru-RU" sz="1200"/>
            </a:lvl1pPr>
          </a:lstStyle>
          <a:p>
            <a:fld id="{48AEF76B-3757-4A0B-AF93-28494465C1DD}" type="datetimeFigureOut">
              <a:pPr/>
              <a:t>22.07.2017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ru-RU" sz="1200"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ru-RU" sz="1200"/>
            </a:lvl1pPr>
          </a:lstStyle>
          <a:p>
            <a:fld id="{75693FD4-8F83-4EF7-AC3F-0DC0388986B0}" type="slidenum"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38527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ru-RU"/>
            </a:pPr>
            <a:r>
              <a:rPr lang="ru-RU" dirty="0" smtClean="0"/>
              <a:t>Этот шаблон можно использовать как начальный файл для представления учебных материалов группе слушателей.</a:t>
            </a:r>
          </a:p>
          <a:p>
            <a:endParaRPr lang="ru-RU" dirty="0" smtClean="0"/>
          </a:p>
          <a:p>
            <a:pPr lvl="0"/>
            <a:r>
              <a:rPr lang="ru-RU" sz="1200" b="1" dirty="0" smtClean="0"/>
              <a:t>Разделы</a:t>
            </a:r>
            <a:endParaRPr lang="ru-RU" sz="1200" b="0" dirty="0" smtClean="0"/>
          </a:p>
          <a:p>
            <a:pPr lvl="0"/>
            <a:r>
              <a:rPr lang="ru-RU" sz="1200" b="0" dirty="0" smtClean="0"/>
              <a:t>Для добавления разделов щелкните слайд правой кнопкой мыши.</a:t>
            </a:r>
            <a:r>
              <a:rPr lang="ru-RU" sz="1200" b="0" baseline="0" dirty="0" smtClean="0"/>
              <a:t> Разделы позволяют упорядочить слайды и организовать совместную работу нескольких авторов.</a:t>
            </a:r>
            <a:endParaRPr lang="ru-RU" sz="1200" b="0" dirty="0" smtClean="0"/>
          </a:p>
          <a:p>
            <a:pPr lvl="0"/>
            <a:endParaRPr lang="ru-RU" sz="1200" b="1" dirty="0" smtClean="0"/>
          </a:p>
          <a:p>
            <a:pPr lvl="0"/>
            <a:r>
              <a:rPr lang="ru-RU" sz="1200" b="1" dirty="0" smtClean="0"/>
              <a:t>Заметки</a:t>
            </a:r>
          </a:p>
          <a:p>
            <a:pPr lvl="0"/>
            <a:r>
              <a:rPr lang="ru-RU" sz="1200" dirty="0" smtClean="0"/>
              <a:t>Используйте раздел заметок для размещения заметок докладчика или дополнительных сведений для аудитории.</a:t>
            </a:r>
            <a:r>
              <a:rPr lang="ru-RU" sz="1200" baseline="0" dirty="0" smtClean="0"/>
              <a:t> Во время воспроизведения презентации эти заметки отображаются в представлении презентации. </a:t>
            </a:r>
          </a:p>
          <a:p>
            <a:pPr lvl="0">
              <a:buFontTx/>
              <a:buNone/>
            </a:pPr>
            <a:r>
              <a:rPr lang="ru-RU" sz="1200" dirty="0" smtClean="0"/>
              <a:t>Обращайте внимание на размер шрифта (важно обеспечить различимость при ослабленном зрении, видеосъемке и чтении с экрана)</a:t>
            </a:r>
          </a:p>
          <a:p>
            <a:pPr lvl="0"/>
            <a:endParaRPr lang="ru-RU" sz="1200" dirty="0" smtClean="0"/>
          </a:p>
          <a:p>
            <a:pPr lvl="0">
              <a:buFontTx/>
              <a:buNone/>
            </a:pPr>
            <a:r>
              <a:rPr lang="ru-RU" sz="1200" b="1" dirty="0" smtClean="0"/>
              <a:t>Сочетаемые цвета </a:t>
            </a:r>
          </a:p>
          <a:p>
            <a:pPr lvl="0">
              <a:buFontTx/>
              <a:buNone/>
            </a:pPr>
            <a:r>
              <a:rPr lang="ru-RU" sz="1200" dirty="0" smtClean="0"/>
              <a:t>Обратите особое внимание на графики, диаграммы и надписи.</a:t>
            </a:r>
            <a:r>
              <a:rPr lang="ru-RU" sz="1200" baseline="0" dirty="0" smtClean="0"/>
              <a:t> </a:t>
            </a:r>
            <a:endParaRPr lang="ru-RU" sz="1200" dirty="0" smtClean="0"/>
          </a:p>
          <a:p>
            <a:pPr lvl="0"/>
            <a:r>
              <a:rPr lang="ru-RU" sz="1200" dirty="0" smtClean="0"/>
              <a:t>Учтите, что печать будет выполняться </a:t>
            </a:r>
            <a:r>
              <a:rPr lang="ru-RU" sz="1200" dirty="0" err="1" smtClean="0"/>
              <a:t>в черно-белом режиме или в оттенках серого</a:t>
            </a:r>
            <a:r>
              <a:rPr lang="ru-RU" sz="1200" dirty="0" smtClean="0"/>
              <a:t>. Выполните пробную печать, чтобы убедиться в сохранении разницы между цветами при печати </a:t>
            </a:r>
            <a:r>
              <a:rPr lang="ru-RU" sz="1200" dirty="0" err="1" smtClean="0"/>
              <a:t>в черно-белом режиме или в оттенках серого</a:t>
            </a:r>
            <a:r>
              <a:rPr lang="ru-RU" sz="1200" dirty="0" smtClean="0"/>
              <a:t>.</a:t>
            </a:r>
          </a:p>
          <a:p>
            <a:pPr lvl="0">
              <a:buFontTx/>
              <a:buNone/>
            </a:pPr>
            <a:endParaRPr lang="ru-RU" sz="1200" dirty="0" smtClean="0"/>
          </a:p>
          <a:p>
            <a:pPr lvl="0">
              <a:buFontTx/>
              <a:buNone/>
            </a:pPr>
            <a:r>
              <a:rPr lang="ru-RU" sz="1200" b="1" dirty="0" smtClean="0"/>
              <a:t>Диаграммы, таблицы и графики</a:t>
            </a:r>
          </a:p>
          <a:p>
            <a:pPr lvl="0"/>
            <a:r>
              <a:rPr lang="ru-RU" sz="1200" dirty="0" smtClean="0"/>
              <a:t>Не усложняйте восприятие: по возможности используйте согласованные, простые стили и цвета.</a:t>
            </a:r>
          </a:p>
          <a:p>
            <a:pPr lvl="0"/>
            <a:r>
              <a:rPr lang="ru-RU" sz="1200" dirty="0" smtClean="0"/>
              <a:t>Снабдите все диаграммы и таблицы подписями.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72891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590800" y="2286000"/>
            <a:ext cx="6180224" cy="1470025"/>
          </a:xfrm>
        </p:spPr>
        <p:txBody>
          <a:bodyPr anchor="t"/>
          <a:lstStyle>
            <a:lvl1pPr algn="r" latinLnBrk="0">
              <a:defRPr lang="ru-RU" b="1" cap="small" baseline="0">
                <a:solidFill>
                  <a:srgbClr val="003300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400" y="4038600"/>
            <a:ext cx="4772528" cy="990600"/>
          </a:xfrm>
        </p:spPr>
        <p:txBody>
          <a:bodyPr>
            <a:normAutofit/>
          </a:bodyPr>
          <a:lstStyle>
            <a:lvl1pPr marL="0" indent="0" algn="r" latinLnBrk="0">
              <a:buNone/>
              <a:defRPr lang="ru-RU" sz="2000" b="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251"/>
            <a:ext cx="3721618" cy="6858000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858000" y="5105400"/>
            <a:ext cx="1828800" cy="990600"/>
          </a:xfrm>
        </p:spPr>
        <p:txBody>
          <a:bodyPr>
            <a:normAutofit/>
          </a:bodyPr>
          <a:lstStyle>
            <a:lvl1pPr marL="0" indent="0" algn="ctr" latinLnBrk="0">
              <a:buNone/>
              <a:defRPr lang="ru-RU" sz="2000" baseline="0"/>
            </a:lvl1pPr>
          </a:lstStyle>
          <a:p>
            <a:r>
              <a:rPr lang="ru-RU"/>
              <a:t>Эмблема организации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22.07.2017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22.07.2017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олько фо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0" y="6356350"/>
            <a:ext cx="2133600" cy="365125"/>
          </a:xfrm>
        </p:spPr>
        <p:txBody>
          <a:bodyPr/>
          <a:lstStyle/>
          <a:p>
            <a:fld id="{757B281C-5159-4971-8228-52B9A72E9ED2}" type="datetimeFigureOut">
              <a:pPr/>
              <a:t>22.07.2017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356350"/>
            <a:ext cx="28956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3161049" y="-3176815"/>
            <a:ext cx="2819400" cy="917303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0" y="3048000"/>
            <a:ext cx="4343400" cy="1362075"/>
          </a:xfrm>
        </p:spPr>
        <p:txBody>
          <a:bodyPr anchor="b" anchorCtr="0"/>
          <a:lstStyle>
            <a:lvl1pPr algn="l" latinLnBrk="0">
              <a:defRPr lang="ru-RU" sz="4000" b="1" cap="small" baseline="0">
                <a:solidFill>
                  <a:srgbClr val="003300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22.07.2017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lang="ru-RU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781800" y="5334000"/>
            <a:ext cx="2133600" cy="990600"/>
          </a:xfrm>
        </p:spPr>
        <p:txBody>
          <a:bodyPr>
            <a:normAutofit/>
          </a:bodyPr>
          <a:lstStyle>
            <a:lvl1pPr marL="0" indent="0" algn="ctr" latinLnBrk="0">
              <a:buNone/>
              <a:defRPr lang="ru-RU" sz="1800"/>
            </a:lvl1pPr>
          </a:lstStyle>
          <a:p>
            <a:r>
              <a:rPr lang="ru-RU"/>
              <a:t>Эмблема организации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2000" y="269632"/>
            <a:ext cx="8077200" cy="1143000"/>
          </a:xfrm>
        </p:spPr>
        <p:txBody>
          <a:bodyPr anchor="ctr" anchorCtr="0"/>
          <a:lstStyle>
            <a:lvl1pPr algn="l" latinLnBrk="0">
              <a:defRPr lang="ru-RU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96413"/>
            <a:ext cx="8077200" cy="4297363"/>
          </a:xfrm>
        </p:spPr>
        <p:txBody>
          <a:bodyPr>
            <a:normAutofit/>
          </a:bodyPr>
          <a:lstStyle>
            <a:lvl1pPr latinLnBrk="0">
              <a:defRPr lang="ru-RU" sz="3200">
                <a:latin typeface="Arial" pitchFamily="34" charset="0"/>
              </a:defRPr>
            </a:lvl1pPr>
            <a:lvl2pPr latinLnBrk="0">
              <a:defRPr lang="ru-RU" sz="2800">
                <a:latin typeface="Arial" pitchFamily="34" charset="0"/>
              </a:defRPr>
            </a:lvl2pPr>
            <a:lvl3pPr latinLnBrk="0">
              <a:defRPr lang="ru-RU" sz="2400">
                <a:latin typeface="Arial" pitchFamily="34" charset="0"/>
              </a:defRPr>
            </a:lvl3pPr>
            <a:lvl4pPr latinLnBrk="0">
              <a:defRPr lang="ru-RU" sz="2400">
                <a:latin typeface="Arial" pitchFamily="34" charset="0"/>
              </a:defRPr>
            </a:lvl4pPr>
            <a:lvl5pPr latinLnBrk="0">
              <a:defRPr lang="ru-RU" sz="2400">
                <a:latin typeface="Arial" pitchFamily="34" charset="0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22.07.2017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4038600" cy="4525963"/>
          </a:xfrm>
        </p:spPr>
        <p:txBody>
          <a:bodyPr/>
          <a:lstStyle>
            <a:lvl1pPr latinLnBrk="0">
              <a:defRPr lang="ru-RU" sz="2800"/>
            </a:lvl1pPr>
            <a:lvl2pPr latinLnBrk="0">
              <a:defRPr lang="ru-RU" sz="2400"/>
            </a:lvl2pPr>
            <a:lvl3pPr latinLnBrk="0">
              <a:defRPr lang="ru-RU" sz="2000"/>
            </a:lvl3pPr>
            <a:lvl4pPr latinLnBrk="0">
              <a:defRPr lang="ru-RU" sz="1800"/>
            </a:lvl4pPr>
            <a:lvl5pPr latinLnBrk="0">
              <a:defRPr lang="ru-RU" sz="1800"/>
            </a:lvl5pPr>
            <a:lvl6pPr latinLnBrk="0">
              <a:defRPr lang="ru-RU" sz="1800"/>
            </a:lvl6pPr>
            <a:lvl7pPr latinLnBrk="0">
              <a:defRPr lang="ru-RU" sz="1800"/>
            </a:lvl7pPr>
            <a:lvl8pPr latinLnBrk="0">
              <a:defRPr lang="ru-RU" sz="1800"/>
            </a:lvl8pPr>
            <a:lvl9pPr latinLnBrk="0">
              <a:defRPr lang="ru-RU"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4038600" cy="4525963"/>
          </a:xfrm>
        </p:spPr>
        <p:txBody>
          <a:bodyPr/>
          <a:lstStyle>
            <a:lvl1pPr latinLnBrk="0">
              <a:defRPr lang="ru-RU" sz="2800"/>
            </a:lvl1pPr>
            <a:lvl2pPr latinLnBrk="0">
              <a:defRPr lang="ru-RU" sz="2400"/>
            </a:lvl2pPr>
            <a:lvl3pPr latinLnBrk="0">
              <a:defRPr lang="ru-RU" sz="2000"/>
            </a:lvl3pPr>
            <a:lvl4pPr latinLnBrk="0">
              <a:defRPr lang="ru-RU" sz="1800"/>
            </a:lvl4pPr>
            <a:lvl5pPr latinLnBrk="0">
              <a:defRPr lang="ru-RU" sz="1800"/>
            </a:lvl5pPr>
            <a:lvl6pPr latinLnBrk="0">
              <a:defRPr lang="ru-RU" sz="1800"/>
            </a:lvl6pPr>
            <a:lvl7pPr latinLnBrk="0">
              <a:defRPr lang="ru-RU" sz="1800"/>
            </a:lvl7pPr>
            <a:lvl8pPr latinLnBrk="0">
              <a:defRPr lang="ru-RU" sz="1800"/>
            </a:lvl8pPr>
            <a:lvl9pPr latinLnBrk="0">
              <a:defRPr lang="ru-RU"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22.07.2017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latinLnBrk="0">
              <a:defRPr lang="ru-RU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4040188" cy="639762"/>
          </a:xfrm>
        </p:spPr>
        <p:txBody>
          <a:bodyPr anchor="b"/>
          <a:lstStyle>
            <a:lvl1pPr marL="0" indent="0" latinLnBrk="0">
              <a:buNone/>
              <a:defRPr lang="ru-RU" sz="2400" b="1"/>
            </a:lvl1pPr>
            <a:lvl2pPr marL="457200" indent="0" latinLnBrk="0">
              <a:buNone/>
              <a:defRPr lang="ru-RU" sz="2000" b="1"/>
            </a:lvl2pPr>
            <a:lvl3pPr marL="914400" indent="0" latinLnBrk="0">
              <a:buNone/>
              <a:defRPr lang="ru-RU" sz="1800" b="1"/>
            </a:lvl3pPr>
            <a:lvl4pPr marL="1371600" indent="0" latinLnBrk="0">
              <a:buNone/>
              <a:defRPr lang="ru-RU" sz="1600" b="1"/>
            </a:lvl4pPr>
            <a:lvl5pPr marL="1828800" indent="0" latinLnBrk="0">
              <a:buNone/>
              <a:defRPr lang="ru-RU" sz="1600" b="1"/>
            </a:lvl5pPr>
            <a:lvl6pPr marL="2286000" indent="0" latinLnBrk="0">
              <a:buNone/>
              <a:defRPr lang="ru-RU" sz="1600" b="1"/>
            </a:lvl6pPr>
            <a:lvl7pPr marL="2743200" indent="0" latinLnBrk="0">
              <a:buNone/>
              <a:defRPr lang="ru-RU" sz="1600" b="1"/>
            </a:lvl7pPr>
            <a:lvl8pPr marL="3200400" indent="0" latinLnBrk="0">
              <a:buNone/>
              <a:defRPr lang="ru-RU" sz="1600" b="1"/>
            </a:lvl8pPr>
            <a:lvl9pPr marL="3657600" indent="0" latinLnBrk="0">
              <a:buNone/>
              <a:defRPr lang="ru-RU"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174875"/>
            <a:ext cx="4040188" cy="3951288"/>
          </a:xfrm>
        </p:spPr>
        <p:txBody>
          <a:bodyPr/>
          <a:lstStyle>
            <a:lvl1pPr latinLnBrk="0">
              <a:defRPr lang="ru-RU" sz="2400"/>
            </a:lvl1pPr>
            <a:lvl2pPr latinLnBrk="0">
              <a:defRPr lang="ru-RU" sz="2000"/>
            </a:lvl2pPr>
            <a:lvl3pPr latinLnBrk="0">
              <a:defRPr lang="ru-RU" sz="1800"/>
            </a:lvl3pPr>
            <a:lvl4pPr latinLnBrk="0">
              <a:defRPr lang="ru-RU" sz="1600"/>
            </a:lvl4pPr>
            <a:lvl5pPr latinLnBrk="0">
              <a:defRPr lang="ru-RU" sz="1600"/>
            </a:lvl5pPr>
            <a:lvl6pPr latinLnBrk="0">
              <a:defRPr lang="ru-RU" sz="1600"/>
            </a:lvl6pPr>
            <a:lvl7pPr latinLnBrk="0">
              <a:defRPr lang="ru-RU" sz="1600"/>
            </a:lvl7pPr>
            <a:lvl8pPr latinLnBrk="0">
              <a:defRPr lang="ru-RU" sz="1600"/>
            </a:lvl8pPr>
            <a:lvl9pPr latinLnBrk="0">
              <a:defRPr lang="ru-RU"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3625" y="1535113"/>
            <a:ext cx="4041775" cy="639762"/>
          </a:xfrm>
        </p:spPr>
        <p:txBody>
          <a:bodyPr anchor="b"/>
          <a:lstStyle>
            <a:lvl1pPr marL="0" indent="0" latinLnBrk="0">
              <a:buNone/>
              <a:defRPr lang="ru-RU" sz="2400" b="1"/>
            </a:lvl1pPr>
            <a:lvl2pPr marL="457200" indent="0" latinLnBrk="0">
              <a:buNone/>
              <a:defRPr lang="ru-RU" sz="2000" b="1"/>
            </a:lvl2pPr>
            <a:lvl3pPr marL="914400" indent="0" latinLnBrk="0">
              <a:buNone/>
              <a:defRPr lang="ru-RU" sz="1800" b="1"/>
            </a:lvl3pPr>
            <a:lvl4pPr marL="1371600" indent="0" latinLnBrk="0">
              <a:buNone/>
              <a:defRPr lang="ru-RU" sz="1600" b="1"/>
            </a:lvl4pPr>
            <a:lvl5pPr marL="1828800" indent="0" latinLnBrk="0">
              <a:buNone/>
              <a:defRPr lang="ru-RU" sz="1600" b="1"/>
            </a:lvl5pPr>
            <a:lvl6pPr marL="2286000" indent="0" latinLnBrk="0">
              <a:buNone/>
              <a:defRPr lang="ru-RU" sz="1600" b="1"/>
            </a:lvl6pPr>
            <a:lvl7pPr marL="2743200" indent="0" latinLnBrk="0">
              <a:buNone/>
              <a:defRPr lang="ru-RU" sz="1600" b="1"/>
            </a:lvl7pPr>
            <a:lvl8pPr marL="3200400" indent="0" latinLnBrk="0">
              <a:buNone/>
              <a:defRPr lang="ru-RU" sz="1600" b="1"/>
            </a:lvl8pPr>
            <a:lvl9pPr marL="3657600" indent="0" latinLnBrk="0">
              <a:buNone/>
              <a:defRPr lang="ru-RU"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3625" y="2174875"/>
            <a:ext cx="4041775" cy="3951288"/>
          </a:xfrm>
        </p:spPr>
        <p:txBody>
          <a:bodyPr/>
          <a:lstStyle>
            <a:lvl1pPr latinLnBrk="0">
              <a:defRPr lang="ru-RU" sz="2400"/>
            </a:lvl1pPr>
            <a:lvl2pPr latinLnBrk="0">
              <a:defRPr lang="ru-RU" sz="2000"/>
            </a:lvl2pPr>
            <a:lvl3pPr latinLnBrk="0">
              <a:defRPr lang="ru-RU" sz="1800"/>
            </a:lvl3pPr>
            <a:lvl4pPr latinLnBrk="0">
              <a:defRPr lang="ru-RU" sz="1600"/>
            </a:lvl4pPr>
            <a:lvl5pPr latinLnBrk="0">
              <a:defRPr lang="ru-RU" sz="1600"/>
            </a:lvl5pPr>
            <a:lvl6pPr latinLnBrk="0">
              <a:defRPr lang="ru-RU" sz="1600"/>
            </a:lvl6pPr>
            <a:lvl7pPr latinLnBrk="0">
              <a:defRPr lang="ru-RU" sz="1600"/>
            </a:lvl7pPr>
            <a:lvl8pPr latinLnBrk="0">
              <a:defRPr lang="ru-RU" sz="1600"/>
            </a:lvl8pPr>
            <a:lvl9pPr latinLnBrk="0">
              <a:defRPr lang="ru-RU"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22.07.2017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3008313" cy="1162050"/>
          </a:xfrm>
        </p:spPr>
        <p:txBody>
          <a:bodyPr anchor="b"/>
          <a:lstStyle>
            <a:lvl1pPr algn="l" latinLnBrk="0">
              <a:defRPr lang="ru-RU"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3650" y="273050"/>
            <a:ext cx="5111750" cy="5853113"/>
          </a:xfrm>
        </p:spPr>
        <p:txBody>
          <a:bodyPr/>
          <a:lstStyle>
            <a:lvl1pPr latinLnBrk="0">
              <a:defRPr lang="ru-RU" sz="3200"/>
            </a:lvl1pPr>
            <a:lvl2pPr latinLnBrk="0">
              <a:defRPr lang="ru-RU" sz="2800"/>
            </a:lvl2pPr>
            <a:lvl3pPr latinLnBrk="0">
              <a:defRPr lang="ru-RU" sz="2400"/>
            </a:lvl3pPr>
            <a:lvl4pPr latinLnBrk="0">
              <a:defRPr lang="ru-RU" sz="2000"/>
            </a:lvl4pPr>
            <a:lvl5pPr latinLnBrk="0">
              <a:defRPr lang="ru-RU" sz="2000"/>
            </a:lvl5pPr>
            <a:lvl6pPr latinLnBrk="0">
              <a:defRPr lang="ru-RU" sz="2000"/>
            </a:lvl6pPr>
            <a:lvl7pPr latinLnBrk="0">
              <a:defRPr lang="ru-RU" sz="2000"/>
            </a:lvl7pPr>
            <a:lvl8pPr latinLnBrk="0">
              <a:defRPr lang="ru-RU" sz="2000"/>
            </a:lvl8pPr>
            <a:lvl9pPr latinLnBrk="0">
              <a:defRPr lang="ru-RU"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1435100"/>
            <a:ext cx="3008313" cy="4691063"/>
          </a:xfrm>
        </p:spPr>
        <p:txBody>
          <a:bodyPr/>
          <a:lstStyle>
            <a:lvl1pPr marL="0" indent="0" latinLnBrk="0">
              <a:buNone/>
              <a:defRPr lang="ru-RU" sz="1400"/>
            </a:lvl1pPr>
            <a:lvl2pPr marL="457200" indent="0" latinLnBrk="0">
              <a:buNone/>
              <a:defRPr lang="ru-RU" sz="1200"/>
            </a:lvl2pPr>
            <a:lvl3pPr marL="914400" indent="0" latinLnBrk="0">
              <a:buNone/>
              <a:defRPr lang="ru-RU" sz="1000"/>
            </a:lvl3pPr>
            <a:lvl4pPr marL="1371600" indent="0" latinLnBrk="0">
              <a:buNone/>
              <a:defRPr lang="ru-RU" sz="900"/>
            </a:lvl4pPr>
            <a:lvl5pPr marL="1828800" indent="0" latinLnBrk="0">
              <a:buNone/>
              <a:defRPr lang="ru-RU" sz="900"/>
            </a:lvl5pPr>
            <a:lvl6pPr marL="2286000" indent="0" latinLnBrk="0">
              <a:buNone/>
              <a:defRPr lang="ru-RU" sz="900"/>
            </a:lvl6pPr>
            <a:lvl7pPr marL="2743200" indent="0" latinLnBrk="0">
              <a:buNone/>
              <a:defRPr lang="ru-RU" sz="900"/>
            </a:lvl7pPr>
            <a:lvl8pPr marL="3200400" indent="0" latinLnBrk="0">
              <a:buNone/>
              <a:defRPr lang="ru-RU" sz="900"/>
            </a:lvl8pPr>
            <a:lvl9pPr marL="3657600" indent="0" latinLnBrk="0">
              <a:buNone/>
              <a:defRPr lang="ru-RU"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22.07.2017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 latinLnBrk="0">
              <a:defRPr lang="ru-RU"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 latinLnBrk="0">
              <a:buNone/>
              <a:defRPr lang="ru-RU" sz="3200"/>
            </a:lvl1pPr>
            <a:lvl2pPr marL="457200" indent="0" latinLnBrk="0">
              <a:buNone/>
              <a:defRPr lang="ru-RU" sz="2800"/>
            </a:lvl2pPr>
            <a:lvl3pPr marL="914400" indent="0" latinLnBrk="0">
              <a:buNone/>
              <a:defRPr lang="ru-RU" sz="2400"/>
            </a:lvl3pPr>
            <a:lvl4pPr marL="1371600" indent="0" latinLnBrk="0">
              <a:buNone/>
              <a:defRPr lang="ru-RU" sz="2000"/>
            </a:lvl4pPr>
            <a:lvl5pPr marL="1828800" indent="0" latinLnBrk="0">
              <a:buNone/>
              <a:defRPr lang="ru-RU" sz="2000"/>
            </a:lvl5pPr>
            <a:lvl6pPr marL="2286000" indent="0" latinLnBrk="0">
              <a:buNone/>
              <a:defRPr lang="ru-RU" sz="2000"/>
            </a:lvl6pPr>
            <a:lvl7pPr marL="2743200" indent="0" latinLnBrk="0">
              <a:buNone/>
              <a:defRPr lang="ru-RU" sz="2000"/>
            </a:lvl7pPr>
            <a:lvl8pPr marL="3200400" indent="0" latinLnBrk="0">
              <a:buNone/>
              <a:defRPr lang="ru-RU" sz="2000"/>
            </a:lvl8pPr>
            <a:lvl9pPr marL="3657600" indent="0" latinLnBrk="0">
              <a:buNone/>
              <a:defRPr lang="ru-RU"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 latinLnBrk="0">
              <a:buNone/>
              <a:defRPr lang="ru-RU" sz="1400"/>
            </a:lvl1pPr>
            <a:lvl2pPr marL="457200" indent="0" latinLnBrk="0">
              <a:buNone/>
              <a:defRPr lang="ru-RU" sz="1200"/>
            </a:lvl2pPr>
            <a:lvl3pPr marL="914400" indent="0" latinLnBrk="0">
              <a:buNone/>
              <a:defRPr lang="ru-RU" sz="1000"/>
            </a:lvl3pPr>
            <a:lvl4pPr marL="1371600" indent="0" latinLnBrk="0">
              <a:buNone/>
              <a:defRPr lang="ru-RU" sz="900"/>
            </a:lvl4pPr>
            <a:lvl5pPr marL="1828800" indent="0" latinLnBrk="0">
              <a:buNone/>
              <a:defRPr lang="ru-RU" sz="900"/>
            </a:lvl5pPr>
            <a:lvl6pPr marL="2286000" indent="0" latinLnBrk="0">
              <a:buNone/>
              <a:defRPr lang="ru-RU" sz="900"/>
            </a:lvl6pPr>
            <a:lvl7pPr marL="2743200" indent="0" latinLnBrk="0">
              <a:buNone/>
              <a:defRPr lang="ru-RU" sz="900"/>
            </a:lvl7pPr>
            <a:lvl8pPr marL="3200400" indent="0" latinLnBrk="0">
              <a:buNone/>
              <a:defRPr lang="ru-RU" sz="900"/>
            </a:lvl8pPr>
            <a:lvl9pPr marL="3657600" indent="0" latinLnBrk="0">
              <a:buNone/>
              <a:defRPr lang="ru-RU"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22.07.2017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22.07.2017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274638"/>
            <a:ext cx="5867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22.07.2017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8077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600200"/>
            <a:ext cx="8077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0">
              <a:defRPr lang="ru-RU"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fld id="{757B281C-5159-4971-8228-52B9A72E9ED2}" type="datetimeFigureOut">
              <a:rPr lang="ru-RU" smtClean="0"/>
              <a:pPr/>
              <a:t>23.09.2017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528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latinLnBrk="0">
              <a:defRPr lang="ru-RU"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0">
              <a:defRPr lang="ru-RU"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fld id="{33D6E5A2-EC83-451F-A719-9AC1370DD5CF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52400" y="-109183"/>
            <a:ext cx="818707" cy="708318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6" r:id="rId6"/>
    <p:sldLayoutId id="2147483657" r:id="rId7"/>
    <p:sldLayoutId id="2147483658" r:id="rId8"/>
    <p:sldLayoutId id="2147483659" r:id="rId9"/>
    <p:sldLayoutId id="2147483654" r:id="rId10"/>
    <p:sldLayoutId id="2147483655" r:id="rId11"/>
    <p:sldLayoutId id="2147483663" r:id="rId12"/>
  </p:sldLayoutIdLst>
  <p:transition spd="slow">
    <p:wipe dir="d"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lang="ru-RU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lang="ru-RU" sz="2800" kern="1200">
          <a:solidFill>
            <a:schemeClr val="tx1"/>
          </a:solidFill>
          <a:latin typeface="Arial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lang="ru-RU" sz="2400" kern="1200">
          <a:solidFill>
            <a:schemeClr val="tx1"/>
          </a:solidFill>
          <a:latin typeface="Arial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ru-RU" sz="2000" kern="1200">
          <a:solidFill>
            <a:schemeClr val="tx1"/>
          </a:solidFill>
          <a:latin typeface="Arial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lang="ru-RU" sz="1800" kern="1200">
          <a:solidFill>
            <a:schemeClr val="tx1"/>
          </a:solidFill>
          <a:latin typeface="Arial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lang="ru-RU" sz="1800" kern="1200">
          <a:solidFill>
            <a:schemeClr val="tx1"/>
          </a:solidFill>
          <a:latin typeface="Arial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ru-RU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ru-RU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ru-RU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ru-RU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tags" Target="../tags/tag30.xml"/><Relationship Id="rId2" Type="http://schemas.openxmlformats.org/officeDocument/2006/relationships/tags" Target="../tags/tag29.xml"/><Relationship Id="rId1" Type="http://schemas.openxmlformats.org/officeDocument/2006/relationships/tags" Target="../tags/tag28.xml"/><Relationship Id="rId5" Type="http://schemas.openxmlformats.org/officeDocument/2006/relationships/notesSlide" Target="../notesSlides/notesSlide10.xml"/><Relationship Id="rId4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33.xml"/><Relationship Id="rId2" Type="http://schemas.openxmlformats.org/officeDocument/2006/relationships/tags" Target="../tags/tag32.xml"/><Relationship Id="rId1" Type="http://schemas.openxmlformats.org/officeDocument/2006/relationships/tags" Target="../tags/tag31.xml"/><Relationship Id="rId5" Type="http://schemas.openxmlformats.org/officeDocument/2006/relationships/notesSlide" Target="../notesSlides/notesSlide11.xml"/><Relationship Id="rId4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tags" Target="../tags/tag36.xml"/><Relationship Id="rId2" Type="http://schemas.openxmlformats.org/officeDocument/2006/relationships/tags" Target="../tags/tag35.xml"/><Relationship Id="rId1" Type="http://schemas.openxmlformats.org/officeDocument/2006/relationships/tags" Target="../tags/tag34.xml"/><Relationship Id="rId5" Type="http://schemas.openxmlformats.org/officeDocument/2006/relationships/notesSlide" Target="../notesSlides/notesSlide12.xml"/><Relationship Id="rId4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tags" Target="../tags/tag39.xml"/><Relationship Id="rId2" Type="http://schemas.openxmlformats.org/officeDocument/2006/relationships/tags" Target="../tags/tag38.xml"/><Relationship Id="rId1" Type="http://schemas.openxmlformats.org/officeDocument/2006/relationships/tags" Target="../tags/tag37.xml"/><Relationship Id="rId5" Type="http://schemas.openxmlformats.org/officeDocument/2006/relationships/notesSlide" Target="../notesSlides/notesSlide13.xml"/><Relationship Id="rId4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tags" Target="../tags/tag42.xml"/><Relationship Id="rId2" Type="http://schemas.openxmlformats.org/officeDocument/2006/relationships/tags" Target="../tags/tag41.xml"/><Relationship Id="rId1" Type="http://schemas.openxmlformats.org/officeDocument/2006/relationships/tags" Target="../tags/tag40.xml"/><Relationship Id="rId5" Type="http://schemas.openxmlformats.org/officeDocument/2006/relationships/notesSlide" Target="../notesSlides/notesSlide14.xml"/><Relationship Id="rId4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tags" Target="../tags/tag45.xml"/><Relationship Id="rId2" Type="http://schemas.openxmlformats.org/officeDocument/2006/relationships/tags" Target="../tags/tag44.xml"/><Relationship Id="rId1" Type="http://schemas.openxmlformats.org/officeDocument/2006/relationships/tags" Target="../tags/tag43.xml"/><Relationship Id="rId5" Type="http://schemas.openxmlformats.org/officeDocument/2006/relationships/notesSlide" Target="../notesSlides/notesSlide15.xml"/><Relationship Id="rId4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tags" Target="../tags/tag48.xml"/><Relationship Id="rId2" Type="http://schemas.openxmlformats.org/officeDocument/2006/relationships/tags" Target="../tags/tag47.xml"/><Relationship Id="rId1" Type="http://schemas.openxmlformats.org/officeDocument/2006/relationships/tags" Target="../tags/tag46.xml"/><Relationship Id="rId5" Type="http://schemas.openxmlformats.org/officeDocument/2006/relationships/notesSlide" Target="../notesSlides/notesSlide16.xml"/><Relationship Id="rId4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tags" Target="../tags/tag51.xml"/><Relationship Id="rId2" Type="http://schemas.openxmlformats.org/officeDocument/2006/relationships/tags" Target="../tags/tag50.xml"/><Relationship Id="rId1" Type="http://schemas.openxmlformats.org/officeDocument/2006/relationships/tags" Target="../tags/tag49.xml"/><Relationship Id="rId5" Type="http://schemas.openxmlformats.org/officeDocument/2006/relationships/notesSlide" Target="../notesSlides/notesSlide17.xml"/><Relationship Id="rId4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tags" Target="../tags/tag54.xml"/><Relationship Id="rId2" Type="http://schemas.openxmlformats.org/officeDocument/2006/relationships/tags" Target="../tags/tag53.xml"/><Relationship Id="rId1" Type="http://schemas.openxmlformats.org/officeDocument/2006/relationships/tags" Target="../tags/tag52.xml"/><Relationship Id="rId5" Type="http://schemas.openxmlformats.org/officeDocument/2006/relationships/notesSlide" Target="../notesSlides/notesSlide18.xml"/><Relationship Id="rId4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tags" Target="../tags/tag57.xml"/><Relationship Id="rId2" Type="http://schemas.openxmlformats.org/officeDocument/2006/relationships/tags" Target="../tags/tag56.xml"/><Relationship Id="rId1" Type="http://schemas.openxmlformats.org/officeDocument/2006/relationships/tags" Target="../tags/tag55.xml"/><Relationship Id="rId5" Type="http://schemas.openxmlformats.org/officeDocument/2006/relationships/notesSlide" Target="../notesSlides/notesSlide19.xml"/><Relationship Id="rId4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tags" Target="../tags/tag60.xml"/><Relationship Id="rId2" Type="http://schemas.openxmlformats.org/officeDocument/2006/relationships/tags" Target="../tags/tag59.xml"/><Relationship Id="rId1" Type="http://schemas.openxmlformats.org/officeDocument/2006/relationships/tags" Target="../tags/tag58.xml"/><Relationship Id="rId5" Type="http://schemas.openxmlformats.org/officeDocument/2006/relationships/notesSlide" Target="../notesSlides/notesSlide20.xml"/><Relationship Id="rId4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tags" Target="../tags/tag63.xml"/><Relationship Id="rId7" Type="http://schemas.openxmlformats.org/officeDocument/2006/relationships/image" Target="../media/image7.png"/><Relationship Id="rId2" Type="http://schemas.openxmlformats.org/officeDocument/2006/relationships/tags" Target="../tags/tag62.xml"/><Relationship Id="rId1" Type="http://schemas.openxmlformats.org/officeDocument/2006/relationships/tags" Target="../tags/tag61.xml"/><Relationship Id="rId6" Type="http://schemas.openxmlformats.org/officeDocument/2006/relationships/image" Target="../media/image6.png"/><Relationship Id="rId5" Type="http://schemas.openxmlformats.org/officeDocument/2006/relationships/notesSlide" Target="../notesSlides/notesSlide21.xml"/><Relationship Id="rId4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tags" Target="../tags/tag66.xml"/><Relationship Id="rId2" Type="http://schemas.openxmlformats.org/officeDocument/2006/relationships/tags" Target="../tags/tag65.xml"/><Relationship Id="rId1" Type="http://schemas.openxmlformats.org/officeDocument/2006/relationships/tags" Target="../tags/tag64.xml"/><Relationship Id="rId5" Type="http://schemas.openxmlformats.org/officeDocument/2006/relationships/notesSlide" Target="../notesSlides/notesSlide22.xml"/><Relationship Id="rId4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tags" Target="../tags/tag69.xml"/><Relationship Id="rId2" Type="http://schemas.openxmlformats.org/officeDocument/2006/relationships/tags" Target="../tags/tag68.xml"/><Relationship Id="rId1" Type="http://schemas.openxmlformats.org/officeDocument/2006/relationships/tags" Target="../tags/tag67.xml"/><Relationship Id="rId5" Type="http://schemas.openxmlformats.org/officeDocument/2006/relationships/notesSlide" Target="../notesSlides/notesSlide23.xml"/><Relationship Id="rId4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tags" Target="../tags/tag72.xml"/><Relationship Id="rId2" Type="http://schemas.openxmlformats.org/officeDocument/2006/relationships/tags" Target="../tags/tag71.xml"/><Relationship Id="rId1" Type="http://schemas.openxmlformats.org/officeDocument/2006/relationships/tags" Target="../tags/tag70.xml"/><Relationship Id="rId5" Type="http://schemas.openxmlformats.org/officeDocument/2006/relationships/notesSlide" Target="../notesSlides/notesSlide24.xml"/><Relationship Id="rId4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tags" Target="../tags/tag75.xml"/><Relationship Id="rId2" Type="http://schemas.openxmlformats.org/officeDocument/2006/relationships/tags" Target="../tags/tag74.xml"/><Relationship Id="rId1" Type="http://schemas.openxmlformats.org/officeDocument/2006/relationships/tags" Target="../tags/tag73.xml"/><Relationship Id="rId5" Type="http://schemas.openxmlformats.org/officeDocument/2006/relationships/notesSlide" Target="../notesSlides/notesSlide25.xml"/><Relationship Id="rId4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5" Type="http://schemas.openxmlformats.org/officeDocument/2006/relationships/notesSlide" Target="../notesSlides/notesSlide5.xml"/><Relationship Id="rId4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18.xml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5" Type="http://schemas.openxmlformats.org/officeDocument/2006/relationships/notesSlide" Target="../notesSlides/notesSlide6.xml"/><Relationship Id="rId4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21.xml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5" Type="http://schemas.openxmlformats.org/officeDocument/2006/relationships/notesSlide" Target="../notesSlides/notesSlide7.xml"/><Relationship Id="rId4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24.xml"/><Relationship Id="rId2" Type="http://schemas.openxmlformats.org/officeDocument/2006/relationships/tags" Target="../tags/tag23.xml"/><Relationship Id="rId1" Type="http://schemas.openxmlformats.org/officeDocument/2006/relationships/tags" Target="../tags/tag22.xml"/><Relationship Id="rId5" Type="http://schemas.openxmlformats.org/officeDocument/2006/relationships/notesSlide" Target="../notesSlides/notesSlide8.xml"/><Relationship Id="rId4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27.xml"/><Relationship Id="rId2" Type="http://schemas.openxmlformats.org/officeDocument/2006/relationships/tags" Target="../tags/tag26.xml"/><Relationship Id="rId1" Type="http://schemas.openxmlformats.org/officeDocument/2006/relationships/tags" Target="../tags/tag25.xml"/><Relationship Id="rId5" Type="http://schemas.openxmlformats.org/officeDocument/2006/relationships/notesSlide" Target="../notesSlides/notesSlide9.xml"/><Relationship Id="rId4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n-US" sz="8800" dirty="0"/>
              <a:t>JavaScript</a:t>
            </a:r>
            <a:endParaRPr lang="ru-RU" sz="8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3779912" y="4038600"/>
            <a:ext cx="4955016" cy="1694656"/>
          </a:xfrm>
        </p:spPr>
        <p:txBody>
          <a:bodyPr>
            <a:noAutofit/>
          </a:bodyPr>
          <a:lstStyle/>
          <a:p>
            <a:r>
              <a:rPr lang="uk-UA" sz="3200" i="1" dirty="0" err="1" smtClean="0"/>
              <a:t>Занятие</a:t>
            </a:r>
            <a:r>
              <a:rPr lang="uk-UA" sz="3200" i="1" dirty="0" smtClean="0"/>
              <a:t> </a:t>
            </a:r>
            <a:r>
              <a:rPr lang="en-US" sz="3200" i="1" smtClean="0"/>
              <a:t>2.</a:t>
            </a:r>
            <a:endParaRPr lang="ru-RU" sz="3200" i="1" dirty="0" smtClean="0"/>
          </a:p>
          <a:p>
            <a:r>
              <a:rPr lang="ru-RU" sz="3200" i="1" dirty="0"/>
              <a:t>Основы </a:t>
            </a:r>
            <a:r>
              <a:rPr lang="en-US" sz="3200" i="1" dirty="0" smtClean="0"/>
              <a:t>JavaScript</a:t>
            </a:r>
            <a:r>
              <a:rPr lang="ru-RU" sz="3200" i="1" dirty="0" smtClean="0"/>
              <a:t>.</a:t>
            </a:r>
            <a:endParaRPr lang="en-US" sz="3200" i="1" dirty="0"/>
          </a:p>
        </p:txBody>
      </p:sp>
    </p:spTree>
    <p:custDataLst>
      <p:tags r:id="rId1"/>
    </p:custData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dirty="0"/>
              <a:t>Обратите внимание: описываемые здесь массивы отличаются от ассоциативных массивов. Здесь обсуждаются «настоящие» массивы, которые индексируются неотрицательными целыми </a:t>
            </a:r>
            <a:r>
              <a:rPr lang="ru-RU" sz="1800" dirty="0" smtClean="0"/>
              <a:t>числами. Ассоциативные </a:t>
            </a:r>
            <a:r>
              <a:rPr lang="ru-RU" sz="1800" dirty="0"/>
              <a:t>массивы </a:t>
            </a:r>
            <a:r>
              <a:rPr lang="ru-RU" sz="1800" dirty="0" smtClean="0"/>
              <a:t>индексируются </a:t>
            </a:r>
            <a:r>
              <a:rPr lang="ru-RU" sz="1800" dirty="0"/>
              <a:t>строками. Следует также отметить, что в </a:t>
            </a:r>
            <a:r>
              <a:rPr lang="ru-RU" sz="1800" dirty="0" err="1"/>
              <a:t>JavaScript</a:t>
            </a:r>
            <a:r>
              <a:rPr lang="ru-RU" sz="1800" dirty="0"/>
              <a:t> не </a:t>
            </a:r>
            <a:r>
              <a:rPr lang="ru-RU" sz="1800" dirty="0" smtClean="0"/>
              <a:t>поддерживаются </a:t>
            </a:r>
            <a:r>
              <a:rPr lang="ru-RU" sz="1800" dirty="0"/>
              <a:t>многомерные массивы (хотя допускается существование массивов из </a:t>
            </a:r>
            <a:r>
              <a:rPr lang="ru-RU" sz="1800" dirty="0" smtClean="0"/>
              <a:t>массивов</a:t>
            </a:r>
            <a:r>
              <a:rPr lang="ru-RU" sz="1800" dirty="0"/>
              <a:t>). И наконец, поскольку </a:t>
            </a:r>
            <a:r>
              <a:rPr lang="ru-RU" sz="1800" dirty="0" err="1"/>
              <a:t>JavaScript</a:t>
            </a:r>
            <a:r>
              <a:rPr lang="ru-RU" sz="1800" dirty="0"/>
              <a:t> является </a:t>
            </a:r>
            <a:r>
              <a:rPr lang="ru-RU" sz="1800" dirty="0" err="1"/>
              <a:t>нетипизированным</a:t>
            </a:r>
            <a:r>
              <a:rPr lang="ru-RU" sz="1800" dirty="0"/>
              <a:t> </a:t>
            </a:r>
            <a:r>
              <a:rPr lang="ru-RU" sz="1800" dirty="0" smtClean="0"/>
              <a:t>языком, элементы </a:t>
            </a:r>
            <a:r>
              <a:rPr lang="ru-RU" sz="1800" dirty="0"/>
              <a:t>массива не обязательно должны иметь одинаковый </a:t>
            </a:r>
            <a:r>
              <a:rPr lang="ru-RU" sz="1800" dirty="0" smtClean="0"/>
              <a:t>тип.</a:t>
            </a:r>
          </a:p>
          <a:p>
            <a:pPr marL="0" indent="0">
              <a:buNone/>
            </a:pPr>
            <a:endParaRPr lang="ru-RU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ru-RU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Основы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JavaScript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3861216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b="1" dirty="0"/>
              <a:t>Создание массивов</a:t>
            </a:r>
          </a:p>
          <a:p>
            <a:pPr marL="0" indent="0">
              <a:buNone/>
            </a:pPr>
            <a:r>
              <a:rPr lang="ru-RU" sz="1800" dirty="0"/>
              <a:t>Массив может быть создан с помощью </a:t>
            </a:r>
            <a:r>
              <a:rPr lang="ru-RU" sz="1800" dirty="0" smtClean="0"/>
              <a:t>функции</a:t>
            </a:r>
            <a:r>
              <a:rPr lang="en-US" sz="1800" dirty="0" smtClean="0"/>
              <a:t> </a:t>
            </a:r>
            <a:r>
              <a:rPr lang="ru-RU" sz="1800" dirty="0" smtClean="0"/>
              <a:t>конструктора </a:t>
            </a:r>
            <a:r>
              <a:rPr lang="ru-RU" sz="1800" dirty="0" err="1"/>
              <a:t>Array</a:t>
            </a:r>
            <a:r>
              <a:rPr lang="ru-RU" sz="1800" dirty="0"/>
              <a:t>(). </a:t>
            </a:r>
            <a:r>
              <a:rPr lang="ru-RU" sz="1800" dirty="0" smtClean="0"/>
              <a:t>Созданному массиву </a:t>
            </a:r>
            <a:r>
              <a:rPr lang="ru-RU" sz="1800" dirty="0"/>
              <a:t>допустимо присваивать любое количество индексированных элементов:</a:t>
            </a:r>
          </a:p>
          <a:p>
            <a:pPr marL="0" indent="0">
              <a:buNone/>
            </a:pP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a = new Array();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a[0] = 1.2;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a[1] = "JavaScript";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a[2] = true;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a[3] = { x:1, y:3 };</a:t>
            </a:r>
          </a:p>
          <a:p>
            <a:pPr marL="0" indent="0">
              <a:buNone/>
            </a:pPr>
            <a:r>
              <a:rPr lang="ru-RU" sz="1800" dirty="0"/>
              <a:t>Массивы могут также быть инициализированы путем передачи элементов </a:t>
            </a:r>
            <a:r>
              <a:rPr lang="ru-RU" sz="1800" dirty="0" smtClean="0"/>
              <a:t>массива </a:t>
            </a:r>
            <a:r>
              <a:rPr lang="ru-RU" sz="1800" dirty="0"/>
              <a:t>конструктору </a:t>
            </a:r>
            <a:r>
              <a:rPr lang="ru-RU" sz="1800" dirty="0" err="1"/>
              <a:t>Array</a:t>
            </a:r>
            <a:r>
              <a:rPr lang="ru-RU" sz="1800" dirty="0"/>
              <a:t>(). Таким образом, предыдущий пример создания и </a:t>
            </a:r>
            <a:r>
              <a:rPr lang="ru-RU" sz="1800" dirty="0" smtClean="0"/>
              <a:t>инициализации </a:t>
            </a:r>
            <a:r>
              <a:rPr lang="ru-RU" sz="1800" dirty="0"/>
              <a:t>массива можно записать </a:t>
            </a:r>
            <a:r>
              <a:rPr lang="ru-RU" sz="1800" dirty="0" smtClean="0"/>
              <a:t>так:</a:t>
            </a:r>
          </a:p>
          <a:p>
            <a:pPr marL="0" indent="0">
              <a:buNone/>
            </a:pP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a = new Array(1.2, "JavaScript", true, { x:1, y:3 });</a:t>
            </a:r>
          </a:p>
          <a:p>
            <a:pPr marL="0" indent="0">
              <a:buNone/>
            </a:pPr>
            <a:r>
              <a:rPr lang="ru-RU" sz="1800" dirty="0" smtClean="0"/>
              <a:t>Если </a:t>
            </a:r>
            <a:r>
              <a:rPr lang="ru-RU" sz="1800" dirty="0"/>
              <a:t>передать конструктору </a:t>
            </a:r>
            <a:r>
              <a:rPr lang="ru-RU" sz="1800" dirty="0" err="1"/>
              <a:t>Array</a:t>
            </a:r>
            <a:r>
              <a:rPr lang="ru-RU" sz="1800" dirty="0"/>
              <a:t>() только одно число, оно определит </a:t>
            </a:r>
            <a:r>
              <a:rPr lang="ru-RU" sz="1800" dirty="0" smtClean="0"/>
              <a:t>длину массива</a:t>
            </a:r>
            <a:r>
              <a:rPr lang="ru-RU" sz="1800" dirty="0"/>
              <a:t>. Таким образом, следующее выражение создает новый массив с 10 </a:t>
            </a:r>
            <a:r>
              <a:rPr lang="ru-RU" sz="1800" dirty="0" smtClean="0"/>
              <a:t>неопределенными </a:t>
            </a:r>
            <a:r>
              <a:rPr lang="ru-RU" sz="1800" dirty="0"/>
              <a:t>элементами:</a:t>
            </a:r>
          </a:p>
          <a:p>
            <a:pPr marL="0" indent="0">
              <a:buNone/>
            </a:pP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a = new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Array(10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ru-RU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Основы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JavaScript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7268027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700" b="1" dirty="0"/>
              <a:t>Литералы массивов</a:t>
            </a:r>
          </a:p>
          <a:p>
            <a:pPr marL="0" indent="0">
              <a:buNone/>
            </a:pPr>
            <a:r>
              <a:rPr lang="ru-RU" sz="1700" dirty="0"/>
              <a:t>В </a:t>
            </a:r>
            <a:r>
              <a:rPr lang="ru-RU" sz="1700" dirty="0" err="1"/>
              <a:t>JavaScript</a:t>
            </a:r>
            <a:r>
              <a:rPr lang="ru-RU" sz="1700" dirty="0"/>
              <a:t> определяется синтаксис литералов для создания и </a:t>
            </a:r>
            <a:r>
              <a:rPr lang="ru-RU" sz="1700" dirty="0" smtClean="0"/>
              <a:t>инициализации массивов</a:t>
            </a:r>
            <a:r>
              <a:rPr lang="ru-RU" sz="1700" dirty="0"/>
              <a:t>. Литерал, или инициализатор, массива – это список разделенных </a:t>
            </a:r>
            <a:r>
              <a:rPr lang="ru-RU" sz="1700" dirty="0" smtClean="0"/>
              <a:t>запятыми </a:t>
            </a:r>
            <a:r>
              <a:rPr lang="ru-RU" sz="1700" dirty="0"/>
              <a:t>значений, заключенных в квадратные скобки. Значения в скобках </a:t>
            </a:r>
            <a:r>
              <a:rPr lang="ru-RU" sz="1700" dirty="0" smtClean="0"/>
              <a:t>последовательно </a:t>
            </a:r>
            <a:r>
              <a:rPr lang="ru-RU" sz="1700" dirty="0"/>
              <a:t>присваиваются элементам массива с индексами, начиная с </a:t>
            </a:r>
            <a:r>
              <a:rPr lang="ru-RU" sz="1700" dirty="0" smtClean="0"/>
              <a:t>нуля. Например</a:t>
            </a:r>
            <a:r>
              <a:rPr lang="ru-RU" sz="1700" dirty="0"/>
              <a:t>, программный код, создающий и инициализирующий массив из </a:t>
            </a:r>
            <a:r>
              <a:rPr lang="ru-RU" sz="1700" dirty="0" smtClean="0"/>
              <a:t>предыдущего </a:t>
            </a:r>
            <a:r>
              <a:rPr lang="ru-RU" sz="1700" dirty="0"/>
              <a:t>раздела, можно записать следующим образом:</a:t>
            </a:r>
          </a:p>
          <a:p>
            <a:pPr marL="0" indent="0">
              <a:buNone/>
            </a:pPr>
            <a:r>
              <a:rPr lang="en-US" sz="17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a = [1.2, "JavaScript", true, { x:1, y:3 }];</a:t>
            </a:r>
          </a:p>
          <a:p>
            <a:pPr marL="0" indent="0">
              <a:buNone/>
            </a:pPr>
            <a:r>
              <a:rPr lang="ru-RU" sz="1700" dirty="0"/>
              <a:t>Как и объектные литералы, литералы массивов могут быть вложенными:</a:t>
            </a:r>
          </a:p>
          <a:p>
            <a:pPr marL="0" indent="0">
              <a:buNone/>
            </a:pPr>
            <a:r>
              <a:rPr lang="en-US" sz="17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matrix = [[1,2,3], [4,5,6], [7,8,9]];</a:t>
            </a:r>
          </a:p>
          <a:p>
            <a:pPr marL="0" indent="0">
              <a:buNone/>
            </a:pPr>
            <a:r>
              <a:rPr lang="ru-RU" sz="1700" dirty="0"/>
              <a:t>Как и в объектных литералах, элементы в литерале массива могут быть </a:t>
            </a:r>
            <a:r>
              <a:rPr lang="ru-RU" sz="1700" dirty="0" smtClean="0"/>
              <a:t>произвольными </a:t>
            </a:r>
            <a:r>
              <a:rPr lang="ru-RU" sz="1700" dirty="0"/>
              <a:t>выражениями и не обязательно должны быть константами:</a:t>
            </a:r>
          </a:p>
          <a:p>
            <a:pPr marL="0" indent="0">
              <a:buNone/>
            </a:pPr>
            <a:r>
              <a:rPr lang="en-US" sz="17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base = 1024;</a:t>
            </a:r>
          </a:p>
          <a:p>
            <a:pPr marL="0" indent="0">
              <a:buNone/>
            </a:pPr>
            <a:r>
              <a:rPr lang="fr-FR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var table = </a:t>
            </a:r>
            <a:r>
              <a:rPr lang="fr-FR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[base</a:t>
            </a:r>
            <a:r>
              <a:rPr lang="fr-FR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, base+1, base+2, base+3</a:t>
            </a:r>
            <a:r>
              <a:rPr lang="fr-FR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  <a:endParaRPr lang="ru-RU" sz="17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ru-RU" sz="1700" dirty="0"/>
              <a:t>Для того чтобы включить в литерал массива неопределенный элемент, </a:t>
            </a:r>
            <a:r>
              <a:rPr lang="ru-RU" sz="1700" dirty="0" smtClean="0"/>
              <a:t>достаточно </a:t>
            </a:r>
            <a:r>
              <a:rPr lang="ru-RU" sz="1700" dirty="0"/>
              <a:t>пропустить значение между запятыми. Следующий массив содержит </a:t>
            </a:r>
            <a:r>
              <a:rPr lang="ru-RU" sz="1700" dirty="0" smtClean="0"/>
              <a:t>пять элементов</a:t>
            </a:r>
            <a:r>
              <a:rPr lang="ru-RU" sz="1700" dirty="0"/>
              <a:t>, в том числе три неопределенных:</a:t>
            </a:r>
          </a:p>
          <a:p>
            <a:pPr marL="0" indent="0">
              <a:buNone/>
            </a:pPr>
            <a:r>
              <a:rPr lang="en-US" sz="17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7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sparseArray</a:t>
            </a: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= [1,,,,5];</a:t>
            </a:r>
            <a:endParaRPr lang="ru-RU" sz="17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Основы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JavaScript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94823731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b="1" dirty="0"/>
              <a:t>Значение </a:t>
            </a:r>
            <a:r>
              <a:rPr lang="en-US" sz="1800" b="1" dirty="0"/>
              <a:t>null</a:t>
            </a:r>
          </a:p>
          <a:p>
            <a:pPr marL="0" indent="0">
              <a:buNone/>
            </a:pPr>
            <a:r>
              <a:rPr lang="ru-RU" sz="1800" dirty="0"/>
              <a:t>Ключевое слово </a:t>
            </a:r>
            <a:r>
              <a:rPr lang="ru-RU" sz="1800" dirty="0" err="1"/>
              <a:t>null</a:t>
            </a:r>
            <a:r>
              <a:rPr lang="ru-RU" sz="1800" dirty="0"/>
              <a:t> в </a:t>
            </a:r>
            <a:r>
              <a:rPr lang="ru-RU" sz="1800" dirty="0" err="1"/>
              <a:t>JavaScript</a:t>
            </a:r>
            <a:r>
              <a:rPr lang="ru-RU" sz="1800" dirty="0"/>
              <a:t> имеет специальный смысл. Обычно </a:t>
            </a:r>
            <a:r>
              <a:rPr lang="ru-RU" sz="1800" dirty="0" smtClean="0"/>
              <a:t>считается, что </a:t>
            </a:r>
            <a:r>
              <a:rPr lang="ru-RU" sz="1800" dirty="0"/>
              <a:t>у значения </a:t>
            </a:r>
            <a:r>
              <a:rPr lang="ru-RU" sz="1800" dirty="0" err="1"/>
              <a:t>null</a:t>
            </a:r>
            <a:r>
              <a:rPr lang="ru-RU" sz="1800" dirty="0"/>
              <a:t> объектный тип и оно говорит об отсутствии объекта. </a:t>
            </a:r>
            <a:r>
              <a:rPr lang="ru-RU" sz="1800" dirty="0" smtClean="0"/>
              <a:t>Значение </a:t>
            </a:r>
            <a:r>
              <a:rPr lang="ru-RU" sz="1800" dirty="0" err="1"/>
              <a:t>null</a:t>
            </a:r>
            <a:r>
              <a:rPr lang="ru-RU" sz="1800" dirty="0"/>
              <a:t> уникально и отличается от любых других. Если переменная равна </a:t>
            </a:r>
            <a:r>
              <a:rPr lang="ru-RU" sz="1800" dirty="0" err="1" smtClean="0"/>
              <a:t>null</a:t>
            </a:r>
            <a:r>
              <a:rPr lang="ru-RU" sz="1800" dirty="0" smtClean="0"/>
              <a:t>, следовательно</a:t>
            </a:r>
            <a:r>
              <a:rPr lang="ru-RU" sz="1800" dirty="0"/>
              <a:t>, в ней не содержится допустимого объекта, массива, числа, </a:t>
            </a:r>
            <a:r>
              <a:rPr lang="ru-RU" sz="1800" dirty="0" smtClean="0"/>
              <a:t>строки </a:t>
            </a:r>
            <a:r>
              <a:rPr lang="ru-RU" sz="1800" dirty="0"/>
              <a:t>или логического значения.1</a:t>
            </a:r>
          </a:p>
          <a:p>
            <a:pPr marL="0" indent="0">
              <a:buNone/>
            </a:pPr>
            <a:r>
              <a:rPr lang="ru-RU" sz="1800" dirty="0"/>
              <a:t>Когда значение </a:t>
            </a:r>
            <a:r>
              <a:rPr lang="ru-RU" sz="1800" dirty="0" err="1"/>
              <a:t>null</a:t>
            </a:r>
            <a:r>
              <a:rPr lang="ru-RU" sz="1800" dirty="0"/>
              <a:t> используется в логическом контексте, оно </a:t>
            </a:r>
            <a:r>
              <a:rPr lang="ru-RU" sz="1800" dirty="0" smtClean="0"/>
              <a:t>преобразуется в </a:t>
            </a:r>
            <a:r>
              <a:rPr lang="ru-RU" sz="1800" dirty="0"/>
              <a:t>значение </a:t>
            </a:r>
            <a:r>
              <a:rPr lang="ru-RU" sz="1800" dirty="0" err="1"/>
              <a:t>false</a:t>
            </a:r>
            <a:r>
              <a:rPr lang="ru-RU" sz="1800" dirty="0"/>
              <a:t>, в числовом контексте оно преобразуется в значение 0, а в </a:t>
            </a:r>
            <a:r>
              <a:rPr lang="ru-RU" sz="1800" dirty="0" smtClean="0"/>
              <a:t>строковом </a:t>
            </a:r>
            <a:r>
              <a:rPr lang="ru-RU" sz="1800" dirty="0"/>
              <a:t>контексте— в строку "</a:t>
            </a:r>
            <a:r>
              <a:rPr lang="ru-RU" sz="1800" dirty="0" err="1"/>
              <a:t>null</a:t>
            </a:r>
            <a:r>
              <a:rPr lang="ru-RU" sz="1800" dirty="0" smtClean="0"/>
              <a:t>".</a:t>
            </a:r>
          </a:p>
          <a:p>
            <a:pPr marL="0" indent="0">
              <a:buNone/>
            </a:pPr>
            <a:endParaRPr lang="ru-RU" sz="1800" dirty="0"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Основы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JavaScript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6741603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b="1" dirty="0" smtClean="0"/>
              <a:t>Значение </a:t>
            </a:r>
            <a:r>
              <a:rPr lang="ru-RU" sz="1800" b="1" dirty="0" err="1"/>
              <a:t>undefined</a:t>
            </a:r>
            <a:endParaRPr lang="ru-RU" sz="1800" b="1" dirty="0"/>
          </a:p>
          <a:p>
            <a:pPr marL="0" indent="0">
              <a:buNone/>
            </a:pPr>
            <a:r>
              <a:rPr lang="ru-RU" sz="1800" dirty="0"/>
              <a:t>Еще одно специальное значение, иногда используемое в </a:t>
            </a:r>
            <a:r>
              <a:rPr lang="ru-RU" sz="1800" dirty="0" err="1"/>
              <a:t>JavaScript</a:t>
            </a:r>
            <a:r>
              <a:rPr lang="ru-RU" sz="1800" dirty="0"/>
              <a:t>, – </a:t>
            </a:r>
            <a:r>
              <a:rPr lang="ru-RU" sz="1800" dirty="0" err="1" smtClean="0"/>
              <a:t>undefined</a:t>
            </a:r>
            <a:r>
              <a:rPr lang="ru-RU" sz="1800" dirty="0" smtClean="0"/>
              <a:t>. Оно </a:t>
            </a:r>
            <a:r>
              <a:rPr lang="ru-RU" sz="1800" dirty="0"/>
              <a:t>возвращается при обращении либо к переменной, которая была </a:t>
            </a:r>
            <a:r>
              <a:rPr lang="ru-RU" sz="1800" dirty="0" smtClean="0"/>
              <a:t>объявлена, но </a:t>
            </a:r>
            <a:r>
              <a:rPr lang="ru-RU" sz="1800" dirty="0"/>
              <a:t>которой никогда не присваивалось значение, либо к свойству объекта, </a:t>
            </a:r>
            <a:r>
              <a:rPr lang="ru-RU" sz="1800" dirty="0" smtClean="0"/>
              <a:t>которое </a:t>
            </a:r>
            <a:r>
              <a:rPr lang="ru-RU" sz="1800" dirty="0"/>
              <a:t>не существует. Заметьте, что специальное значение </a:t>
            </a:r>
            <a:r>
              <a:rPr lang="ru-RU" sz="1800" dirty="0" err="1"/>
              <a:t>undefined</a:t>
            </a:r>
            <a:r>
              <a:rPr lang="ru-RU" sz="1800" dirty="0"/>
              <a:t> – это не то </a:t>
            </a:r>
            <a:r>
              <a:rPr lang="ru-RU" sz="1800" dirty="0" smtClean="0"/>
              <a:t>же самое</a:t>
            </a:r>
            <a:r>
              <a:rPr lang="ru-RU" sz="1800" dirty="0"/>
              <a:t>, что </a:t>
            </a:r>
            <a:r>
              <a:rPr lang="ru-RU" sz="1800" dirty="0" err="1"/>
              <a:t>null</a:t>
            </a:r>
            <a:r>
              <a:rPr lang="ru-RU" sz="1800" dirty="0"/>
              <a:t>.</a:t>
            </a:r>
          </a:p>
          <a:p>
            <a:pPr marL="0" indent="0">
              <a:buNone/>
            </a:pPr>
            <a:r>
              <a:rPr lang="ru-RU" sz="1800" dirty="0"/>
              <a:t>Хотя значения </a:t>
            </a:r>
            <a:r>
              <a:rPr lang="ru-RU" sz="1800" dirty="0" err="1"/>
              <a:t>null</a:t>
            </a:r>
            <a:r>
              <a:rPr lang="ru-RU" sz="1800" dirty="0"/>
              <a:t> и </a:t>
            </a:r>
            <a:r>
              <a:rPr lang="ru-RU" sz="1800" dirty="0" err="1"/>
              <a:t>undefined</a:t>
            </a:r>
            <a:r>
              <a:rPr lang="ru-RU" sz="1800" dirty="0"/>
              <a:t> не эквивалентны друг другу, оператор </a:t>
            </a:r>
            <a:r>
              <a:rPr lang="ru-RU" sz="1800" dirty="0" smtClean="0"/>
              <a:t>эквивалентности </a:t>
            </a:r>
            <a:r>
              <a:rPr lang="ru-RU" sz="1800" dirty="0"/>
              <a:t>== считает их равными. Рассмотрим следующее выражение:</a:t>
            </a:r>
          </a:p>
          <a:p>
            <a:pPr marL="0" indent="0">
              <a:buNone/>
            </a:pPr>
            <a:r>
              <a:rPr lang="ru-RU" sz="1800" dirty="0" err="1">
                <a:latin typeface="Courier New" pitchFamily="49" charset="0"/>
                <a:cs typeface="Courier New" pitchFamily="49" charset="0"/>
              </a:rPr>
              <a:t>my.prop</a:t>
            </a:r>
            <a:r>
              <a:rPr lang="ru-RU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800" dirty="0" smtClean="0">
                <a:latin typeface="Courier New" pitchFamily="49" charset="0"/>
                <a:cs typeface="Courier New" pitchFamily="49" charset="0"/>
              </a:rPr>
              <a:t>== </a:t>
            </a:r>
            <a:r>
              <a:rPr lang="ru-RU" sz="1800" dirty="0" err="1">
                <a:latin typeface="Courier New" pitchFamily="49" charset="0"/>
                <a:cs typeface="Courier New" pitchFamily="49" charset="0"/>
              </a:rPr>
              <a:t>null</a:t>
            </a:r>
            <a:endParaRPr lang="ru-RU" sz="18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800" dirty="0"/>
              <a:t>Это сравнение истинно, либо если свойство </a:t>
            </a:r>
            <a:r>
              <a:rPr lang="ru-RU" sz="1800" dirty="0" err="1"/>
              <a:t>my.prop</a:t>
            </a:r>
            <a:r>
              <a:rPr lang="ru-RU" sz="1800" dirty="0"/>
              <a:t> не существует, либо если </a:t>
            </a:r>
            <a:r>
              <a:rPr lang="ru-RU" sz="1800" dirty="0" smtClean="0"/>
              <a:t>оно существует</a:t>
            </a:r>
            <a:r>
              <a:rPr lang="ru-RU" sz="1800" dirty="0"/>
              <a:t>, но содержит значение </a:t>
            </a:r>
            <a:r>
              <a:rPr lang="ru-RU" sz="1800" dirty="0" err="1"/>
              <a:t>null</a:t>
            </a:r>
            <a:r>
              <a:rPr lang="ru-RU" sz="1800" dirty="0"/>
              <a:t>. Поскольку значение </a:t>
            </a:r>
            <a:r>
              <a:rPr lang="ru-RU" sz="1800" dirty="0" err="1"/>
              <a:t>null</a:t>
            </a:r>
            <a:r>
              <a:rPr lang="ru-RU" sz="1800" dirty="0"/>
              <a:t> и </a:t>
            </a:r>
            <a:r>
              <a:rPr lang="ru-RU" sz="1800" dirty="0" err="1"/>
              <a:t>undefined</a:t>
            </a:r>
            <a:r>
              <a:rPr lang="ru-RU" sz="1800" dirty="0"/>
              <a:t> </a:t>
            </a:r>
            <a:r>
              <a:rPr lang="ru-RU" sz="1800" dirty="0" smtClean="0"/>
              <a:t>обозначают </a:t>
            </a:r>
            <a:r>
              <a:rPr lang="ru-RU" sz="1800" dirty="0"/>
              <a:t>отсутствие значения, это равенство часто оказывается тем, что </a:t>
            </a:r>
            <a:r>
              <a:rPr lang="ru-RU" sz="1800" dirty="0" smtClean="0"/>
              <a:t>нам нужно</a:t>
            </a:r>
            <a:r>
              <a:rPr lang="ru-RU" sz="1800" dirty="0"/>
              <a:t>. Однако когда действительно требуется отличить значение </a:t>
            </a:r>
            <a:r>
              <a:rPr lang="ru-RU" sz="1800" dirty="0" err="1"/>
              <a:t>null</a:t>
            </a:r>
            <a:r>
              <a:rPr lang="ru-RU" sz="1800" dirty="0"/>
              <a:t> от </a:t>
            </a:r>
            <a:r>
              <a:rPr lang="ru-RU" sz="1800" dirty="0" smtClean="0"/>
              <a:t>значения </a:t>
            </a:r>
            <a:r>
              <a:rPr lang="ru-RU" sz="1800" dirty="0" err="1"/>
              <a:t>undefined</a:t>
            </a:r>
            <a:r>
              <a:rPr lang="ru-RU" sz="1800" dirty="0"/>
              <a:t>, нужен оператор идентичности === или оператор </a:t>
            </a:r>
            <a:r>
              <a:rPr lang="ru-RU" sz="1800" dirty="0" err="1"/>
              <a:t>typeof</a:t>
            </a:r>
            <a:endParaRPr lang="ru-RU" sz="1800" dirty="0"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Основы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JavaScript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14137817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dirty="0" smtClean="0"/>
              <a:t>В </a:t>
            </a:r>
            <a:r>
              <a:rPr lang="ru-RU" sz="1800" dirty="0"/>
              <a:t>отличие от </a:t>
            </a:r>
            <a:r>
              <a:rPr lang="ru-RU" sz="1800" dirty="0" err="1"/>
              <a:t>null</a:t>
            </a:r>
            <a:r>
              <a:rPr lang="ru-RU" sz="1800" dirty="0"/>
              <a:t>, значение </a:t>
            </a:r>
            <a:r>
              <a:rPr lang="ru-RU" sz="1800" dirty="0" err="1"/>
              <a:t>undefined</a:t>
            </a:r>
            <a:r>
              <a:rPr lang="ru-RU" sz="1800" dirty="0"/>
              <a:t> не является зарезервированным </a:t>
            </a:r>
            <a:r>
              <a:rPr lang="ru-RU" sz="1800" dirty="0" smtClean="0"/>
              <a:t>словом </a:t>
            </a:r>
            <a:r>
              <a:rPr lang="ru-RU" sz="1800" dirty="0" err="1" smtClean="0"/>
              <a:t>JavaScript</a:t>
            </a:r>
            <a:r>
              <a:rPr lang="ru-RU" sz="1800" dirty="0"/>
              <a:t>. Стандарт </a:t>
            </a:r>
            <a:r>
              <a:rPr lang="ru-RU" sz="1800" dirty="0" err="1"/>
              <a:t>ECMAScript</a:t>
            </a:r>
            <a:r>
              <a:rPr lang="ru-RU" sz="1800" dirty="0"/>
              <a:t> v3 указывает, что всегда существует </a:t>
            </a:r>
            <a:r>
              <a:rPr lang="ru-RU" sz="1800" dirty="0" smtClean="0"/>
              <a:t>глобальная </a:t>
            </a:r>
            <a:r>
              <a:rPr lang="ru-RU" sz="1800" dirty="0"/>
              <a:t>переменная с именем </a:t>
            </a:r>
            <a:r>
              <a:rPr lang="ru-RU" sz="1800" dirty="0" err="1"/>
              <a:t>undefined</a:t>
            </a:r>
            <a:r>
              <a:rPr lang="ru-RU" sz="1800" dirty="0"/>
              <a:t>, начальным значением которой является </a:t>
            </a:r>
            <a:r>
              <a:rPr lang="ru-RU" sz="1800" dirty="0" smtClean="0"/>
              <a:t>значение </a:t>
            </a:r>
            <a:r>
              <a:rPr lang="ru-RU" sz="1800" dirty="0" err="1"/>
              <a:t>undefined</a:t>
            </a:r>
            <a:r>
              <a:rPr lang="ru-RU" sz="1800" dirty="0"/>
              <a:t>. Следовательно, в реализации, соответствующей стандарту, </a:t>
            </a:r>
            <a:r>
              <a:rPr lang="ru-RU" sz="1800" dirty="0" err="1" smtClean="0"/>
              <a:t>undefined</a:t>
            </a:r>
            <a:r>
              <a:rPr lang="ru-RU" sz="1800" dirty="0" smtClean="0"/>
              <a:t> </a:t>
            </a:r>
            <a:r>
              <a:rPr lang="ru-RU" sz="1800" dirty="0"/>
              <a:t>можно рассматривать как ключевое слово, если только этой </a:t>
            </a:r>
            <a:r>
              <a:rPr lang="ru-RU" sz="1800" dirty="0" smtClean="0"/>
              <a:t>глобальной переменной </a:t>
            </a:r>
            <a:r>
              <a:rPr lang="ru-RU" sz="1800" dirty="0"/>
              <a:t>не присвоено другое значение.</a:t>
            </a:r>
          </a:p>
          <a:p>
            <a:pPr marL="0" indent="0">
              <a:buNone/>
            </a:pPr>
            <a:r>
              <a:rPr lang="ru-RU" sz="1800" dirty="0"/>
              <a:t>Если нельзя с уверенностью сказать, есть ли в данной реализации </a:t>
            </a:r>
            <a:r>
              <a:rPr lang="ru-RU" sz="1800" dirty="0" smtClean="0"/>
              <a:t>переменная </a:t>
            </a:r>
            <a:r>
              <a:rPr lang="ru-RU" sz="1800" dirty="0" err="1" smtClean="0"/>
              <a:t>undefined</a:t>
            </a:r>
            <a:r>
              <a:rPr lang="ru-RU" sz="1800" dirty="0"/>
              <a:t>, можно просто объявить собственную переменную:</a:t>
            </a:r>
          </a:p>
          <a:p>
            <a:pPr marL="0" indent="0">
              <a:buNone/>
            </a:pPr>
            <a:r>
              <a:rPr lang="ru-RU" sz="18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ru-RU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800" dirty="0" err="1">
                <a:latin typeface="Courier New" pitchFamily="49" charset="0"/>
                <a:cs typeface="Courier New" pitchFamily="49" charset="0"/>
              </a:rPr>
              <a:t>undefined</a:t>
            </a:r>
            <a:r>
              <a:rPr lang="ru-RU" sz="18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ru-RU" sz="1800" dirty="0"/>
              <a:t>Объявив, но не инициализировав переменную, вы гарантируете, что </a:t>
            </a:r>
            <a:r>
              <a:rPr lang="ru-RU" sz="1800" dirty="0" smtClean="0"/>
              <a:t>переменная имеет </a:t>
            </a:r>
            <a:r>
              <a:rPr lang="ru-RU" sz="1800" dirty="0"/>
              <a:t>значение </a:t>
            </a:r>
            <a:r>
              <a:rPr lang="ru-RU" sz="1800" dirty="0" err="1"/>
              <a:t>undefined</a:t>
            </a:r>
            <a:r>
              <a:rPr lang="ru-RU" sz="1800" dirty="0"/>
              <a:t>. Оператор </a:t>
            </a:r>
            <a:r>
              <a:rPr lang="ru-RU" sz="1800" dirty="0" err="1"/>
              <a:t>void</a:t>
            </a:r>
            <a:r>
              <a:rPr lang="ru-RU" sz="1800" dirty="0"/>
              <a:t> </a:t>
            </a:r>
            <a:r>
              <a:rPr lang="ru-RU" sz="1800" dirty="0" smtClean="0"/>
              <a:t>предоставляет </a:t>
            </a:r>
            <a:r>
              <a:rPr lang="ru-RU" sz="1800" dirty="0"/>
              <a:t>еще </a:t>
            </a:r>
            <a:r>
              <a:rPr lang="ru-RU" sz="1800" dirty="0" smtClean="0"/>
              <a:t>один способ </a:t>
            </a:r>
            <a:r>
              <a:rPr lang="ru-RU" sz="1800" dirty="0"/>
              <a:t>получения значения </a:t>
            </a:r>
            <a:r>
              <a:rPr lang="ru-RU" sz="1800" dirty="0" err="1"/>
              <a:t>undefined</a:t>
            </a:r>
            <a:r>
              <a:rPr lang="ru-RU" sz="1800" dirty="0"/>
              <a:t>.</a:t>
            </a:r>
          </a:p>
          <a:p>
            <a:pPr marL="0" indent="0">
              <a:buNone/>
            </a:pPr>
            <a:r>
              <a:rPr lang="ru-RU" sz="1800" dirty="0"/>
              <a:t>Когда значение </a:t>
            </a:r>
            <a:r>
              <a:rPr lang="ru-RU" sz="1800" dirty="0" err="1"/>
              <a:t>undefined</a:t>
            </a:r>
            <a:r>
              <a:rPr lang="ru-RU" sz="1800" dirty="0"/>
              <a:t> используется в логическом контексте, оно </a:t>
            </a:r>
            <a:r>
              <a:rPr lang="ru-RU" sz="1800" dirty="0" smtClean="0"/>
              <a:t>преобразуется </a:t>
            </a:r>
            <a:r>
              <a:rPr lang="ru-RU" sz="1800" dirty="0"/>
              <a:t>в значение </a:t>
            </a:r>
            <a:r>
              <a:rPr lang="ru-RU" sz="1800" dirty="0" err="1"/>
              <a:t>false</a:t>
            </a:r>
            <a:r>
              <a:rPr lang="ru-RU" sz="1800" dirty="0"/>
              <a:t>. В числовом контексте – в значение </a:t>
            </a:r>
            <a:r>
              <a:rPr lang="ru-RU" sz="1800" dirty="0" err="1"/>
              <a:t>NaN</a:t>
            </a:r>
            <a:r>
              <a:rPr lang="ru-RU" sz="1800" dirty="0"/>
              <a:t>, а в строковом </a:t>
            </a:r>
            <a:r>
              <a:rPr lang="ru-RU" sz="1800" dirty="0" smtClean="0"/>
              <a:t>– в строку </a:t>
            </a:r>
            <a:r>
              <a:rPr lang="ru-RU" sz="1800" dirty="0"/>
              <a:t>"</a:t>
            </a:r>
            <a:r>
              <a:rPr lang="ru-RU" sz="1800" dirty="0" err="1"/>
              <a:t>undefined</a:t>
            </a:r>
            <a:r>
              <a:rPr lang="ru-RU" sz="1800" dirty="0" smtClean="0"/>
              <a:t>".</a:t>
            </a:r>
            <a:endParaRPr lang="ru-RU" sz="1800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Основы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JavaScript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35240884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b="1" dirty="0" smtClean="0"/>
              <a:t>Объект </a:t>
            </a:r>
            <a:r>
              <a:rPr lang="ru-RU" sz="1800" b="1" dirty="0" err="1"/>
              <a:t>Date</a:t>
            </a:r>
            <a:endParaRPr lang="ru-RU" sz="1800" b="1" dirty="0"/>
          </a:p>
          <a:p>
            <a:pPr marL="0" indent="0">
              <a:buNone/>
            </a:pPr>
            <a:r>
              <a:rPr lang="ru-RU" sz="1800" dirty="0"/>
              <a:t>В предыдущих разделах мы описали все фундаментальные типы данных, </a:t>
            </a:r>
            <a:r>
              <a:rPr lang="ru-RU" sz="1800" dirty="0" smtClean="0"/>
              <a:t>поддерживаемые </a:t>
            </a:r>
            <a:r>
              <a:rPr lang="ru-RU" sz="1800" dirty="0" err="1"/>
              <a:t>JavaScript</a:t>
            </a:r>
            <a:r>
              <a:rPr lang="ru-RU" sz="1800" dirty="0"/>
              <a:t>. Значения даты и времени не относятся к этим </a:t>
            </a:r>
            <a:r>
              <a:rPr lang="ru-RU" sz="1800" dirty="0" smtClean="0"/>
              <a:t>фундаментальным </a:t>
            </a:r>
            <a:r>
              <a:rPr lang="ru-RU" sz="1800" dirty="0"/>
              <a:t>типам, однако в </a:t>
            </a:r>
            <a:r>
              <a:rPr lang="ru-RU" sz="1800" dirty="0" err="1"/>
              <a:t>JavaScript</a:t>
            </a:r>
            <a:r>
              <a:rPr lang="ru-RU" sz="1800" dirty="0"/>
              <a:t> имеется класс объектов, </a:t>
            </a:r>
            <a:r>
              <a:rPr lang="ru-RU" sz="1800" dirty="0" smtClean="0"/>
              <a:t>представляющих </a:t>
            </a:r>
            <a:r>
              <a:rPr lang="ru-RU" sz="1800" dirty="0"/>
              <a:t>дату и время, и этот класс можно </a:t>
            </a:r>
            <a:r>
              <a:rPr lang="ru-RU" sz="1800" dirty="0" err="1" smtClean="0"/>
              <a:t>использо-вать</a:t>
            </a:r>
            <a:r>
              <a:rPr lang="ru-RU" sz="1800" dirty="0" smtClean="0"/>
              <a:t> </a:t>
            </a:r>
            <a:r>
              <a:rPr lang="ru-RU" sz="1800" dirty="0"/>
              <a:t>для работы с этим </a:t>
            </a:r>
            <a:r>
              <a:rPr lang="ru-RU" sz="1800" dirty="0" smtClean="0"/>
              <a:t>типом данных</a:t>
            </a:r>
            <a:r>
              <a:rPr lang="ru-RU" sz="1800" dirty="0"/>
              <a:t>. Объект </a:t>
            </a:r>
            <a:r>
              <a:rPr lang="ru-RU" sz="1800" dirty="0" err="1"/>
              <a:t>Date</a:t>
            </a:r>
            <a:r>
              <a:rPr lang="ru-RU" sz="1800" dirty="0"/>
              <a:t> в </a:t>
            </a:r>
            <a:r>
              <a:rPr lang="ru-RU" sz="1800" dirty="0" err="1"/>
              <a:t>JavaScript</a:t>
            </a:r>
            <a:r>
              <a:rPr lang="ru-RU" sz="1800" dirty="0"/>
              <a:t> создается с помощью оператора </a:t>
            </a:r>
            <a:r>
              <a:rPr lang="ru-RU" sz="1800" dirty="0" err="1"/>
              <a:t>new</a:t>
            </a:r>
            <a:r>
              <a:rPr lang="ru-RU" sz="1800" dirty="0"/>
              <a:t> и </a:t>
            </a:r>
            <a:r>
              <a:rPr lang="ru-RU" sz="1800" dirty="0" smtClean="0"/>
              <a:t>конструктора </a:t>
            </a:r>
            <a:r>
              <a:rPr lang="ru-RU" sz="1800" dirty="0" err="1"/>
              <a:t>Date</a:t>
            </a:r>
            <a:r>
              <a:rPr lang="ru-RU" sz="1800" dirty="0" smtClean="0"/>
              <a:t>():</a:t>
            </a:r>
          </a:p>
          <a:p>
            <a:pPr marL="0" indent="0">
              <a:buNone/>
            </a:pPr>
            <a:r>
              <a:rPr lang="ru-RU" sz="1800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ru-RU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800" dirty="0" err="1">
                <a:latin typeface="Courier New" pitchFamily="49" charset="0"/>
                <a:cs typeface="Courier New" pitchFamily="49" charset="0"/>
              </a:rPr>
              <a:t>now</a:t>
            </a:r>
            <a:r>
              <a:rPr lang="ru-RU" sz="18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ru-RU" sz="1800" dirty="0" err="1">
                <a:latin typeface="Courier New" pitchFamily="49" charset="0"/>
                <a:cs typeface="Courier New" pitchFamily="49" charset="0"/>
              </a:rPr>
              <a:t>new</a:t>
            </a:r>
            <a:r>
              <a:rPr lang="ru-RU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800" dirty="0" err="1">
                <a:latin typeface="Courier New" pitchFamily="49" charset="0"/>
                <a:cs typeface="Courier New" pitchFamily="49" charset="0"/>
              </a:rPr>
              <a:t>Date</a:t>
            </a:r>
            <a:r>
              <a:rPr lang="ru-RU" sz="1800" dirty="0">
                <a:latin typeface="Courier New" pitchFamily="49" charset="0"/>
                <a:cs typeface="Courier New" pitchFamily="49" charset="0"/>
              </a:rPr>
              <a:t>();  // Создание объекта, в котором хранятся текущие дата и время.</a:t>
            </a:r>
          </a:p>
          <a:p>
            <a:pPr marL="0" indent="0">
              <a:buNone/>
            </a:pPr>
            <a:r>
              <a:rPr lang="ru-RU" sz="1800" dirty="0">
                <a:latin typeface="Courier New" pitchFamily="49" charset="0"/>
                <a:cs typeface="Courier New" pitchFamily="49" charset="0"/>
              </a:rPr>
              <a:t>// Создание объекта, в котором хранится дата Рождества.</a:t>
            </a:r>
          </a:p>
          <a:p>
            <a:pPr marL="0" indent="0">
              <a:buNone/>
            </a:pPr>
            <a:r>
              <a:rPr lang="ru-RU" sz="1800" dirty="0">
                <a:latin typeface="Courier New" pitchFamily="49" charset="0"/>
                <a:cs typeface="Courier New" pitchFamily="49" charset="0"/>
              </a:rPr>
              <a:t>// Обратите внимание:  номера месяцев начинаются с нуля, поэтому декабрь имеет номер 11!</a:t>
            </a:r>
          </a:p>
          <a:p>
            <a:pPr marL="0" indent="0">
              <a:buNone/>
            </a:pPr>
            <a:r>
              <a:rPr lang="ru-RU" sz="18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ru-RU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800" dirty="0" err="1">
                <a:latin typeface="Courier New" pitchFamily="49" charset="0"/>
                <a:cs typeface="Courier New" pitchFamily="49" charset="0"/>
              </a:rPr>
              <a:t>xmas</a:t>
            </a:r>
            <a:r>
              <a:rPr lang="ru-RU" sz="18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ru-RU" sz="1800" dirty="0" err="1">
                <a:latin typeface="Courier New" pitchFamily="49" charset="0"/>
                <a:cs typeface="Courier New" pitchFamily="49" charset="0"/>
              </a:rPr>
              <a:t>new</a:t>
            </a:r>
            <a:r>
              <a:rPr lang="ru-RU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800" dirty="0" err="1">
                <a:latin typeface="Courier New" pitchFamily="49" charset="0"/>
                <a:cs typeface="Courier New" pitchFamily="49" charset="0"/>
              </a:rPr>
              <a:t>Date</a:t>
            </a:r>
            <a:r>
              <a:rPr lang="ru-RU" sz="1800" dirty="0">
                <a:latin typeface="Courier New" pitchFamily="49" charset="0"/>
                <a:cs typeface="Courier New" pitchFamily="49" charset="0"/>
              </a:rPr>
              <a:t>(2000, 11, 25);</a:t>
            </a:r>
          </a:p>
          <a:p>
            <a:pPr marL="0" indent="0">
              <a:buNone/>
            </a:pPr>
            <a:r>
              <a:rPr lang="ru-RU" sz="1800" dirty="0"/>
              <a:t>Методы объекта </a:t>
            </a:r>
            <a:r>
              <a:rPr lang="ru-RU" sz="1800" dirty="0" err="1"/>
              <a:t>Date</a:t>
            </a:r>
            <a:r>
              <a:rPr lang="ru-RU" sz="1800" dirty="0"/>
              <a:t> позволяют получать и устанавливать различные </a:t>
            </a:r>
            <a:r>
              <a:rPr lang="ru-RU" sz="1800" dirty="0" smtClean="0"/>
              <a:t>значения даты </a:t>
            </a:r>
            <a:r>
              <a:rPr lang="ru-RU" sz="1800" dirty="0"/>
              <a:t>и времени и преобразовывать дату в строку с использованием либо </a:t>
            </a:r>
            <a:r>
              <a:rPr lang="ru-RU" sz="1800" dirty="0" smtClean="0"/>
              <a:t>локального </a:t>
            </a:r>
            <a:r>
              <a:rPr lang="ru-RU" sz="1800" dirty="0"/>
              <a:t>времени, либо времени по Гринвичу (GMT). Например</a:t>
            </a:r>
            <a:r>
              <a:rPr lang="ru-RU" sz="1800" dirty="0" smtClean="0"/>
              <a:t>:</a:t>
            </a:r>
            <a:endParaRPr lang="ru-RU" sz="1800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Основы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JavaScript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57310351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dirty="0" err="1"/>
              <a:t>xmas.setFullYear</a:t>
            </a:r>
            <a:r>
              <a:rPr lang="ru-RU" sz="1800" dirty="0"/>
              <a:t>(</a:t>
            </a:r>
            <a:r>
              <a:rPr lang="ru-RU" sz="1800" dirty="0" err="1"/>
              <a:t>xmas.getFullYear</a:t>
            </a:r>
            <a:r>
              <a:rPr lang="ru-RU" sz="1800" dirty="0"/>
              <a:t>() + 1);   // Заменяем дату датой следующего Рождества.</a:t>
            </a:r>
          </a:p>
          <a:p>
            <a:pPr marL="0" indent="0">
              <a:buNone/>
            </a:pPr>
            <a:r>
              <a:rPr lang="ru-RU" sz="1800" dirty="0" err="1"/>
              <a:t>var</a:t>
            </a:r>
            <a:r>
              <a:rPr lang="ru-RU" sz="1800" dirty="0"/>
              <a:t> </a:t>
            </a:r>
            <a:r>
              <a:rPr lang="ru-RU" sz="1800" dirty="0" err="1"/>
              <a:t>weekday</a:t>
            </a:r>
            <a:r>
              <a:rPr lang="ru-RU" sz="1800" dirty="0"/>
              <a:t> = </a:t>
            </a:r>
            <a:r>
              <a:rPr lang="ru-RU" sz="1800" dirty="0" err="1"/>
              <a:t>xmas.getDay</a:t>
            </a:r>
            <a:r>
              <a:rPr lang="ru-RU" sz="1800" dirty="0"/>
              <a:t>();                // В 2007 году Рождество выпадает на вторник.</a:t>
            </a:r>
          </a:p>
          <a:p>
            <a:pPr marL="0" indent="0">
              <a:buNone/>
            </a:pPr>
            <a:r>
              <a:rPr lang="ru-RU" sz="1800" dirty="0" err="1"/>
              <a:t>document.write</a:t>
            </a:r>
            <a:r>
              <a:rPr lang="ru-RU" sz="1800" dirty="0"/>
              <a:t>("Сегодня: " + </a:t>
            </a:r>
            <a:r>
              <a:rPr lang="ru-RU" sz="1800" dirty="0" err="1"/>
              <a:t>now.toLocaleString</a:t>
            </a:r>
            <a:r>
              <a:rPr lang="ru-RU" sz="1800" dirty="0"/>
              <a:t>());  // Текущие дата и время.</a:t>
            </a:r>
          </a:p>
          <a:p>
            <a:pPr marL="0" indent="0">
              <a:buNone/>
            </a:pPr>
            <a:r>
              <a:rPr lang="ru-RU" sz="1800" dirty="0"/>
              <a:t>В объекте </a:t>
            </a:r>
            <a:r>
              <a:rPr lang="ru-RU" sz="1800" dirty="0" err="1"/>
              <a:t>Date</a:t>
            </a:r>
            <a:r>
              <a:rPr lang="ru-RU" sz="1800" dirty="0"/>
              <a:t> также определяются функции (не методы, поскольку они не </a:t>
            </a:r>
            <a:r>
              <a:rPr lang="ru-RU" sz="1800" dirty="0" smtClean="0"/>
              <a:t>вызываются </a:t>
            </a:r>
            <a:r>
              <a:rPr lang="ru-RU" sz="1800" dirty="0"/>
              <a:t>через объект </a:t>
            </a:r>
            <a:r>
              <a:rPr lang="ru-RU" sz="1800" dirty="0" err="1"/>
              <a:t>Date</a:t>
            </a:r>
            <a:r>
              <a:rPr lang="ru-RU" sz="1800" dirty="0"/>
              <a:t>) для преобразования даты, заданной в строковой </a:t>
            </a:r>
            <a:r>
              <a:rPr lang="ru-RU" sz="1800" dirty="0" smtClean="0"/>
              <a:t>или числовой </a:t>
            </a:r>
            <a:r>
              <a:rPr lang="ru-RU" sz="1800" dirty="0"/>
              <a:t>форме, во внутреннее представление в </a:t>
            </a:r>
            <a:r>
              <a:rPr lang="ru-RU" sz="1800" dirty="0" smtClean="0"/>
              <a:t>миллисекундах, полезное для некоторых </a:t>
            </a:r>
            <a:r>
              <a:rPr lang="ru-RU" sz="1800" dirty="0"/>
              <a:t>видов операций с датами.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Основы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JavaScript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23241214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b="1" dirty="0"/>
              <a:t>Регулярные выражения</a:t>
            </a:r>
          </a:p>
          <a:p>
            <a:pPr marL="0" indent="0">
              <a:buNone/>
            </a:pPr>
            <a:r>
              <a:rPr lang="ru-RU" sz="1800" dirty="0"/>
              <a:t>Регулярные выражения предоставляют богатый и мощный синтаксис </a:t>
            </a:r>
            <a:r>
              <a:rPr lang="ru-RU" sz="1800" dirty="0" smtClean="0"/>
              <a:t>описания текстовых </a:t>
            </a:r>
            <a:r>
              <a:rPr lang="ru-RU" sz="1800" dirty="0"/>
              <a:t>шаблонов. Они применяются для поиска соответствия </a:t>
            </a:r>
            <a:r>
              <a:rPr lang="ru-RU" sz="1800" dirty="0" smtClean="0"/>
              <a:t>заданному шаблону </a:t>
            </a:r>
            <a:r>
              <a:rPr lang="ru-RU" sz="1800" dirty="0"/>
              <a:t>и реализации операций поиска и замены. В </a:t>
            </a:r>
            <a:r>
              <a:rPr lang="ru-RU" sz="1800" dirty="0" err="1"/>
              <a:t>JavaScript</a:t>
            </a:r>
            <a:r>
              <a:rPr lang="ru-RU" sz="1800" dirty="0"/>
              <a:t> для </a:t>
            </a:r>
            <a:r>
              <a:rPr lang="ru-RU" sz="1800" dirty="0" smtClean="0"/>
              <a:t>формирования </a:t>
            </a:r>
            <a:r>
              <a:rPr lang="ru-RU" sz="1800" dirty="0"/>
              <a:t>регулярных выражений принят синтаксис языка </a:t>
            </a:r>
            <a:r>
              <a:rPr lang="ru-RU" sz="1800" dirty="0" err="1"/>
              <a:t>Perl</a:t>
            </a:r>
            <a:r>
              <a:rPr lang="ru-RU" sz="1800" dirty="0"/>
              <a:t>.</a:t>
            </a:r>
          </a:p>
          <a:p>
            <a:pPr marL="0" indent="0">
              <a:buNone/>
            </a:pPr>
            <a:r>
              <a:rPr lang="ru-RU" sz="1800" dirty="0"/>
              <a:t>Регулярные выражения представляются в </a:t>
            </a:r>
            <a:r>
              <a:rPr lang="ru-RU" sz="1800" dirty="0" err="1"/>
              <a:t>JavaScript</a:t>
            </a:r>
            <a:r>
              <a:rPr lang="ru-RU" sz="1800" dirty="0"/>
              <a:t> объектом </a:t>
            </a:r>
            <a:r>
              <a:rPr lang="ru-RU" sz="1800" dirty="0" err="1"/>
              <a:t>RegExp</a:t>
            </a:r>
            <a:r>
              <a:rPr lang="ru-RU" sz="1800" dirty="0"/>
              <a:t> и </a:t>
            </a:r>
            <a:r>
              <a:rPr lang="ru-RU" sz="1800" dirty="0" smtClean="0"/>
              <a:t>могут создаваться </a:t>
            </a:r>
            <a:r>
              <a:rPr lang="ru-RU" sz="1800" dirty="0"/>
              <a:t>с помощью конструктора </a:t>
            </a:r>
            <a:r>
              <a:rPr lang="ru-RU" sz="1800" dirty="0" err="1"/>
              <a:t>RegExp</a:t>
            </a:r>
            <a:r>
              <a:rPr lang="ru-RU" sz="1800" dirty="0"/>
              <a:t>(). Как и объект </a:t>
            </a:r>
            <a:r>
              <a:rPr lang="ru-RU" sz="1800" dirty="0" err="1"/>
              <a:t>Date</a:t>
            </a:r>
            <a:r>
              <a:rPr lang="ru-RU" sz="1800" dirty="0"/>
              <a:t>, объект </a:t>
            </a:r>
            <a:r>
              <a:rPr lang="ru-RU" sz="1800" dirty="0" err="1" smtClean="0"/>
              <a:t>RegExp</a:t>
            </a:r>
            <a:r>
              <a:rPr lang="ru-RU" sz="1800" dirty="0" smtClean="0"/>
              <a:t> не </a:t>
            </a:r>
            <a:r>
              <a:rPr lang="ru-RU" sz="1800" dirty="0"/>
              <a:t>является одним из фундаментальных типов данных </a:t>
            </a:r>
            <a:r>
              <a:rPr lang="ru-RU" sz="1800" dirty="0" err="1"/>
              <a:t>JavaScript</a:t>
            </a:r>
            <a:r>
              <a:rPr lang="ru-RU" sz="1800" dirty="0"/>
              <a:t>; это </a:t>
            </a:r>
            <a:r>
              <a:rPr lang="ru-RU" sz="1800" dirty="0" smtClean="0"/>
              <a:t>лишь стандартизованный </a:t>
            </a:r>
            <a:r>
              <a:rPr lang="ru-RU" sz="1800" dirty="0"/>
              <a:t>тип объектов, предоставляемый всеми </a:t>
            </a:r>
            <a:r>
              <a:rPr lang="ru-RU" sz="1800" dirty="0" smtClean="0"/>
              <a:t>соответствующими реализациями </a:t>
            </a:r>
            <a:r>
              <a:rPr lang="ru-RU" sz="1800" dirty="0" err="1"/>
              <a:t>JavaScript</a:t>
            </a:r>
            <a:r>
              <a:rPr lang="ru-RU" sz="1800" dirty="0"/>
              <a:t>.</a:t>
            </a:r>
          </a:p>
          <a:p>
            <a:pPr marL="0" indent="0">
              <a:buNone/>
            </a:pPr>
            <a:r>
              <a:rPr lang="ru-RU" sz="1800" dirty="0"/>
              <a:t>Однако в отличие от объекта </a:t>
            </a:r>
            <a:r>
              <a:rPr lang="ru-RU" sz="1800" dirty="0" err="1"/>
              <a:t>Date</a:t>
            </a:r>
            <a:r>
              <a:rPr lang="ru-RU" sz="1800" dirty="0"/>
              <a:t>, объекты </a:t>
            </a:r>
            <a:r>
              <a:rPr lang="ru-RU" sz="1800" dirty="0" err="1"/>
              <a:t>RegExp</a:t>
            </a:r>
            <a:r>
              <a:rPr lang="ru-RU" sz="1800" dirty="0"/>
              <a:t> имеют синтаксис </a:t>
            </a:r>
            <a:r>
              <a:rPr lang="ru-RU" sz="1800" dirty="0" smtClean="0"/>
              <a:t>литералов и </a:t>
            </a:r>
            <a:r>
              <a:rPr lang="ru-RU" sz="1800" dirty="0"/>
              <a:t>могут задаваться непосредственно в коде </a:t>
            </a:r>
            <a:r>
              <a:rPr lang="ru-RU" sz="1800" dirty="0" err="1" smtClean="0"/>
              <a:t>JavaScripttпрограммы</a:t>
            </a:r>
            <a:r>
              <a:rPr lang="ru-RU" sz="1800" dirty="0"/>
              <a:t>. Текст </a:t>
            </a:r>
            <a:r>
              <a:rPr lang="ru-RU" sz="1800" dirty="0" smtClean="0"/>
              <a:t>между парой </a:t>
            </a:r>
            <a:r>
              <a:rPr lang="ru-RU" sz="1800" dirty="0"/>
              <a:t>символов </a:t>
            </a:r>
            <a:r>
              <a:rPr lang="ru-RU" sz="1800" dirty="0" err="1"/>
              <a:t>слэша</a:t>
            </a:r>
            <a:r>
              <a:rPr lang="ru-RU" sz="1800" dirty="0"/>
              <a:t> образует литерал регулярного выражения. За </a:t>
            </a:r>
            <a:r>
              <a:rPr lang="ru-RU" sz="1800" dirty="0" smtClean="0"/>
              <a:t>вторым символом </a:t>
            </a:r>
            <a:r>
              <a:rPr lang="ru-RU" sz="1800" dirty="0" err="1"/>
              <a:t>слэша</a:t>
            </a:r>
            <a:r>
              <a:rPr lang="ru-RU" sz="1800" dirty="0"/>
              <a:t> в паре могут также следовать одна или несколько букв, </a:t>
            </a:r>
            <a:r>
              <a:rPr lang="ru-RU" sz="1800" dirty="0" smtClean="0"/>
              <a:t>изменяющих </a:t>
            </a:r>
            <a:r>
              <a:rPr lang="ru-RU" sz="1800" dirty="0"/>
              <a:t>смысл шаблона. Например:</a:t>
            </a:r>
          </a:p>
          <a:p>
            <a:pPr marL="0" indent="0">
              <a:buNone/>
            </a:pPr>
            <a:r>
              <a:rPr lang="ru-RU" sz="1800" dirty="0">
                <a:latin typeface="Courier New" pitchFamily="49" charset="0"/>
                <a:cs typeface="Courier New" pitchFamily="49" charset="0"/>
              </a:rPr>
              <a:t>/^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HTML/</a:t>
            </a:r>
          </a:p>
          <a:p>
            <a:pPr marL="0" indent="0">
              <a:buNone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/[119][009]*/</a:t>
            </a:r>
          </a:p>
          <a:p>
            <a:pPr marL="0" indent="0">
              <a:buNone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/\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bjavascript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\b/i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Основы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JavaScript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563888" y="5085184"/>
            <a:ext cx="53285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+mj-lt"/>
              </a:rPr>
              <a:t>Грамматика регулярных выражений сложна и подробно </a:t>
            </a:r>
            <a:r>
              <a:rPr lang="ru-RU" dirty="0" smtClean="0">
                <a:latin typeface="+mj-lt"/>
              </a:rPr>
              <a:t>будет изучена позже. </a:t>
            </a:r>
            <a:r>
              <a:rPr lang="ru-RU" dirty="0">
                <a:latin typeface="+mj-lt"/>
              </a:rPr>
              <a:t>Сейчас вам важно лишь знать, как литерал регулярного выражения выглядит в </a:t>
            </a:r>
            <a:r>
              <a:rPr lang="en-US" dirty="0" smtClean="0">
                <a:latin typeface="+mj-lt"/>
              </a:rPr>
              <a:t>JavaScript</a:t>
            </a:r>
            <a:r>
              <a:rPr lang="ru-RU" altLang="ja-JP" dirty="0" smtClean="0">
                <a:latin typeface="+mj-lt"/>
              </a:rPr>
              <a:t>-</a:t>
            </a:r>
            <a:r>
              <a:rPr lang="ru-RU" dirty="0" smtClean="0">
                <a:latin typeface="+mj-lt"/>
              </a:rPr>
              <a:t>коде</a:t>
            </a:r>
            <a:r>
              <a:rPr lang="ru-RU" dirty="0">
                <a:latin typeface="+mj-lt"/>
              </a:rPr>
              <a:t>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03253159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b="1" dirty="0"/>
              <a:t>Объекты </a:t>
            </a:r>
            <a:r>
              <a:rPr lang="ru-RU" sz="1800" b="1" dirty="0" err="1"/>
              <a:t>Error</a:t>
            </a:r>
            <a:endParaRPr lang="ru-RU" sz="1800" b="1" dirty="0"/>
          </a:p>
          <a:p>
            <a:pPr marL="0" indent="0">
              <a:buNone/>
            </a:pPr>
            <a:r>
              <a:rPr lang="ru-RU" sz="1800" dirty="0"/>
              <a:t>В </a:t>
            </a:r>
            <a:r>
              <a:rPr lang="ru-RU" sz="1800" dirty="0" err="1"/>
              <a:t>ECMAScript</a:t>
            </a:r>
            <a:r>
              <a:rPr lang="ru-RU" sz="1800" dirty="0"/>
              <a:t> v3 определяется несколько классов для представления </a:t>
            </a:r>
            <a:r>
              <a:rPr lang="ru-RU" sz="1800" dirty="0" smtClean="0"/>
              <a:t>ошибок. При </a:t>
            </a:r>
            <a:r>
              <a:rPr lang="ru-RU" sz="1800" dirty="0"/>
              <a:t>возникновении ошибки времени выполнения интерпретатор </a:t>
            </a:r>
            <a:r>
              <a:rPr lang="ru-RU" sz="1800" dirty="0" err="1"/>
              <a:t>JavaScript</a:t>
            </a:r>
            <a:r>
              <a:rPr lang="ru-RU" sz="1800" dirty="0"/>
              <a:t> «</a:t>
            </a:r>
            <a:r>
              <a:rPr lang="ru-RU" sz="1800" dirty="0" smtClean="0"/>
              <a:t>генерирует</a:t>
            </a:r>
            <a:r>
              <a:rPr lang="ru-RU" sz="1800" dirty="0"/>
              <a:t>» объект одного из этих типов. (Вопросы генерации и перехвата </a:t>
            </a:r>
            <a:r>
              <a:rPr lang="ru-RU" sz="1800" dirty="0" smtClean="0"/>
              <a:t>ошибок обсуждаются </a:t>
            </a:r>
            <a:r>
              <a:rPr lang="ru-RU" sz="1800" dirty="0"/>
              <a:t>в главе 6 при описании инструкций </a:t>
            </a:r>
            <a:r>
              <a:rPr lang="ru-RU" sz="1800" dirty="0" err="1"/>
              <a:t>throw</a:t>
            </a:r>
            <a:r>
              <a:rPr lang="ru-RU" sz="1800" dirty="0"/>
              <a:t> и </a:t>
            </a:r>
            <a:r>
              <a:rPr lang="ru-RU" sz="1800" dirty="0" err="1"/>
              <a:t>try</a:t>
            </a:r>
            <a:r>
              <a:rPr lang="ru-RU" sz="1800" dirty="0"/>
              <a:t>.) Каждый </a:t>
            </a:r>
            <a:r>
              <a:rPr lang="ru-RU" sz="1800" dirty="0" smtClean="0"/>
              <a:t>объект ошибки </a:t>
            </a:r>
            <a:r>
              <a:rPr lang="ru-RU" sz="1800" dirty="0"/>
              <a:t>имеет свойство </a:t>
            </a:r>
            <a:r>
              <a:rPr lang="ru-RU" sz="1800" dirty="0" err="1"/>
              <a:t>message</a:t>
            </a:r>
            <a:r>
              <a:rPr lang="ru-RU" sz="1800" dirty="0"/>
              <a:t>, которое содержит зависящее от реализации </a:t>
            </a:r>
            <a:r>
              <a:rPr lang="ru-RU" sz="1800" dirty="0" smtClean="0"/>
              <a:t>сообщение </a:t>
            </a:r>
            <a:r>
              <a:rPr lang="ru-RU" sz="1800" dirty="0"/>
              <a:t>об ошибке. Заранее определены следующие типы объектов ошибок </a:t>
            </a:r>
            <a:r>
              <a:rPr lang="ru-RU" sz="1800" dirty="0" smtClean="0"/>
              <a:t>– </a:t>
            </a:r>
            <a:r>
              <a:rPr lang="ru-RU" sz="1800" dirty="0" err="1" smtClean="0"/>
              <a:t>Error</a:t>
            </a:r>
            <a:r>
              <a:rPr lang="ru-RU" sz="1800" dirty="0"/>
              <a:t>, </a:t>
            </a:r>
            <a:r>
              <a:rPr lang="ru-RU" sz="1800" dirty="0" err="1"/>
              <a:t>EvalError</a:t>
            </a:r>
            <a:r>
              <a:rPr lang="ru-RU" sz="1800" dirty="0"/>
              <a:t>, </a:t>
            </a:r>
            <a:r>
              <a:rPr lang="ru-RU" sz="1800" dirty="0" err="1"/>
              <a:t>RangeError</a:t>
            </a:r>
            <a:r>
              <a:rPr lang="ru-RU" sz="1800" dirty="0"/>
              <a:t>, </a:t>
            </a:r>
            <a:r>
              <a:rPr lang="ru-RU" sz="1800" dirty="0" err="1"/>
              <a:t>ReferenceError</a:t>
            </a:r>
            <a:r>
              <a:rPr lang="ru-RU" sz="1800" dirty="0"/>
              <a:t>, </a:t>
            </a:r>
            <a:r>
              <a:rPr lang="ru-RU" sz="1800" dirty="0" err="1"/>
              <a:t>SyntaxError</a:t>
            </a:r>
            <a:r>
              <a:rPr lang="ru-RU" sz="1800" dirty="0"/>
              <a:t>, </a:t>
            </a:r>
            <a:r>
              <a:rPr lang="ru-RU" sz="1800" dirty="0" err="1"/>
              <a:t>TypeError</a:t>
            </a:r>
            <a:r>
              <a:rPr lang="ru-RU" sz="1800" dirty="0"/>
              <a:t> и </a:t>
            </a:r>
            <a:r>
              <a:rPr lang="ru-RU" sz="1800" dirty="0" err="1"/>
              <a:t>URIError</a:t>
            </a:r>
            <a:r>
              <a:rPr lang="ru-RU" sz="1800" dirty="0"/>
              <a:t>. </a:t>
            </a:r>
            <a:r>
              <a:rPr lang="ru-RU" sz="1800" dirty="0" smtClean="0"/>
              <a:t>Подробнее изучим их позднее.</a:t>
            </a:r>
            <a:endParaRPr lang="ru-RU" sz="1800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Основы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JavaScript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68152994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b="1" dirty="0"/>
              <a:t>Функциональные литералы</a:t>
            </a:r>
          </a:p>
          <a:p>
            <a:pPr marL="0" indent="0">
              <a:buNone/>
            </a:pPr>
            <a:r>
              <a:rPr lang="ru-RU" sz="1800" dirty="0"/>
              <a:t>В предыдущем разделе мы видели определение функции </a:t>
            </a:r>
            <a:r>
              <a:rPr lang="ru-RU" sz="1800" dirty="0" err="1"/>
              <a:t>square</a:t>
            </a:r>
            <a:r>
              <a:rPr lang="ru-RU" sz="1800" dirty="0"/>
              <a:t>(). С </a:t>
            </a:r>
            <a:r>
              <a:rPr lang="ru-RU" sz="1800" dirty="0" smtClean="0"/>
              <a:t>помощью</a:t>
            </a:r>
            <a:r>
              <a:rPr lang="en-US" sz="1800" dirty="0" smtClean="0"/>
              <a:t> </a:t>
            </a:r>
            <a:r>
              <a:rPr lang="ru-RU" sz="1800" dirty="0" smtClean="0"/>
              <a:t>этого </a:t>
            </a:r>
            <a:r>
              <a:rPr lang="ru-RU" sz="1800" dirty="0"/>
              <a:t>синтаксиса обычно описывается большинство функций в </a:t>
            </a:r>
            <a:r>
              <a:rPr lang="ru-RU" sz="1800" dirty="0" err="1" smtClean="0"/>
              <a:t>JavaScript</a:t>
            </a:r>
            <a:r>
              <a:rPr lang="en-US" sz="1800" dirty="0" smtClean="0"/>
              <a:t>-</a:t>
            </a:r>
            <a:r>
              <a:rPr lang="ru-RU" sz="1800" dirty="0" smtClean="0"/>
              <a:t>программах</a:t>
            </a:r>
            <a:r>
              <a:rPr lang="ru-RU" sz="1800" dirty="0"/>
              <a:t>. Однако стандарт </a:t>
            </a:r>
            <a:r>
              <a:rPr lang="ru-RU" sz="1800" dirty="0" err="1"/>
              <a:t>ECMAScript</a:t>
            </a:r>
            <a:r>
              <a:rPr lang="ru-RU" sz="1800" dirty="0"/>
              <a:t> v3 предоставляет синтаксис (</a:t>
            </a:r>
            <a:r>
              <a:rPr lang="ru-RU" sz="1800" dirty="0" smtClean="0"/>
              <a:t>реализованный </a:t>
            </a:r>
            <a:r>
              <a:rPr lang="ru-RU" sz="1800" dirty="0"/>
              <a:t>в </a:t>
            </a:r>
            <a:r>
              <a:rPr lang="ru-RU" sz="1800" dirty="0" err="1"/>
              <a:t>JavaScript</a:t>
            </a:r>
            <a:r>
              <a:rPr lang="ru-RU" sz="1800" dirty="0"/>
              <a:t> 1.2 и более поздних версиях) для определения </a:t>
            </a:r>
            <a:r>
              <a:rPr lang="ru-RU" sz="1800" dirty="0" smtClean="0"/>
              <a:t>функциональных</a:t>
            </a:r>
            <a:r>
              <a:rPr lang="en-US" sz="1800" dirty="0" smtClean="0"/>
              <a:t> </a:t>
            </a:r>
            <a:r>
              <a:rPr lang="ru-RU" sz="1800" dirty="0" smtClean="0"/>
              <a:t>литералов</a:t>
            </a:r>
            <a:r>
              <a:rPr lang="ru-RU" sz="1800" dirty="0"/>
              <a:t>. Функциональный литерал задается с помощью ключевого слова </a:t>
            </a:r>
            <a:r>
              <a:rPr lang="ru-RU" sz="1800" dirty="0" err="1" smtClean="0"/>
              <a:t>function</a:t>
            </a:r>
            <a:r>
              <a:rPr lang="ru-RU" sz="1800" dirty="0"/>
              <a:t>, за которым следуют необязательное имя функции, список </a:t>
            </a:r>
            <a:r>
              <a:rPr lang="ru-RU" sz="1800" dirty="0" smtClean="0"/>
              <a:t>аргументов</a:t>
            </a:r>
            <a:r>
              <a:rPr lang="en-US" sz="1800" dirty="0" smtClean="0"/>
              <a:t> </a:t>
            </a:r>
            <a:r>
              <a:rPr lang="ru-RU" sz="1800" dirty="0" smtClean="0"/>
              <a:t>функции</a:t>
            </a:r>
            <a:r>
              <a:rPr lang="ru-RU" sz="1800" dirty="0"/>
              <a:t>, заключенный в круглые скобки, и тело функции в фигурных </a:t>
            </a:r>
            <a:r>
              <a:rPr lang="ru-RU" sz="1800" dirty="0" smtClean="0"/>
              <a:t>скобках.</a:t>
            </a:r>
            <a:r>
              <a:rPr lang="en-US" sz="1800" dirty="0" smtClean="0"/>
              <a:t> </a:t>
            </a:r>
            <a:r>
              <a:rPr lang="ru-RU" sz="1800" dirty="0" smtClean="0"/>
              <a:t>Другими </a:t>
            </a:r>
            <a:r>
              <a:rPr lang="ru-RU" sz="1800" dirty="0"/>
              <a:t>словами, функциональный литерал выглядит так же, как </a:t>
            </a:r>
            <a:r>
              <a:rPr lang="ru-RU" sz="1800" dirty="0" smtClean="0"/>
              <a:t>определение</a:t>
            </a:r>
            <a:r>
              <a:rPr lang="en-US" sz="1800" dirty="0" smtClean="0"/>
              <a:t> </a:t>
            </a:r>
            <a:r>
              <a:rPr lang="ru-RU" sz="1800" dirty="0" smtClean="0"/>
              <a:t>функции</a:t>
            </a:r>
            <a:r>
              <a:rPr lang="ru-RU" sz="1800" dirty="0"/>
              <a:t>, правда, у него может не быть имени. Самое большое различие </a:t>
            </a:r>
            <a:r>
              <a:rPr lang="ru-RU" sz="1800" dirty="0" smtClean="0"/>
              <a:t>состоит</a:t>
            </a:r>
            <a:r>
              <a:rPr lang="en-US" sz="1800" dirty="0" smtClean="0"/>
              <a:t> </a:t>
            </a:r>
            <a:r>
              <a:rPr lang="ru-RU" sz="1800" dirty="0" smtClean="0"/>
              <a:t>в </a:t>
            </a:r>
            <a:r>
              <a:rPr lang="ru-RU" sz="1800" dirty="0"/>
              <a:t>том, что функциональные литералы могут входить в другие </a:t>
            </a:r>
            <a:r>
              <a:rPr lang="ru-RU" sz="1800" dirty="0" err="1" smtClean="0"/>
              <a:t>JavaScript</a:t>
            </a:r>
            <a:r>
              <a:rPr lang="en-US" sz="1800" dirty="0" smtClean="0"/>
              <a:t>-</a:t>
            </a:r>
            <a:r>
              <a:rPr lang="ru-RU" sz="1800" dirty="0" smtClean="0"/>
              <a:t>выражения</a:t>
            </a:r>
            <a:r>
              <a:rPr lang="ru-RU" sz="1800" dirty="0"/>
              <a:t>. То есть функцию </a:t>
            </a:r>
            <a:r>
              <a:rPr lang="ru-RU" sz="1800" dirty="0" err="1"/>
              <a:t>square</a:t>
            </a:r>
            <a:r>
              <a:rPr lang="ru-RU" sz="1800" dirty="0"/>
              <a:t>() не обязательно задавать в виде определения: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function square(x) { return x*x; }</a:t>
            </a:r>
          </a:p>
          <a:p>
            <a:pPr marL="0" indent="0">
              <a:buNone/>
            </a:pPr>
            <a:r>
              <a:rPr lang="ru-RU" sz="1800" dirty="0"/>
              <a:t>Ее можно задать с помощью функционального литерала:</a:t>
            </a:r>
          </a:p>
          <a:p>
            <a:pPr marL="0" indent="0">
              <a:buNone/>
            </a:pP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square = function(x) { return x*x; }</a:t>
            </a:r>
            <a:endParaRPr lang="ru-RU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Основы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JavaScript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5079392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b="1" dirty="0"/>
              <a:t>Преобразование типов</a:t>
            </a:r>
          </a:p>
          <a:p>
            <a:pPr marL="0" indent="0">
              <a:buNone/>
            </a:pPr>
            <a:r>
              <a:rPr lang="ru-RU" sz="1800" dirty="0"/>
              <a:t>Поскольку все типы данных уже обсуждались в предыдущих разделах, здесь </a:t>
            </a:r>
            <a:r>
              <a:rPr lang="ru-RU" sz="1800" dirty="0" smtClean="0"/>
              <a:t>мы рассмотрим</a:t>
            </a:r>
            <a:r>
              <a:rPr lang="ru-RU" sz="1800" dirty="0"/>
              <a:t>, как значения каждого типа преобразуются в значения других </a:t>
            </a:r>
            <a:r>
              <a:rPr lang="ru-RU" sz="1800" dirty="0" smtClean="0"/>
              <a:t>типов</a:t>
            </a:r>
            <a:r>
              <a:rPr lang="ru-RU" sz="1800" dirty="0"/>
              <a:t>. Основное правило заключается в следующем: если значение одного типа </a:t>
            </a:r>
            <a:r>
              <a:rPr lang="ru-RU" sz="1800" dirty="0" smtClean="0"/>
              <a:t>используется </a:t>
            </a:r>
            <a:r>
              <a:rPr lang="ru-RU" sz="1800" dirty="0"/>
              <a:t>в контексте, требующем значение некоего другого типа, </a:t>
            </a:r>
            <a:r>
              <a:rPr lang="ru-RU" sz="1800" dirty="0" smtClean="0"/>
              <a:t>интерпретатор </a:t>
            </a:r>
            <a:r>
              <a:rPr lang="ru-RU" sz="1800" dirty="0" err="1"/>
              <a:t>JavaScript</a:t>
            </a:r>
            <a:r>
              <a:rPr lang="ru-RU" sz="1800" dirty="0"/>
              <a:t> автоматически пытается преобразовать это значение. Так, </a:t>
            </a:r>
            <a:r>
              <a:rPr lang="ru-RU" sz="1800" dirty="0" smtClean="0"/>
              <a:t>например</a:t>
            </a:r>
            <a:r>
              <a:rPr lang="ru-RU" sz="1800" dirty="0"/>
              <a:t>, если в логическом контексте используется число, оно преобразуется в </a:t>
            </a:r>
            <a:r>
              <a:rPr lang="ru-RU" sz="1800" dirty="0" smtClean="0"/>
              <a:t>значение </a:t>
            </a:r>
            <a:r>
              <a:rPr lang="ru-RU" sz="1800" dirty="0"/>
              <a:t>логического типа. Если в контексте строки используется объект, </a:t>
            </a:r>
            <a:r>
              <a:rPr lang="ru-RU" sz="1800" dirty="0" smtClean="0"/>
              <a:t>он преобразуется </a:t>
            </a:r>
            <a:r>
              <a:rPr lang="ru-RU" sz="1800" dirty="0"/>
              <a:t>в строковое значение. Если в числовом контексте </a:t>
            </a:r>
            <a:r>
              <a:rPr lang="ru-RU" sz="1800" dirty="0" smtClean="0"/>
              <a:t>используется строка</a:t>
            </a:r>
            <a:r>
              <a:rPr lang="ru-RU" sz="1800" dirty="0"/>
              <a:t>, интерпретатор </a:t>
            </a:r>
            <a:r>
              <a:rPr lang="ru-RU" sz="1800" dirty="0" err="1"/>
              <a:t>JavaScript</a:t>
            </a:r>
            <a:r>
              <a:rPr lang="ru-RU" sz="1800" dirty="0"/>
              <a:t> пытается преобразовать ее в число. В </a:t>
            </a:r>
            <a:r>
              <a:rPr lang="ru-RU" sz="1800" dirty="0" smtClean="0"/>
              <a:t>таблице приводится </a:t>
            </a:r>
            <a:r>
              <a:rPr lang="ru-RU" sz="1800" dirty="0"/>
              <a:t>информация о том, как производится преобразование значений, </a:t>
            </a:r>
            <a:r>
              <a:rPr lang="ru-RU" sz="1800" dirty="0" smtClean="0"/>
              <a:t>когда </a:t>
            </a:r>
            <a:r>
              <a:rPr lang="ru-RU" sz="1800" dirty="0"/>
              <a:t>значение некоторого типа задействовано в определенном контексте.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Основы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JavaScript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62675824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 rot="900000">
            <a:off x="871688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b="1" dirty="0" smtClean="0"/>
              <a:t> </a:t>
            </a:r>
            <a:endParaRPr lang="ru-RU" sz="1800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Основы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JavaScript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764704"/>
            <a:ext cx="8020050" cy="337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842098" y="4154562"/>
            <a:ext cx="7972425" cy="23999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77576438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b="1" dirty="0" smtClean="0"/>
              <a:t>Объекты-обертки </a:t>
            </a:r>
            <a:r>
              <a:rPr lang="ru-RU" sz="1800" b="1" dirty="0"/>
              <a:t>для элементарных </a:t>
            </a:r>
            <a:r>
              <a:rPr lang="ru-RU" sz="1800" b="1" dirty="0" smtClean="0"/>
              <a:t>типов </a:t>
            </a:r>
            <a:r>
              <a:rPr lang="ru-RU" sz="1800" b="1" dirty="0"/>
              <a:t>данных</a:t>
            </a:r>
          </a:p>
          <a:p>
            <a:pPr marL="0" indent="0">
              <a:buNone/>
            </a:pPr>
            <a:r>
              <a:rPr lang="ru-RU" sz="1800" dirty="0"/>
              <a:t>Ранее в этой главе мы обсуждали строки, и тогда я обратил ваше внимание </a:t>
            </a:r>
            <a:r>
              <a:rPr lang="ru-RU" sz="1800" dirty="0" smtClean="0"/>
              <a:t>на странную </a:t>
            </a:r>
            <a:r>
              <a:rPr lang="ru-RU" sz="1800" dirty="0"/>
              <a:t>особенность этого типа данных: для работы со строками </a:t>
            </a:r>
            <a:r>
              <a:rPr lang="ru-RU" sz="1800" dirty="0" smtClean="0"/>
              <a:t>используется объектная </a:t>
            </a:r>
            <a:r>
              <a:rPr lang="ru-RU" sz="1800" dirty="0"/>
              <a:t>нотация</a:t>
            </a:r>
            <a:r>
              <a:rPr lang="ru-RU" sz="1800" dirty="0" smtClean="0"/>
              <a:t>. </a:t>
            </a:r>
            <a:r>
              <a:rPr lang="ru-RU" sz="1800" dirty="0"/>
              <a:t>Например, типичная операция со строками может </a:t>
            </a:r>
            <a:r>
              <a:rPr lang="ru-RU" sz="1800" dirty="0" smtClean="0"/>
              <a:t>выглядеть </a:t>
            </a:r>
            <a:r>
              <a:rPr lang="ru-RU" sz="1800" dirty="0"/>
              <a:t>следующим образом:</a:t>
            </a:r>
          </a:p>
          <a:p>
            <a:pPr marL="0" indent="0">
              <a:buNone/>
            </a:pPr>
            <a:r>
              <a:rPr lang="ru-RU" sz="18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ru-RU" sz="1800" dirty="0">
                <a:latin typeface="Courier New" pitchFamily="49" charset="0"/>
                <a:cs typeface="Courier New" pitchFamily="49" charset="0"/>
              </a:rPr>
              <a:t> s = "</a:t>
            </a:r>
            <a:r>
              <a:rPr lang="ru-RU" sz="1800" dirty="0" err="1">
                <a:latin typeface="Courier New" pitchFamily="49" charset="0"/>
                <a:cs typeface="Courier New" pitchFamily="49" charset="0"/>
              </a:rPr>
              <a:t>These</a:t>
            </a:r>
            <a:r>
              <a:rPr lang="ru-RU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800" dirty="0" err="1">
                <a:latin typeface="Courier New" pitchFamily="49" charset="0"/>
                <a:cs typeface="Courier New" pitchFamily="49" charset="0"/>
              </a:rPr>
              <a:t>are</a:t>
            </a:r>
            <a:r>
              <a:rPr lang="ru-RU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800" dirty="0" err="1">
                <a:latin typeface="Courier New" pitchFamily="49" charset="0"/>
                <a:cs typeface="Courier New" pitchFamily="49" charset="0"/>
              </a:rPr>
              <a:t>the</a:t>
            </a:r>
            <a:r>
              <a:rPr lang="ru-RU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800" dirty="0" err="1">
                <a:latin typeface="Courier New" pitchFamily="49" charset="0"/>
                <a:cs typeface="Courier New" pitchFamily="49" charset="0"/>
              </a:rPr>
              <a:t>times</a:t>
            </a:r>
            <a:r>
              <a:rPr lang="ru-RU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800" dirty="0" err="1">
                <a:latin typeface="Courier New" pitchFamily="49" charset="0"/>
                <a:cs typeface="Courier New" pitchFamily="49" charset="0"/>
              </a:rPr>
              <a:t>that</a:t>
            </a:r>
            <a:r>
              <a:rPr lang="ru-RU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800" dirty="0" err="1">
                <a:latin typeface="Courier New" pitchFamily="49" charset="0"/>
                <a:cs typeface="Courier New" pitchFamily="49" charset="0"/>
              </a:rPr>
              <a:t>try</a:t>
            </a:r>
            <a:r>
              <a:rPr lang="ru-RU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800" dirty="0" err="1">
                <a:latin typeface="Courier New" pitchFamily="49" charset="0"/>
                <a:cs typeface="Courier New" pitchFamily="49" charset="0"/>
              </a:rPr>
              <a:t>people's</a:t>
            </a:r>
            <a:r>
              <a:rPr lang="ru-RU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800" dirty="0" err="1">
                <a:latin typeface="Courier New" pitchFamily="49" charset="0"/>
                <a:cs typeface="Courier New" pitchFamily="49" charset="0"/>
              </a:rPr>
              <a:t>souls</a:t>
            </a:r>
            <a:r>
              <a:rPr lang="ru-RU" sz="1800" dirty="0">
                <a:latin typeface="Courier New" pitchFamily="49" charset="0"/>
                <a:cs typeface="Courier New" pitchFamily="49" charset="0"/>
              </a:rPr>
              <a:t>.";</a:t>
            </a:r>
          </a:p>
          <a:p>
            <a:pPr marL="0" indent="0">
              <a:buNone/>
            </a:pPr>
            <a:r>
              <a:rPr lang="ru-RU" sz="18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ru-RU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800" dirty="0" err="1">
                <a:latin typeface="Courier New" pitchFamily="49" charset="0"/>
                <a:cs typeface="Courier New" pitchFamily="49" charset="0"/>
              </a:rPr>
              <a:t>last_word</a:t>
            </a:r>
            <a:r>
              <a:rPr lang="ru-RU" sz="18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ru-RU" sz="1800" dirty="0" err="1">
                <a:latin typeface="Courier New" pitchFamily="49" charset="0"/>
                <a:cs typeface="Courier New" pitchFamily="49" charset="0"/>
              </a:rPr>
              <a:t>s.substring</a:t>
            </a:r>
            <a:r>
              <a:rPr lang="ru-RU" sz="18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ru-RU" sz="1800" dirty="0" err="1">
                <a:latin typeface="Courier New" pitchFamily="49" charset="0"/>
                <a:cs typeface="Courier New" pitchFamily="49" charset="0"/>
              </a:rPr>
              <a:t>s.lastIndexOf</a:t>
            </a:r>
            <a:r>
              <a:rPr lang="ru-RU" sz="1800" dirty="0">
                <a:latin typeface="Courier New" pitchFamily="49" charset="0"/>
                <a:cs typeface="Courier New" pitchFamily="49" charset="0"/>
              </a:rPr>
              <a:t>(" ")+1, </a:t>
            </a:r>
            <a:r>
              <a:rPr lang="ru-RU" sz="1800" dirty="0" err="1">
                <a:latin typeface="Courier New" pitchFamily="49" charset="0"/>
                <a:cs typeface="Courier New" pitchFamily="49" charset="0"/>
              </a:rPr>
              <a:t>s.length</a:t>
            </a:r>
            <a:r>
              <a:rPr lang="ru-RU" sz="1800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ru-RU" sz="1800" dirty="0"/>
              <a:t>Если бы вы не знали, то могли бы подумать, что s – это объект, и вы </a:t>
            </a:r>
            <a:r>
              <a:rPr lang="ru-RU" sz="1800" dirty="0" smtClean="0"/>
              <a:t>вызываете методы </a:t>
            </a:r>
            <a:r>
              <a:rPr lang="ru-RU" sz="1800" dirty="0"/>
              <a:t>и читаете значения свойств этого объекта.</a:t>
            </a:r>
          </a:p>
          <a:p>
            <a:pPr marL="0" indent="0">
              <a:buNone/>
            </a:pPr>
            <a:r>
              <a:rPr lang="ru-RU" sz="1800" dirty="0"/>
              <a:t>Что же происходит? Являются ли строки объектами или это элементарный </a:t>
            </a:r>
            <a:r>
              <a:rPr lang="ru-RU" sz="1800" dirty="0" smtClean="0"/>
              <a:t>тип данных</a:t>
            </a:r>
            <a:r>
              <a:rPr lang="ru-RU" sz="1800" dirty="0"/>
              <a:t>? Оператор </a:t>
            </a:r>
            <a:r>
              <a:rPr lang="ru-RU" sz="1800" dirty="0" err="1"/>
              <a:t>typeof</a:t>
            </a:r>
            <a:r>
              <a:rPr lang="ru-RU" sz="1800" dirty="0"/>
              <a:t> (см. главу 5) убеждает нас, что строки имеют </a:t>
            </a:r>
            <a:r>
              <a:rPr lang="ru-RU" sz="1800" dirty="0" smtClean="0"/>
              <a:t>строковый </a:t>
            </a:r>
            <a:r>
              <a:rPr lang="ru-RU" sz="1800" dirty="0"/>
              <a:t>тип данных, отличный от объектного типа. Почему же тогда для </a:t>
            </a:r>
            <a:r>
              <a:rPr lang="ru-RU" sz="1800" dirty="0" smtClean="0"/>
              <a:t>манипуляций </a:t>
            </a:r>
            <a:r>
              <a:rPr lang="ru-RU" sz="1800" dirty="0"/>
              <a:t>со строками используется объектная нотация</a:t>
            </a:r>
            <a:r>
              <a:rPr lang="ru-RU" sz="1800" dirty="0" smtClean="0"/>
              <a:t>?</a:t>
            </a:r>
          </a:p>
          <a:p>
            <a:pPr marL="0" indent="0">
              <a:buNone/>
            </a:pPr>
            <a:r>
              <a:rPr lang="ru-RU" sz="1800" dirty="0"/>
              <a:t>Дело в том, что для каждого из трех базовых типов данных определен </a:t>
            </a:r>
            <a:r>
              <a:rPr lang="ru-RU" sz="1800" dirty="0" smtClean="0"/>
              <a:t>соответствующий </a:t>
            </a:r>
            <a:r>
              <a:rPr lang="ru-RU" sz="1800" dirty="0"/>
              <a:t>класс объектов. То есть помимо поддержки числовых, строковых и </a:t>
            </a:r>
            <a:r>
              <a:rPr lang="ru-RU" sz="1800" dirty="0" smtClean="0"/>
              <a:t>логических </a:t>
            </a:r>
            <a:r>
              <a:rPr lang="ru-RU" sz="1800" dirty="0"/>
              <a:t>типов данных </a:t>
            </a:r>
            <a:r>
              <a:rPr lang="ru-RU" sz="1800" dirty="0" err="1"/>
              <a:t>JavaScript</a:t>
            </a:r>
            <a:r>
              <a:rPr lang="ru-RU" sz="1800" dirty="0"/>
              <a:t> поддерживает классы </a:t>
            </a:r>
            <a:r>
              <a:rPr lang="ru-RU" sz="1800" dirty="0" err="1"/>
              <a:t>Number</a:t>
            </a:r>
            <a:r>
              <a:rPr lang="ru-RU" sz="1800" dirty="0"/>
              <a:t>, </a:t>
            </a:r>
            <a:r>
              <a:rPr lang="ru-RU" sz="1800" dirty="0" err="1"/>
              <a:t>String</a:t>
            </a:r>
            <a:r>
              <a:rPr lang="ru-RU" sz="1800" dirty="0"/>
              <a:t> и </a:t>
            </a:r>
            <a:r>
              <a:rPr lang="ru-RU" sz="1800" dirty="0" err="1"/>
              <a:t>Boolean</a:t>
            </a:r>
            <a:r>
              <a:rPr lang="ru-RU" sz="1800" dirty="0"/>
              <a:t>.</a:t>
            </a:r>
          </a:p>
          <a:p>
            <a:pPr marL="0" indent="0">
              <a:buNone/>
            </a:pPr>
            <a:endParaRPr lang="ru-RU" sz="1800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Основы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JavaScript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2389409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dirty="0"/>
              <a:t>Эти классы представляют собой «обертки» для базовых типов данных. </a:t>
            </a:r>
            <a:r>
              <a:rPr lang="ru-RU" sz="1800" dirty="0" smtClean="0"/>
              <a:t>Обертка (</a:t>
            </a:r>
            <a:r>
              <a:rPr lang="ru-RU" sz="1800" dirty="0" err="1" smtClean="0"/>
              <a:t>wrapper</a:t>
            </a:r>
            <a:r>
              <a:rPr lang="ru-RU" sz="1800" dirty="0"/>
              <a:t>) содержит такое же значение базового типа, но кроме этого </a:t>
            </a:r>
            <a:r>
              <a:rPr lang="ru-RU" sz="1800" dirty="0" smtClean="0"/>
              <a:t>определяет еще </a:t>
            </a:r>
            <a:r>
              <a:rPr lang="ru-RU" sz="1800" dirty="0"/>
              <a:t>свойства и методы, которые могут использоваться для манипуляций с </a:t>
            </a:r>
            <a:r>
              <a:rPr lang="ru-RU" sz="1800" dirty="0" smtClean="0"/>
              <a:t>этим значением.</a:t>
            </a:r>
          </a:p>
          <a:p>
            <a:pPr marL="0" indent="0">
              <a:buNone/>
            </a:pPr>
            <a:r>
              <a:rPr lang="ru-RU" sz="1800" dirty="0" err="1"/>
              <a:t>JavaScript</a:t>
            </a:r>
            <a:r>
              <a:rPr lang="ru-RU" sz="1800" dirty="0"/>
              <a:t> может гибко преобразовывать один тип в другой. Когда мы </a:t>
            </a:r>
            <a:r>
              <a:rPr lang="ru-RU" sz="1800" dirty="0" smtClean="0"/>
              <a:t>используем </a:t>
            </a:r>
            <a:r>
              <a:rPr lang="ru-RU" sz="1800" dirty="0"/>
              <a:t>строку в объектном контексте, т. е. когда пытаемся обратиться к свойству </a:t>
            </a:r>
            <a:r>
              <a:rPr lang="ru-RU" sz="1800" dirty="0" smtClean="0"/>
              <a:t>или методу </a:t>
            </a:r>
            <a:r>
              <a:rPr lang="ru-RU" sz="1800" dirty="0"/>
              <a:t>строки, </a:t>
            </a:r>
            <a:r>
              <a:rPr lang="ru-RU" sz="1800" dirty="0" err="1"/>
              <a:t>JavaScript</a:t>
            </a:r>
            <a:r>
              <a:rPr lang="ru-RU" sz="1800" dirty="0"/>
              <a:t> создает внутри себя </a:t>
            </a:r>
            <a:r>
              <a:rPr lang="ru-RU" sz="1800" dirty="0" smtClean="0"/>
              <a:t>объект-обертку </a:t>
            </a:r>
            <a:r>
              <a:rPr lang="ru-RU" sz="1800" dirty="0"/>
              <a:t>для </a:t>
            </a:r>
            <a:r>
              <a:rPr lang="ru-RU" sz="1800" dirty="0" smtClean="0"/>
              <a:t>строкового значения</a:t>
            </a:r>
            <a:r>
              <a:rPr lang="ru-RU" sz="1800" dirty="0"/>
              <a:t>. Этот объект </a:t>
            </a:r>
            <a:r>
              <a:rPr lang="ru-RU" sz="1800" dirty="0" err="1"/>
              <a:t>String</a:t>
            </a:r>
            <a:r>
              <a:rPr lang="ru-RU" sz="1800" dirty="0"/>
              <a:t> используется вместо базового строкового </a:t>
            </a:r>
            <a:r>
              <a:rPr lang="ru-RU" sz="1800" dirty="0" smtClean="0"/>
              <a:t>значения. Для </a:t>
            </a:r>
            <a:r>
              <a:rPr lang="ru-RU" sz="1800" dirty="0"/>
              <a:t>объекта определены свойства и методы, поэтому удается задействовать значение базового типа в объектном контексте. То же самое, конечно, верно и </a:t>
            </a:r>
            <a:r>
              <a:rPr lang="ru-RU" sz="1800" dirty="0" smtClean="0"/>
              <a:t>для других </a:t>
            </a:r>
            <a:r>
              <a:rPr lang="ru-RU" sz="1800" dirty="0"/>
              <a:t>базовых типов и соответствующих им </a:t>
            </a:r>
            <a:r>
              <a:rPr lang="ru-RU" sz="1800" dirty="0" smtClean="0"/>
              <a:t>объектов-оберток</a:t>
            </a:r>
            <a:r>
              <a:rPr lang="ru-RU" sz="1800" dirty="0"/>
              <a:t>; мы просто не </a:t>
            </a:r>
            <a:r>
              <a:rPr lang="ru-RU" sz="1800" dirty="0" smtClean="0"/>
              <a:t>работаем </a:t>
            </a:r>
            <a:r>
              <a:rPr lang="ru-RU" sz="1800" dirty="0"/>
              <a:t>с другими типами в объектном контексте так же часто, как со строками.</a:t>
            </a:r>
          </a:p>
          <a:p>
            <a:pPr marL="0" indent="0">
              <a:buNone/>
            </a:pPr>
            <a:r>
              <a:rPr lang="ru-RU" sz="1800" dirty="0"/>
              <a:t>Следует отметить, что объект </a:t>
            </a:r>
            <a:r>
              <a:rPr lang="ru-RU" sz="1800" dirty="0" err="1"/>
              <a:t>String</a:t>
            </a:r>
            <a:r>
              <a:rPr lang="ru-RU" sz="1800" dirty="0"/>
              <a:t>, созданный при использовании строки в </a:t>
            </a:r>
            <a:r>
              <a:rPr lang="ru-RU" sz="1800" dirty="0" smtClean="0"/>
              <a:t>объектном </a:t>
            </a:r>
            <a:r>
              <a:rPr lang="ru-RU" sz="1800" dirty="0"/>
              <a:t>контексте, временный – он служит для того, чтобы обеспечить </a:t>
            </a:r>
            <a:r>
              <a:rPr lang="ru-RU" sz="1800" dirty="0" smtClean="0"/>
              <a:t>доступ к </a:t>
            </a:r>
            <a:r>
              <a:rPr lang="ru-RU" sz="1800" dirty="0"/>
              <a:t>свойству или методу, после чего необходимость в нем отпадает, и потому он </a:t>
            </a:r>
            <a:r>
              <a:rPr lang="ru-RU" sz="1800" dirty="0" smtClean="0"/>
              <a:t>утилизируется </a:t>
            </a:r>
            <a:r>
              <a:rPr lang="ru-RU" sz="1800" dirty="0"/>
              <a:t>системой. Предположим, что s – это строка, и мы определяем </a:t>
            </a:r>
            <a:r>
              <a:rPr lang="ru-RU" sz="1800" dirty="0" smtClean="0"/>
              <a:t>длину строки </a:t>
            </a:r>
            <a:r>
              <a:rPr lang="ru-RU" sz="1800" dirty="0"/>
              <a:t>с помощью следующего предложения:</a:t>
            </a:r>
          </a:p>
          <a:p>
            <a:pPr marL="0" indent="0">
              <a:buNone/>
            </a:pPr>
            <a:r>
              <a:rPr lang="ru-RU" sz="18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ru-RU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800" dirty="0" err="1">
                <a:latin typeface="Courier New" pitchFamily="49" charset="0"/>
                <a:cs typeface="Courier New" pitchFamily="49" charset="0"/>
              </a:rPr>
              <a:t>len</a:t>
            </a:r>
            <a:r>
              <a:rPr lang="ru-RU" sz="18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ru-RU" sz="1800" dirty="0" err="1">
                <a:latin typeface="Courier New" pitchFamily="49" charset="0"/>
                <a:cs typeface="Courier New" pitchFamily="49" charset="0"/>
              </a:rPr>
              <a:t>s.length</a:t>
            </a:r>
            <a:r>
              <a:rPr lang="ru-RU" sz="18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ru-RU" sz="1800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Основы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JavaScript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46768487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700" dirty="0" smtClean="0"/>
              <a:t>Здесь s остается строкой, и ее исходное значение не меняется. Создается новый временный объект </a:t>
            </a:r>
            <a:r>
              <a:rPr lang="ru-RU" sz="1700" dirty="0" err="1" smtClean="0"/>
              <a:t>String</a:t>
            </a:r>
            <a:r>
              <a:rPr lang="ru-RU" sz="1700" dirty="0" smtClean="0"/>
              <a:t>, позволяющий обращаться к свойству </a:t>
            </a:r>
            <a:r>
              <a:rPr lang="ru-RU" sz="1700" dirty="0" err="1" smtClean="0"/>
              <a:t>length</a:t>
            </a:r>
            <a:r>
              <a:rPr lang="ru-RU" sz="1700" dirty="0" smtClean="0"/>
              <a:t>, а затем этот объект удаляется, не меняя исходного значения переменной s. Если эта схема кажется вам одновременно и элегантной, и неестественно сложной, вы правы. Однако обычно реализации </a:t>
            </a:r>
            <a:r>
              <a:rPr lang="ru-RU" sz="1700" dirty="0" err="1" smtClean="0"/>
              <a:t>JavaScript</a:t>
            </a:r>
            <a:r>
              <a:rPr lang="ru-RU" sz="1700" dirty="0" smtClean="0"/>
              <a:t> выполняют внутреннее преобразование очень эффективно, и вам не стоит об этом беспокоиться.</a:t>
            </a:r>
          </a:p>
          <a:p>
            <a:pPr marL="0" indent="0">
              <a:buNone/>
            </a:pPr>
            <a:r>
              <a:rPr lang="ru-RU" sz="1700" dirty="0" smtClean="0"/>
              <a:t>Чтобы явно использовать объект </a:t>
            </a:r>
            <a:r>
              <a:rPr lang="ru-RU" sz="1700" dirty="0" err="1" smtClean="0"/>
              <a:t>String</a:t>
            </a:r>
            <a:r>
              <a:rPr lang="ru-RU" sz="1700" dirty="0" smtClean="0"/>
              <a:t> в своей программе, надо создать постоянный объект, который не будет автоматически удаляться системой. Объекты </a:t>
            </a:r>
            <a:r>
              <a:rPr lang="ru-RU" sz="1700" dirty="0" err="1" smtClean="0"/>
              <a:t>String</a:t>
            </a:r>
            <a:r>
              <a:rPr lang="ru-RU" sz="1700" dirty="0" smtClean="0"/>
              <a:t> создаются так же, как и другие объекты, – с помощью оператора </a:t>
            </a:r>
            <a:r>
              <a:rPr lang="ru-RU" sz="1700" dirty="0" err="1" smtClean="0"/>
              <a:t>new</a:t>
            </a:r>
            <a:r>
              <a:rPr lang="ru-RU" sz="1700" dirty="0" smtClean="0"/>
              <a:t>. Например:</a:t>
            </a:r>
          </a:p>
          <a:p>
            <a:pPr marL="0" indent="0">
              <a:buNone/>
            </a:pPr>
            <a:r>
              <a:rPr lang="ru-RU" sz="1700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ru-RU" sz="1700" dirty="0" smtClean="0">
                <a:latin typeface="Courier New" pitchFamily="49" charset="0"/>
                <a:cs typeface="Courier New" pitchFamily="49" charset="0"/>
              </a:rPr>
              <a:t> s = "</a:t>
            </a:r>
            <a:r>
              <a:rPr lang="ru-RU" sz="1700" dirty="0" err="1" smtClean="0">
                <a:latin typeface="Courier New" pitchFamily="49" charset="0"/>
                <a:cs typeface="Courier New" pitchFamily="49" charset="0"/>
              </a:rPr>
              <a:t>hello</a:t>
            </a:r>
            <a:r>
              <a:rPr lang="ru-RU" sz="17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700" dirty="0" err="1" smtClean="0">
                <a:latin typeface="Courier New" pitchFamily="49" charset="0"/>
                <a:cs typeface="Courier New" pitchFamily="49" charset="0"/>
              </a:rPr>
              <a:t>world</a:t>
            </a:r>
            <a:r>
              <a:rPr lang="ru-RU" sz="1700" dirty="0" smtClean="0">
                <a:latin typeface="Courier New" pitchFamily="49" charset="0"/>
                <a:cs typeface="Courier New" pitchFamily="49" charset="0"/>
              </a:rPr>
              <a:t>";  // Значение строкового типа</a:t>
            </a:r>
          </a:p>
          <a:p>
            <a:pPr marL="0" indent="0">
              <a:buNone/>
            </a:pPr>
            <a:r>
              <a:rPr lang="ru-RU" sz="1700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ru-RU" sz="1700" dirty="0" smtClean="0">
                <a:latin typeface="Courier New" pitchFamily="49" charset="0"/>
                <a:cs typeface="Courier New" pitchFamily="49" charset="0"/>
              </a:rPr>
              <a:t> S = </a:t>
            </a:r>
            <a:r>
              <a:rPr lang="ru-RU" sz="1700" dirty="0" err="1" smtClean="0">
                <a:latin typeface="Courier New" pitchFamily="49" charset="0"/>
                <a:cs typeface="Courier New" pitchFamily="49" charset="0"/>
              </a:rPr>
              <a:t>new</a:t>
            </a:r>
            <a:r>
              <a:rPr lang="ru-RU" sz="17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700" dirty="0" err="1" smtClean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ru-RU" sz="1700" dirty="0" smtClean="0">
                <a:latin typeface="Courier New" pitchFamily="49" charset="0"/>
                <a:cs typeface="Courier New" pitchFamily="49" charset="0"/>
              </a:rPr>
              <a:t>("</a:t>
            </a:r>
            <a:r>
              <a:rPr lang="ru-RU" sz="1700" dirty="0" err="1" smtClean="0">
                <a:latin typeface="Courier New" pitchFamily="49" charset="0"/>
                <a:cs typeface="Courier New" pitchFamily="49" charset="0"/>
              </a:rPr>
              <a:t>Hello</a:t>
            </a:r>
            <a:r>
              <a:rPr lang="ru-RU" sz="17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700" dirty="0" err="1" smtClean="0">
                <a:latin typeface="Courier New" pitchFamily="49" charset="0"/>
                <a:cs typeface="Courier New" pitchFamily="49" charset="0"/>
              </a:rPr>
              <a:t>World</a:t>
            </a:r>
            <a:r>
              <a:rPr lang="ru-RU" sz="1700" dirty="0" smtClean="0">
                <a:latin typeface="Courier New" pitchFamily="49" charset="0"/>
                <a:cs typeface="Courier New" pitchFamily="49" charset="0"/>
              </a:rPr>
              <a:t>");  // Объект </a:t>
            </a:r>
            <a:r>
              <a:rPr lang="ru-RU" sz="1700" dirty="0" err="1" smtClean="0">
                <a:latin typeface="Courier New" pitchFamily="49" charset="0"/>
                <a:cs typeface="Courier New" pitchFamily="49" charset="0"/>
              </a:rPr>
              <a:t>String</a:t>
            </a:r>
            <a:endParaRPr lang="ru-RU" sz="17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700" dirty="0" smtClean="0"/>
              <a:t>Что же можно делать с созданным объектом S типа </a:t>
            </a:r>
            <a:r>
              <a:rPr lang="ru-RU" sz="1700" dirty="0" err="1" smtClean="0"/>
              <a:t>String</a:t>
            </a:r>
            <a:r>
              <a:rPr lang="ru-RU" sz="1700" dirty="0" smtClean="0"/>
              <a:t>? Ничего такого, что нельзя сделать с соответствующим значением базового типа. Если мы воспользуемся оператором </a:t>
            </a:r>
            <a:r>
              <a:rPr lang="ru-RU" sz="1700" dirty="0" err="1" smtClean="0"/>
              <a:t>typeof</a:t>
            </a:r>
            <a:r>
              <a:rPr lang="ru-RU" sz="1700" dirty="0" smtClean="0"/>
              <a:t>, он сообщит нам, что S – это объект, а не строковое значение, но кроме того, мы не увидим различий между базовым строковым значением и объектом </a:t>
            </a:r>
            <a:r>
              <a:rPr lang="ru-RU" sz="1700" dirty="0" err="1" smtClean="0"/>
              <a:t>String</a:t>
            </a:r>
            <a:r>
              <a:rPr lang="ru-RU" sz="1700" dirty="0" smtClean="0"/>
              <a:t>. Однако при этом метод </a:t>
            </a:r>
            <a:r>
              <a:rPr lang="ru-RU" sz="1700" dirty="0" err="1" smtClean="0"/>
              <a:t>eval</a:t>
            </a:r>
            <a:r>
              <a:rPr lang="ru-RU" sz="1700" dirty="0" smtClean="0"/>
              <a:t>() рассматривает строковые значения и объекты </a:t>
            </a:r>
            <a:r>
              <a:rPr lang="ru-RU" sz="1700" dirty="0" err="1" smtClean="0"/>
              <a:t>String</a:t>
            </a:r>
            <a:r>
              <a:rPr lang="ru-RU" sz="1700" dirty="0" smtClean="0"/>
              <a:t> по-разному, и если непреднамеренно передать ему объект </a:t>
            </a:r>
            <a:r>
              <a:rPr lang="ru-RU" sz="1700" dirty="0" err="1" smtClean="0"/>
              <a:t>String</a:t>
            </a:r>
            <a:r>
              <a:rPr lang="ru-RU" sz="1700" dirty="0" smtClean="0"/>
              <a:t> вместо значения</a:t>
            </a:r>
          </a:p>
          <a:p>
            <a:pPr marL="0" indent="0">
              <a:buNone/>
            </a:pPr>
            <a:r>
              <a:rPr lang="ru-RU" sz="1700" dirty="0" smtClean="0"/>
              <a:t>базового строкового типа, он поведет себя не так, как вы предполагаете. </a:t>
            </a:r>
            <a:endParaRPr lang="ru-RU" sz="1700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Основы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JavaScript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152434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dirty="0"/>
              <a:t>Как мы уже видели, строки автоматически </a:t>
            </a:r>
            <a:r>
              <a:rPr lang="ru-RU" sz="1800" dirty="0" smtClean="0"/>
              <a:t>преобразуются в </a:t>
            </a:r>
            <a:r>
              <a:rPr lang="ru-RU" sz="1800" dirty="0"/>
              <a:t>объекты </a:t>
            </a:r>
            <a:r>
              <a:rPr lang="ru-RU" sz="1800" dirty="0" err="1"/>
              <a:t>String</a:t>
            </a:r>
            <a:r>
              <a:rPr lang="ru-RU" sz="1800" dirty="0"/>
              <a:t>, когда это требуется. Оказывается, что обратное тоже верно. </a:t>
            </a:r>
            <a:r>
              <a:rPr lang="ru-RU" sz="1800" dirty="0" smtClean="0"/>
              <a:t>Когда </a:t>
            </a:r>
            <a:r>
              <a:rPr lang="ru-RU" sz="1800" dirty="0"/>
              <a:t>мы используем объект </a:t>
            </a:r>
            <a:r>
              <a:rPr lang="ru-RU" sz="1800" dirty="0" err="1"/>
              <a:t>String</a:t>
            </a:r>
            <a:r>
              <a:rPr lang="ru-RU" sz="1800" dirty="0"/>
              <a:t> там, где предполагается значение базового </a:t>
            </a:r>
            <a:r>
              <a:rPr lang="ru-RU" sz="1800" dirty="0" smtClean="0"/>
              <a:t>строкового </a:t>
            </a:r>
            <a:r>
              <a:rPr lang="ru-RU" sz="1800" dirty="0"/>
              <a:t>типа, </a:t>
            </a:r>
            <a:r>
              <a:rPr lang="ru-RU" sz="1800" dirty="0" err="1"/>
              <a:t>JavaScript</a:t>
            </a:r>
            <a:r>
              <a:rPr lang="ru-RU" sz="1800" dirty="0"/>
              <a:t> автоматически преобразует объект </a:t>
            </a:r>
            <a:r>
              <a:rPr lang="ru-RU" sz="1800" dirty="0" err="1"/>
              <a:t>String</a:t>
            </a:r>
            <a:r>
              <a:rPr lang="ru-RU" sz="1800" dirty="0"/>
              <a:t> в строку. </a:t>
            </a:r>
            <a:r>
              <a:rPr lang="ru-RU" sz="1800" dirty="0" smtClean="0"/>
              <a:t>Поэтому</a:t>
            </a:r>
            <a:r>
              <a:rPr lang="ru-RU" sz="1800" dirty="0"/>
              <a:t>, если мы используем наш объект </a:t>
            </a:r>
            <a:r>
              <a:rPr lang="ru-RU" sz="1800" dirty="0" err="1"/>
              <a:t>String</a:t>
            </a:r>
            <a:r>
              <a:rPr lang="ru-RU" sz="1800" dirty="0"/>
              <a:t> с оператором +, для </a:t>
            </a:r>
            <a:r>
              <a:rPr lang="ru-RU" sz="1800" dirty="0" smtClean="0"/>
              <a:t>выполнения операции </a:t>
            </a:r>
            <a:r>
              <a:rPr lang="ru-RU" sz="1800" dirty="0"/>
              <a:t>конкатенации создается временное значение базового строкового типа:</a:t>
            </a:r>
          </a:p>
          <a:p>
            <a:pPr marL="0" indent="0">
              <a:buNone/>
            </a:pPr>
            <a:r>
              <a:rPr lang="ru-RU" sz="1800" dirty="0" err="1">
                <a:latin typeface="Courier New" pitchFamily="49" charset="0"/>
                <a:cs typeface="Courier New" pitchFamily="49" charset="0"/>
              </a:rPr>
              <a:t>msg</a:t>
            </a:r>
            <a:r>
              <a:rPr lang="ru-RU" sz="1800" dirty="0">
                <a:latin typeface="Courier New" pitchFamily="49" charset="0"/>
                <a:cs typeface="Courier New" pitchFamily="49" charset="0"/>
              </a:rPr>
              <a:t> = S + '!';</a:t>
            </a:r>
          </a:p>
          <a:p>
            <a:pPr marL="0" indent="0">
              <a:buNone/>
            </a:pPr>
            <a:r>
              <a:rPr lang="ru-RU" sz="1800" dirty="0"/>
              <a:t>Имейте в виду, все, что говорилось в этом разделе о строковых значениях и </a:t>
            </a:r>
            <a:r>
              <a:rPr lang="ru-RU" sz="1800" dirty="0" smtClean="0"/>
              <a:t>объектах </a:t>
            </a:r>
            <a:r>
              <a:rPr lang="ru-RU" sz="1800" dirty="0" err="1"/>
              <a:t>String</a:t>
            </a:r>
            <a:r>
              <a:rPr lang="ru-RU" sz="1800" dirty="0"/>
              <a:t>, также применимо к числовым и логическим значениям и </a:t>
            </a:r>
            <a:r>
              <a:rPr lang="ru-RU" sz="1800" dirty="0" smtClean="0"/>
              <a:t>соответствующим </a:t>
            </a:r>
            <a:r>
              <a:rPr lang="ru-RU" sz="1800" dirty="0"/>
              <a:t>объектам </a:t>
            </a:r>
            <a:r>
              <a:rPr lang="ru-RU" sz="1800" dirty="0" err="1"/>
              <a:t>Number</a:t>
            </a:r>
            <a:r>
              <a:rPr lang="ru-RU" sz="1800" dirty="0"/>
              <a:t> и </a:t>
            </a:r>
            <a:r>
              <a:rPr lang="ru-RU" sz="1800" dirty="0" err="1"/>
              <a:t>Boolean</a:t>
            </a:r>
            <a:r>
              <a:rPr lang="ru-RU" sz="1800" dirty="0"/>
              <a:t>. Более подробную информацию об </a:t>
            </a:r>
            <a:r>
              <a:rPr lang="ru-RU" sz="1800" dirty="0" smtClean="0"/>
              <a:t>этих классах </a:t>
            </a:r>
            <a:r>
              <a:rPr lang="ru-RU" sz="1800" dirty="0"/>
              <a:t>можно получить из соответствующих статей в третьей части книги.</a:t>
            </a:r>
          </a:p>
          <a:p>
            <a:pPr marL="0" indent="0">
              <a:buNone/>
            </a:pPr>
            <a:r>
              <a:rPr lang="ru-RU" sz="1800" dirty="0"/>
              <a:t>Наконец, следует отметить, что любые строки, числа или логические </a:t>
            </a:r>
            <a:r>
              <a:rPr lang="ru-RU" sz="1800" dirty="0" smtClean="0"/>
              <a:t>значения могут </a:t>
            </a:r>
            <a:r>
              <a:rPr lang="ru-RU" sz="1800" dirty="0"/>
              <a:t>быть преобразованы в соответствующий </a:t>
            </a:r>
            <a:r>
              <a:rPr lang="ru-RU" sz="1800" dirty="0" smtClean="0"/>
              <a:t>объект-обертку </a:t>
            </a:r>
            <a:r>
              <a:rPr lang="ru-RU" sz="1800" dirty="0"/>
              <a:t>с помощью </a:t>
            </a:r>
            <a:r>
              <a:rPr lang="ru-RU" sz="1800" dirty="0" smtClean="0"/>
              <a:t>функции </a:t>
            </a:r>
            <a:r>
              <a:rPr lang="ru-RU" sz="1800" dirty="0" err="1"/>
              <a:t>Object</a:t>
            </a:r>
            <a:r>
              <a:rPr lang="ru-RU" sz="1800" dirty="0"/>
              <a:t>():</a:t>
            </a:r>
          </a:p>
          <a:p>
            <a:pPr marL="0" indent="0">
              <a:buNone/>
            </a:pPr>
            <a:r>
              <a:rPr lang="ru-RU" sz="18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ru-RU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800" dirty="0" err="1">
                <a:latin typeface="Courier New" pitchFamily="49" charset="0"/>
                <a:cs typeface="Courier New" pitchFamily="49" charset="0"/>
              </a:rPr>
              <a:t>number_wrapper</a:t>
            </a:r>
            <a:r>
              <a:rPr lang="ru-RU" sz="18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ru-RU" sz="1800" dirty="0" err="1">
                <a:latin typeface="Courier New" pitchFamily="49" charset="0"/>
                <a:cs typeface="Courier New" pitchFamily="49" charset="0"/>
              </a:rPr>
              <a:t>Object</a:t>
            </a:r>
            <a:r>
              <a:rPr lang="ru-RU" sz="1800" dirty="0">
                <a:latin typeface="Courier New" pitchFamily="49" charset="0"/>
                <a:cs typeface="Courier New" pitchFamily="49" charset="0"/>
              </a:rPr>
              <a:t>(3);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Основы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JavaScript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3001611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dirty="0"/>
              <a:t>Функции, определенные таким образом, иногда называют </a:t>
            </a:r>
            <a:r>
              <a:rPr lang="ru-RU" sz="1800" dirty="0" smtClean="0"/>
              <a:t>лямбда</a:t>
            </a:r>
            <a:r>
              <a:rPr lang="en-US" sz="1800" dirty="0" smtClean="0"/>
              <a:t>-</a:t>
            </a:r>
            <a:r>
              <a:rPr lang="ru-RU" sz="1800" dirty="0" smtClean="0"/>
              <a:t>функциями.</a:t>
            </a:r>
            <a:r>
              <a:rPr lang="en-US" sz="1800" dirty="0" smtClean="0"/>
              <a:t> </a:t>
            </a:r>
            <a:r>
              <a:rPr lang="ru-RU" sz="1800" dirty="0" smtClean="0"/>
              <a:t>Это </a:t>
            </a:r>
            <a:r>
              <a:rPr lang="ru-RU" sz="1800" dirty="0"/>
              <a:t>дань уважения языку программирования LISP, который одним из </a:t>
            </a:r>
            <a:r>
              <a:rPr lang="ru-RU" sz="1800" dirty="0" smtClean="0"/>
              <a:t>первых</a:t>
            </a:r>
            <a:r>
              <a:rPr lang="en-US" sz="1800" dirty="0" smtClean="0"/>
              <a:t> </a:t>
            </a:r>
            <a:r>
              <a:rPr lang="ru-RU" sz="1800" dirty="0" smtClean="0"/>
              <a:t>допускал </a:t>
            </a:r>
            <a:r>
              <a:rPr lang="ru-RU" sz="1800" dirty="0"/>
              <a:t>вставку неименованных функций в виде литералов внутрь </a:t>
            </a:r>
            <a:r>
              <a:rPr lang="ru-RU" sz="1800" dirty="0" smtClean="0"/>
              <a:t>программы.</a:t>
            </a:r>
            <a:r>
              <a:rPr lang="en-US" sz="1800" dirty="0" smtClean="0"/>
              <a:t> </a:t>
            </a:r>
            <a:r>
              <a:rPr lang="ru-RU" sz="1800" dirty="0" smtClean="0"/>
              <a:t>Хотя </a:t>
            </a:r>
            <a:r>
              <a:rPr lang="ru-RU" sz="1800" dirty="0"/>
              <a:t>в данный момент польза от функциональных литералов может быть </a:t>
            </a:r>
            <a:r>
              <a:rPr lang="ru-RU" sz="1800" dirty="0" smtClean="0"/>
              <a:t>неочевидной</a:t>
            </a:r>
            <a:r>
              <a:rPr lang="ru-RU" sz="1800" dirty="0"/>
              <a:t>, позднее, в сложных сценариях мы увидим, что они бывают </a:t>
            </a:r>
            <a:r>
              <a:rPr lang="ru-RU" sz="1800" dirty="0" smtClean="0"/>
              <a:t>довольно</a:t>
            </a:r>
            <a:r>
              <a:rPr lang="en-US" sz="1800" dirty="0" smtClean="0"/>
              <a:t> </a:t>
            </a:r>
            <a:r>
              <a:rPr lang="ru-RU" sz="1800" dirty="0" smtClean="0"/>
              <a:t>удобными </a:t>
            </a:r>
            <a:r>
              <a:rPr lang="ru-RU" sz="1800" dirty="0"/>
              <a:t>и полезными.</a:t>
            </a:r>
          </a:p>
          <a:p>
            <a:pPr marL="0" indent="0">
              <a:buNone/>
            </a:pPr>
            <a:r>
              <a:rPr lang="ru-RU" sz="1800" dirty="0"/>
              <a:t>Имеется еще один способ определения функции: можно передать список </a:t>
            </a:r>
            <a:r>
              <a:rPr lang="ru-RU" sz="1800" dirty="0" smtClean="0"/>
              <a:t>аргументов </a:t>
            </a:r>
            <a:r>
              <a:rPr lang="ru-RU" sz="1800" dirty="0"/>
              <a:t>и тело функции в виде строк в конструктор </a:t>
            </a:r>
            <a:r>
              <a:rPr lang="ru-RU" sz="1800" dirty="0" err="1"/>
              <a:t>Function</a:t>
            </a:r>
            <a:r>
              <a:rPr lang="ru-RU" sz="1800" dirty="0"/>
              <a:t>(). Например:</a:t>
            </a:r>
          </a:p>
          <a:p>
            <a:pPr marL="0" indent="0">
              <a:buNone/>
            </a:pP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square = new Function("x", "return x*x;");</a:t>
            </a:r>
          </a:p>
          <a:p>
            <a:pPr marL="0" indent="0">
              <a:buNone/>
            </a:pPr>
            <a:r>
              <a:rPr lang="ru-RU" sz="1800" dirty="0"/>
              <a:t>Такое определение функций используется редко. Обычно неудобно задавать </a:t>
            </a:r>
            <a:r>
              <a:rPr lang="ru-RU" sz="1800" dirty="0" smtClean="0"/>
              <a:t>тело</a:t>
            </a:r>
            <a:r>
              <a:rPr lang="en-US" sz="1800" dirty="0" smtClean="0"/>
              <a:t> </a:t>
            </a:r>
            <a:r>
              <a:rPr lang="ru-RU" sz="1800" dirty="0" smtClean="0"/>
              <a:t>функции </a:t>
            </a:r>
            <a:r>
              <a:rPr lang="ru-RU" sz="1800" dirty="0"/>
              <a:t>в виде строки, и во многих реализациях </a:t>
            </a:r>
            <a:r>
              <a:rPr lang="ru-RU" sz="1800" dirty="0" err="1" smtClean="0"/>
              <a:t>JavaScript</a:t>
            </a:r>
            <a:r>
              <a:rPr lang="en-US" sz="1800" dirty="0" smtClean="0"/>
              <a:t>-</a:t>
            </a:r>
            <a:r>
              <a:rPr lang="ru-RU" sz="1800" dirty="0" smtClean="0"/>
              <a:t>функции</a:t>
            </a:r>
            <a:r>
              <a:rPr lang="ru-RU" sz="1800" dirty="0"/>
              <a:t>, </a:t>
            </a:r>
            <a:r>
              <a:rPr lang="ru-RU" sz="1800" dirty="0" smtClean="0"/>
              <a:t>определенные </a:t>
            </a:r>
            <a:r>
              <a:rPr lang="ru-RU" sz="1800" dirty="0"/>
              <a:t>подобным образом, менее эффективны, чем функции, определенные </a:t>
            </a:r>
            <a:r>
              <a:rPr lang="ru-RU" sz="1800" dirty="0" smtClean="0"/>
              <a:t>любым </a:t>
            </a:r>
            <a:r>
              <a:rPr lang="ru-RU" sz="1800" dirty="0"/>
              <a:t>из двух </a:t>
            </a:r>
            <a:r>
              <a:rPr lang="ru-RU" sz="1800" dirty="0" smtClean="0"/>
              <a:t>других </a:t>
            </a:r>
            <a:r>
              <a:rPr lang="ru-RU" sz="1800" dirty="0"/>
              <a:t>способов.</a:t>
            </a:r>
            <a:endParaRPr lang="ru-RU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Основы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JavaScript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27689477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b="1" dirty="0" smtClean="0"/>
              <a:t>Объекты</a:t>
            </a:r>
            <a:endParaRPr lang="en-US" sz="1800" b="1" dirty="0" smtClean="0"/>
          </a:p>
          <a:p>
            <a:pPr marL="0" indent="0">
              <a:buNone/>
            </a:pPr>
            <a:r>
              <a:rPr lang="ru-RU" sz="1800" dirty="0"/>
              <a:t>Объект – это коллекция именованных значений, которые обычно называют </a:t>
            </a:r>
            <a:r>
              <a:rPr lang="ru-RU" sz="1800" dirty="0" smtClean="0"/>
              <a:t>свойствами </a:t>
            </a:r>
            <a:r>
              <a:rPr lang="ru-RU" sz="1800" dirty="0"/>
              <a:t>(</a:t>
            </a:r>
            <a:r>
              <a:rPr lang="ru-RU" sz="1800" dirty="0" err="1"/>
              <a:t>properties</a:t>
            </a:r>
            <a:r>
              <a:rPr lang="ru-RU" sz="1800" dirty="0"/>
              <a:t>) объекта. (Иногда они называются полями  объекта, но </a:t>
            </a:r>
            <a:r>
              <a:rPr lang="ru-RU" sz="1800" dirty="0" smtClean="0"/>
              <a:t>употребление </a:t>
            </a:r>
            <a:r>
              <a:rPr lang="ru-RU" sz="1800" dirty="0"/>
              <a:t>этого термина может сбить с толку.) Чтобы сослаться на свойство </a:t>
            </a:r>
            <a:r>
              <a:rPr lang="ru-RU" sz="1800" dirty="0" smtClean="0"/>
              <a:t>объекта</a:t>
            </a:r>
            <a:r>
              <a:rPr lang="ru-RU" sz="1800" dirty="0"/>
              <a:t>, надо указать имя объекта, затем точку и имя свойства. Например, если </a:t>
            </a:r>
            <a:r>
              <a:rPr lang="ru-RU" sz="1800" dirty="0" smtClean="0"/>
              <a:t>объект </a:t>
            </a:r>
            <a:r>
              <a:rPr lang="ru-RU" sz="1800" dirty="0"/>
              <a:t>под названием </a:t>
            </a:r>
            <a:r>
              <a:rPr lang="ru-RU" sz="1800" dirty="0" err="1"/>
              <a:t>image</a:t>
            </a:r>
            <a:r>
              <a:rPr lang="ru-RU" sz="1800" dirty="0"/>
              <a:t> имеет свойства </a:t>
            </a:r>
            <a:r>
              <a:rPr lang="ru-RU" sz="1800" dirty="0" err="1"/>
              <a:t>width</a:t>
            </a:r>
            <a:r>
              <a:rPr lang="ru-RU" sz="1800" dirty="0"/>
              <a:t> и </a:t>
            </a:r>
            <a:r>
              <a:rPr lang="ru-RU" sz="1800" dirty="0" err="1"/>
              <a:t>height</a:t>
            </a:r>
            <a:r>
              <a:rPr lang="ru-RU" sz="1800" dirty="0"/>
              <a:t>, мы можем сослаться на </a:t>
            </a:r>
            <a:r>
              <a:rPr lang="ru-RU" sz="1800" dirty="0" smtClean="0"/>
              <a:t>эти</a:t>
            </a:r>
            <a:r>
              <a:rPr lang="en-US" sz="1800" dirty="0" smtClean="0"/>
              <a:t> </a:t>
            </a:r>
            <a:r>
              <a:rPr lang="ru-RU" sz="1800" dirty="0" smtClean="0"/>
              <a:t>свойства </a:t>
            </a:r>
            <a:r>
              <a:rPr lang="ru-RU" sz="1800" dirty="0"/>
              <a:t>следующим </a:t>
            </a:r>
            <a:r>
              <a:rPr lang="ru-RU" sz="1800" dirty="0" smtClean="0"/>
              <a:t>образом:</a:t>
            </a:r>
            <a:r>
              <a:rPr lang="en-US" sz="1800" dirty="0" smtClean="0"/>
              <a:t> </a:t>
            </a:r>
          </a:p>
          <a:p>
            <a:pPr marL="0" indent="0">
              <a:buNone/>
            </a:pPr>
            <a:r>
              <a:rPr lang="ru-RU" sz="1800" dirty="0" err="1" smtClean="0">
                <a:latin typeface="Courier New" pitchFamily="49" charset="0"/>
                <a:cs typeface="Courier New" pitchFamily="49" charset="0"/>
              </a:rPr>
              <a:t>image.width</a:t>
            </a:r>
            <a:endParaRPr lang="ru-RU" sz="18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800" dirty="0" err="1">
                <a:latin typeface="Courier New" pitchFamily="49" charset="0"/>
                <a:cs typeface="Courier New" pitchFamily="49" charset="0"/>
              </a:rPr>
              <a:t>image.height</a:t>
            </a:r>
            <a:endParaRPr lang="ru-RU" sz="18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800" dirty="0"/>
              <a:t>Свойства объектов во многом похожи на </a:t>
            </a:r>
            <a:r>
              <a:rPr lang="ru-RU" sz="1800" dirty="0" err="1" smtClean="0"/>
              <a:t>JavaScript</a:t>
            </a:r>
            <a:r>
              <a:rPr lang="en-US" sz="1800" dirty="0" smtClean="0"/>
              <a:t>-</a:t>
            </a:r>
            <a:r>
              <a:rPr lang="ru-RU" sz="1800" dirty="0" smtClean="0"/>
              <a:t>переменные </a:t>
            </a:r>
            <a:r>
              <a:rPr lang="ru-RU" sz="1800" dirty="0"/>
              <a:t>– они могут </a:t>
            </a:r>
            <a:r>
              <a:rPr lang="ru-RU" sz="1800" dirty="0" smtClean="0"/>
              <a:t>содержать </a:t>
            </a:r>
            <a:r>
              <a:rPr lang="ru-RU" sz="1800" dirty="0"/>
              <a:t>любой тип данных, включая массивы, функции и другие объекты. </a:t>
            </a:r>
            <a:r>
              <a:rPr lang="ru-RU" sz="1800" dirty="0" smtClean="0"/>
              <a:t>Поэтому </a:t>
            </a:r>
            <a:r>
              <a:rPr lang="ru-RU" sz="1800" dirty="0"/>
              <a:t>можно встретить вот такой </a:t>
            </a:r>
            <a:r>
              <a:rPr lang="ru-RU" sz="1800" dirty="0" err="1" smtClean="0"/>
              <a:t>JavaScript</a:t>
            </a:r>
            <a:r>
              <a:rPr lang="en-US" sz="1800" dirty="0" smtClean="0"/>
              <a:t>-</a:t>
            </a:r>
            <a:r>
              <a:rPr lang="ru-RU" sz="1800" dirty="0" smtClean="0"/>
              <a:t>код</a:t>
            </a:r>
            <a:r>
              <a:rPr lang="ru-RU" sz="1800" dirty="0"/>
              <a:t>:</a:t>
            </a:r>
          </a:p>
          <a:p>
            <a:pPr marL="0" indent="0">
              <a:buNone/>
            </a:pPr>
            <a:r>
              <a:rPr lang="ru-RU" sz="1800" dirty="0" err="1">
                <a:latin typeface="Courier New" pitchFamily="49" charset="0"/>
                <a:cs typeface="Courier New" pitchFamily="49" charset="0"/>
              </a:rPr>
              <a:t>document.myform.button</a:t>
            </a:r>
            <a:endParaRPr lang="ru-RU" sz="18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800" dirty="0"/>
              <a:t>Этот фрагмент ссылается на свойство </a:t>
            </a:r>
            <a:r>
              <a:rPr lang="ru-RU" sz="1800" dirty="0" err="1"/>
              <a:t>button</a:t>
            </a:r>
            <a:r>
              <a:rPr lang="ru-RU" sz="1800" dirty="0"/>
              <a:t> </a:t>
            </a:r>
            <a:r>
              <a:rPr lang="ru-RU" sz="1800" dirty="0" smtClean="0"/>
              <a:t>объекта, который, в свою очередь,</a:t>
            </a:r>
            <a:r>
              <a:rPr lang="en-US" sz="1800" dirty="0" smtClean="0"/>
              <a:t> </a:t>
            </a:r>
            <a:r>
              <a:rPr lang="ru-RU" sz="1800" dirty="0" smtClean="0"/>
              <a:t>хранится </a:t>
            </a:r>
            <a:r>
              <a:rPr lang="ru-RU" sz="1800" dirty="0"/>
              <a:t>в свойстве </a:t>
            </a:r>
            <a:r>
              <a:rPr lang="ru-RU" sz="1800" dirty="0" err="1"/>
              <a:t>myform</a:t>
            </a:r>
            <a:r>
              <a:rPr lang="ru-RU" sz="1800" dirty="0"/>
              <a:t> объекта с именем </a:t>
            </a:r>
            <a:r>
              <a:rPr lang="ru-RU" sz="1800" dirty="0" err="1" smtClean="0"/>
              <a:t>document</a:t>
            </a:r>
            <a:r>
              <a:rPr lang="ru-RU" sz="1800" dirty="0" smtClean="0"/>
              <a:t>.</a:t>
            </a:r>
            <a:r>
              <a:rPr lang="en-US" sz="1800" dirty="0" smtClean="0"/>
              <a:t> </a:t>
            </a:r>
            <a:r>
              <a:rPr lang="ru-RU" sz="1800" dirty="0" smtClean="0"/>
              <a:t>Как </a:t>
            </a:r>
            <a:r>
              <a:rPr lang="ru-RU" sz="1800" dirty="0"/>
              <a:t>упоминалось раньше, функция, хранящаяся в свойстве объекта, часто </a:t>
            </a:r>
            <a:r>
              <a:rPr lang="ru-RU" sz="1800" dirty="0" smtClean="0"/>
              <a:t>называется </a:t>
            </a:r>
            <a:r>
              <a:rPr lang="ru-RU" sz="1800" dirty="0"/>
              <a:t>методом, а имя свойства становится именем метода. </a:t>
            </a:r>
            <a:endParaRPr lang="ru-RU" sz="18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Основы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JavaScript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9744873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dirty="0"/>
              <a:t>При вызове метода</a:t>
            </a:r>
            <a:r>
              <a:rPr lang="en-US" sz="1800" dirty="0"/>
              <a:t> </a:t>
            </a:r>
            <a:r>
              <a:rPr lang="ru-RU" sz="1800" dirty="0"/>
              <a:t>объекта сначала используется оператор «точка» для указания функции, а затем</a:t>
            </a:r>
            <a:r>
              <a:rPr lang="en-US" sz="1800" dirty="0"/>
              <a:t> </a:t>
            </a:r>
            <a:r>
              <a:rPr lang="ru-RU" sz="1800" dirty="0"/>
              <a:t>() для вызова этой функции. Например, метод </a:t>
            </a:r>
            <a:r>
              <a:rPr lang="ru-RU" sz="1800" dirty="0" err="1"/>
              <a:t>write</a:t>
            </a:r>
            <a:r>
              <a:rPr lang="ru-RU" sz="1800" dirty="0"/>
              <a:t>() объекта с именем </a:t>
            </a:r>
            <a:r>
              <a:rPr lang="ru-RU" sz="1800" dirty="0" err="1"/>
              <a:t>document</a:t>
            </a:r>
            <a:r>
              <a:rPr lang="ru-RU" sz="1800" dirty="0"/>
              <a:t> можно вызвать так:</a:t>
            </a:r>
          </a:p>
          <a:p>
            <a:pPr marL="0" indent="0">
              <a:buNone/>
            </a:pPr>
            <a:r>
              <a:rPr lang="ru-RU" sz="1800" dirty="0" err="1">
                <a:latin typeface="Courier New" pitchFamily="49" charset="0"/>
                <a:cs typeface="Courier New" pitchFamily="49" charset="0"/>
              </a:rPr>
              <a:t>document.write</a:t>
            </a:r>
            <a:r>
              <a:rPr lang="ru-RU" sz="1800" dirty="0">
                <a:latin typeface="Courier New" pitchFamily="49" charset="0"/>
                <a:cs typeface="Courier New" pitchFamily="49" charset="0"/>
              </a:rPr>
              <a:t>("это проверка");</a:t>
            </a:r>
          </a:p>
          <a:p>
            <a:pPr marL="0" indent="0">
              <a:buNone/>
            </a:pPr>
            <a:r>
              <a:rPr lang="ru-RU" sz="1800" dirty="0" smtClean="0"/>
              <a:t>Объекты </a:t>
            </a:r>
            <a:r>
              <a:rPr lang="ru-RU" sz="1800" dirty="0"/>
              <a:t>в </a:t>
            </a:r>
            <a:r>
              <a:rPr lang="ru-RU" sz="1800" dirty="0" err="1"/>
              <a:t>JavaScript</a:t>
            </a:r>
            <a:r>
              <a:rPr lang="ru-RU" sz="1800" dirty="0"/>
              <a:t> могут выступать в качестве ассоциативных массивов, т. </a:t>
            </a:r>
            <a:r>
              <a:rPr lang="ru-RU" sz="1800" dirty="0" smtClean="0"/>
              <a:t>е. могут </a:t>
            </a:r>
            <a:r>
              <a:rPr lang="ru-RU" sz="1800" dirty="0"/>
              <a:t>ассоциировать произвольные значения с произвольными строками. </a:t>
            </a:r>
            <a:r>
              <a:rPr lang="ru-RU" sz="1800" dirty="0" smtClean="0"/>
              <a:t>При такой </a:t>
            </a:r>
            <a:r>
              <a:rPr lang="ru-RU" sz="1800" dirty="0"/>
              <a:t>работе с объектом обычно требуется другой синтаксис для доступа к </a:t>
            </a:r>
            <a:r>
              <a:rPr lang="ru-RU" sz="1800" dirty="0" smtClean="0"/>
              <a:t>его свойствам</a:t>
            </a:r>
            <a:r>
              <a:rPr lang="ru-RU" sz="1800" dirty="0"/>
              <a:t>: строка, содержащая имя требуемого свойства, заключается в </a:t>
            </a:r>
            <a:r>
              <a:rPr lang="ru-RU" sz="1800" dirty="0" smtClean="0"/>
              <a:t>квадратные </a:t>
            </a:r>
            <a:r>
              <a:rPr lang="ru-RU" sz="1800" dirty="0"/>
              <a:t>скобки. Тогда к свойствам объекта </a:t>
            </a:r>
            <a:r>
              <a:rPr lang="ru-RU" sz="1800" dirty="0" err="1"/>
              <a:t>image</a:t>
            </a:r>
            <a:r>
              <a:rPr lang="ru-RU" sz="1800" dirty="0"/>
              <a:t>, упомянутого ранее, можно </a:t>
            </a:r>
            <a:r>
              <a:rPr lang="ru-RU" sz="1800" dirty="0" smtClean="0"/>
              <a:t>обратиться </a:t>
            </a:r>
            <a:r>
              <a:rPr lang="ru-RU" sz="1800" dirty="0"/>
              <a:t>посредством следующего кода:</a:t>
            </a:r>
          </a:p>
          <a:p>
            <a:pPr marL="0" indent="0">
              <a:buNone/>
            </a:pPr>
            <a:r>
              <a:rPr lang="ru-RU" sz="1800" dirty="0" err="1">
                <a:latin typeface="Courier New" pitchFamily="49" charset="0"/>
                <a:cs typeface="Courier New" pitchFamily="49" charset="0"/>
              </a:rPr>
              <a:t>image</a:t>
            </a:r>
            <a:r>
              <a:rPr lang="ru-RU" sz="1800" dirty="0">
                <a:latin typeface="Courier New" pitchFamily="49" charset="0"/>
                <a:cs typeface="Courier New" pitchFamily="49" charset="0"/>
              </a:rPr>
              <a:t>["</a:t>
            </a:r>
            <a:r>
              <a:rPr lang="ru-RU" sz="1800" dirty="0" err="1">
                <a:latin typeface="Courier New" pitchFamily="49" charset="0"/>
                <a:cs typeface="Courier New" pitchFamily="49" charset="0"/>
              </a:rPr>
              <a:t>width</a:t>
            </a:r>
            <a:r>
              <a:rPr lang="ru-RU" sz="1800" dirty="0">
                <a:latin typeface="Courier New" pitchFamily="49" charset="0"/>
                <a:cs typeface="Courier New" pitchFamily="49" charset="0"/>
              </a:rPr>
              <a:t>"]</a:t>
            </a:r>
          </a:p>
          <a:p>
            <a:pPr marL="0" indent="0">
              <a:buNone/>
            </a:pPr>
            <a:r>
              <a:rPr lang="ru-RU" sz="1800" dirty="0" err="1">
                <a:latin typeface="Courier New" pitchFamily="49" charset="0"/>
                <a:cs typeface="Courier New" pitchFamily="49" charset="0"/>
              </a:rPr>
              <a:t>image</a:t>
            </a:r>
            <a:r>
              <a:rPr lang="ru-RU" sz="1800" dirty="0">
                <a:latin typeface="Courier New" pitchFamily="49" charset="0"/>
                <a:cs typeface="Courier New" pitchFamily="49" charset="0"/>
              </a:rPr>
              <a:t>["</a:t>
            </a:r>
            <a:r>
              <a:rPr lang="ru-RU" sz="1800" dirty="0" err="1">
                <a:latin typeface="Courier New" pitchFamily="49" charset="0"/>
                <a:cs typeface="Courier New" pitchFamily="49" charset="0"/>
              </a:rPr>
              <a:t>height</a:t>
            </a:r>
            <a:r>
              <a:rPr lang="ru-RU" sz="1800" dirty="0">
                <a:latin typeface="Courier New" pitchFamily="49" charset="0"/>
                <a:cs typeface="Courier New" pitchFamily="49" charset="0"/>
              </a:rPr>
              <a:t>"]</a:t>
            </a:r>
          </a:p>
          <a:p>
            <a:pPr marL="0" indent="0">
              <a:buNone/>
            </a:pPr>
            <a:r>
              <a:rPr lang="ru-RU" sz="1800" dirty="0"/>
              <a:t>Ассоциативные массивы – это мощный тип данных; они полезны при </a:t>
            </a:r>
            <a:r>
              <a:rPr lang="ru-RU" sz="1800" dirty="0" smtClean="0"/>
              <a:t>реализации </a:t>
            </a:r>
            <a:r>
              <a:rPr lang="ru-RU" sz="1800" dirty="0"/>
              <a:t>ряда технологий программирования.</a:t>
            </a:r>
            <a:endParaRPr lang="ru-RU" sz="18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Основы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JavaScript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00886959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b="1" dirty="0"/>
              <a:t>Создание объектов</a:t>
            </a:r>
          </a:p>
          <a:p>
            <a:pPr marL="0" indent="0">
              <a:buNone/>
            </a:pPr>
            <a:r>
              <a:rPr lang="ru-RU" sz="1800" dirty="0"/>
              <a:t>Как мы увидим </a:t>
            </a:r>
            <a:r>
              <a:rPr lang="ru-RU" sz="1800" dirty="0" smtClean="0"/>
              <a:t>позднее, </a:t>
            </a:r>
            <a:r>
              <a:rPr lang="ru-RU" sz="1800" dirty="0"/>
              <a:t>объекты создаются путем вызова специальных </a:t>
            </a:r>
            <a:r>
              <a:rPr lang="ru-RU" sz="1800" dirty="0" smtClean="0"/>
              <a:t>функций-конструкторов</a:t>
            </a:r>
            <a:r>
              <a:rPr lang="ru-RU" sz="1800" dirty="0"/>
              <a:t>. Все следующие строки создают новые объекты:</a:t>
            </a:r>
          </a:p>
          <a:p>
            <a:pPr marL="0" indent="0">
              <a:buNone/>
            </a:pPr>
            <a:r>
              <a:rPr lang="ru-RU" sz="18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ru-RU" sz="1800" dirty="0">
                <a:latin typeface="Courier New" pitchFamily="49" charset="0"/>
                <a:cs typeface="Courier New" pitchFamily="49" charset="0"/>
              </a:rPr>
              <a:t> o = </a:t>
            </a:r>
            <a:r>
              <a:rPr lang="ru-RU" sz="1800" dirty="0" err="1">
                <a:latin typeface="Courier New" pitchFamily="49" charset="0"/>
                <a:cs typeface="Courier New" pitchFamily="49" charset="0"/>
              </a:rPr>
              <a:t>new</a:t>
            </a:r>
            <a:r>
              <a:rPr lang="ru-RU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800" dirty="0" err="1">
                <a:latin typeface="Courier New" pitchFamily="49" charset="0"/>
                <a:cs typeface="Courier New" pitchFamily="49" charset="0"/>
              </a:rPr>
              <a:t>Object</a:t>
            </a:r>
            <a:r>
              <a:rPr lang="ru-RU" sz="1800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ru-RU" sz="18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ru-RU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800" dirty="0" err="1">
                <a:latin typeface="Courier New" pitchFamily="49" charset="0"/>
                <a:cs typeface="Courier New" pitchFamily="49" charset="0"/>
              </a:rPr>
              <a:t>now</a:t>
            </a:r>
            <a:r>
              <a:rPr lang="ru-RU" sz="18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ru-RU" sz="1800" dirty="0" err="1">
                <a:latin typeface="Courier New" pitchFamily="49" charset="0"/>
                <a:cs typeface="Courier New" pitchFamily="49" charset="0"/>
              </a:rPr>
              <a:t>new</a:t>
            </a:r>
            <a:r>
              <a:rPr lang="ru-RU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800" dirty="0" err="1">
                <a:latin typeface="Courier New" pitchFamily="49" charset="0"/>
                <a:cs typeface="Courier New" pitchFamily="49" charset="0"/>
              </a:rPr>
              <a:t>Date</a:t>
            </a:r>
            <a:r>
              <a:rPr lang="ru-RU" sz="1800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ru-RU" sz="18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ru-RU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800" dirty="0" err="1">
                <a:latin typeface="Courier New" pitchFamily="49" charset="0"/>
                <a:cs typeface="Courier New" pitchFamily="49" charset="0"/>
              </a:rPr>
              <a:t>pattern</a:t>
            </a:r>
            <a:r>
              <a:rPr lang="ru-RU" sz="18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ru-RU" sz="1800" dirty="0" err="1">
                <a:latin typeface="Courier New" pitchFamily="49" charset="0"/>
                <a:cs typeface="Courier New" pitchFamily="49" charset="0"/>
              </a:rPr>
              <a:t>new</a:t>
            </a:r>
            <a:r>
              <a:rPr lang="ru-RU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800" dirty="0" err="1">
                <a:latin typeface="Courier New" pitchFamily="49" charset="0"/>
                <a:cs typeface="Courier New" pitchFamily="49" charset="0"/>
              </a:rPr>
              <a:t>RegExp</a:t>
            </a:r>
            <a:r>
              <a:rPr lang="ru-RU" sz="1800" dirty="0">
                <a:latin typeface="Courier New" pitchFamily="49" charset="0"/>
                <a:cs typeface="Courier New" pitchFamily="49" charset="0"/>
              </a:rPr>
              <a:t>("\\</a:t>
            </a:r>
            <a:r>
              <a:rPr lang="ru-RU" sz="1800" dirty="0" err="1">
                <a:latin typeface="Courier New" pitchFamily="49" charset="0"/>
                <a:cs typeface="Courier New" pitchFamily="49" charset="0"/>
              </a:rPr>
              <a:t>sjava</a:t>
            </a:r>
            <a:r>
              <a:rPr lang="ru-RU" sz="1800" dirty="0">
                <a:latin typeface="Courier New" pitchFamily="49" charset="0"/>
                <a:cs typeface="Courier New" pitchFamily="49" charset="0"/>
              </a:rPr>
              <a:t>\\s", "i");</a:t>
            </a:r>
          </a:p>
          <a:p>
            <a:pPr marL="0" indent="0">
              <a:buNone/>
            </a:pPr>
            <a:r>
              <a:rPr lang="ru-RU" sz="1800" dirty="0"/>
              <a:t>Создав собственный объект, можно его как угодно использовать и </a:t>
            </a:r>
            <a:r>
              <a:rPr lang="ru-RU" sz="1800" dirty="0" smtClean="0"/>
              <a:t>устанавливать его </a:t>
            </a:r>
            <a:r>
              <a:rPr lang="ru-RU" sz="1800" dirty="0"/>
              <a:t>свойства:</a:t>
            </a:r>
          </a:p>
          <a:p>
            <a:pPr marL="0" indent="0">
              <a:buNone/>
            </a:pPr>
            <a:r>
              <a:rPr lang="ru-RU" sz="18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ru-RU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800" dirty="0" err="1">
                <a:latin typeface="Courier New" pitchFamily="49" charset="0"/>
                <a:cs typeface="Courier New" pitchFamily="49" charset="0"/>
              </a:rPr>
              <a:t>point</a:t>
            </a:r>
            <a:r>
              <a:rPr lang="ru-RU" sz="18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ru-RU" sz="1800" dirty="0" err="1">
                <a:latin typeface="Courier New" pitchFamily="49" charset="0"/>
                <a:cs typeface="Courier New" pitchFamily="49" charset="0"/>
              </a:rPr>
              <a:t>new</a:t>
            </a:r>
            <a:r>
              <a:rPr lang="ru-RU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800" dirty="0" err="1">
                <a:latin typeface="Courier New" pitchFamily="49" charset="0"/>
                <a:cs typeface="Courier New" pitchFamily="49" charset="0"/>
              </a:rPr>
              <a:t>Object</a:t>
            </a:r>
            <a:r>
              <a:rPr lang="ru-RU" sz="1800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ru-RU" sz="1800" dirty="0" err="1">
                <a:latin typeface="Courier New" pitchFamily="49" charset="0"/>
                <a:cs typeface="Courier New" pitchFamily="49" charset="0"/>
              </a:rPr>
              <a:t>point.x</a:t>
            </a:r>
            <a:r>
              <a:rPr lang="ru-RU" sz="1800" dirty="0">
                <a:latin typeface="Courier New" pitchFamily="49" charset="0"/>
                <a:cs typeface="Courier New" pitchFamily="49" charset="0"/>
              </a:rPr>
              <a:t> = 2.3;</a:t>
            </a:r>
          </a:p>
          <a:p>
            <a:pPr marL="0" indent="0">
              <a:buNone/>
            </a:pPr>
            <a:r>
              <a:rPr lang="ru-RU" sz="1800" dirty="0" err="1">
                <a:latin typeface="Courier New" pitchFamily="49" charset="0"/>
                <a:cs typeface="Courier New" pitchFamily="49" charset="0"/>
              </a:rPr>
              <a:t>point.y</a:t>
            </a:r>
            <a:r>
              <a:rPr lang="ru-RU" sz="18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ru-RU" sz="1800" dirty="0" smtClean="0">
                <a:latin typeface="Courier New" pitchFamily="49" charset="0"/>
                <a:cs typeface="Courier New" pitchFamily="49" charset="0"/>
              </a:rPr>
              <a:t>-1.2</a:t>
            </a:r>
            <a:r>
              <a:rPr lang="ru-RU" sz="1800" dirty="0"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Основы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JavaScript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5318086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b="1" dirty="0"/>
              <a:t>Объектные литералы</a:t>
            </a:r>
          </a:p>
          <a:p>
            <a:pPr marL="0" indent="0">
              <a:buNone/>
            </a:pPr>
            <a:r>
              <a:rPr lang="ru-RU" sz="1800" dirty="0"/>
              <a:t>В </a:t>
            </a:r>
            <a:r>
              <a:rPr lang="ru-RU" sz="1800" dirty="0" err="1"/>
              <a:t>JavaScript</a:t>
            </a:r>
            <a:r>
              <a:rPr lang="ru-RU" sz="1800" dirty="0"/>
              <a:t> определяется синтаксис объектных литералов, позволяющий </a:t>
            </a:r>
            <a:r>
              <a:rPr lang="ru-RU" sz="1800" dirty="0" smtClean="0"/>
              <a:t>создавать </a:t>
            </a:r>
            <a:r>
              <a:rPr lang="ru-RU" sz="1800" dirty="0"/>
              <a:t>объекты и указывать их свойства. Объектный литерал (также </a:t>
            </a:r>
            <a:r>
              <a:rPr lang="ru-RU" sz="1800" dirty="0" smtClean="0"/>
              <a:t>называемый </a:t>
            </a:r>
            <a:r>
              <a:rPr lang="ru-RU" sz="1800" dirty="0"/>
              <a:t>инициализатором объекта) представляет собой список разделенных </a:t>
            </a:r>
            <a:r>
              <a:rPr lang="ru-RU" sz="1800" dirty="0" smtClean="0"/>
              <a:t>запятыми </a:t>
            </a:r>
            <a:r>
              <a:rPr lang="ru-RU" sz="1800" dirty="0"/>
              <a:t>пар «свойство/значение», заключенный в фигурные скобки. Внутри </a:t>
            </a:r>
            <a:r>
              <a:rPr lang="ru-RU" sz="1800" dirty="0" smtClean="0"/>
              <a:t>пар роль </a:t>
            </a:r>
            <a:r>
              <a:rPr lang="ru-RU" sz="1800" dirty="0"/>
              <a:t>разделителя играет двоеточие. Таким образом, объект </a:t>
            </a:r>
            <a:r>
              <a:rPr lang="ru-RU" sz="1800" dirty="0" err="1"/>
              <a:t>point</a:t>
            </a:r>
            <a:r>
              <a:rPr lang="ru-RU" sz="1800" dirty="0"/>
              <a:t> из </a:t>
            </a:r>
            <a:r>
              <a:rPr lang="ru-RU" sz="1800" dirty="0" smtClean="0"/>
              <a:t>предыдущего </a:t>
            </a:r>
            <a:r>
              <a:rPr lang="ru-RU" sz="1800" dirty="0"/>
              <a:t>примера также может быть создан и инициализирован следующей строкой:</a:t>
            </a:r>
          </a:p>
          <a:p>
            <a:pPr marL="0" indent="0">
              <a:buNone/>
            </a:pPr>
            <a:r>
              <a:rPr lang="ru-RU" sz="18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ru-RU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800" dirty="0" err="1">
                <a:latin typeface="Courier New" pitchFamily="49" charset="0"/>
                <a:cs typeface="Courier New" pitchFamily="49" charset="0"/>
              </a:rPr>
              <a:t>point</a:t>
            </a:r>
            <a:r>
              <a:rPr lang="ru-RU" sz="1800" dirty="0">
                <a:latin typeface="Courier New" pitchFamily="49" charset="0"/>
                <a:cs typeface="Courier New" pitchFamily="49" charset="0"/>
              </a:rPr>
              <a:t> = { x:2.3, y</a:t>
            </a:r>
            <a:r>
              <a:rPr lang="ru-RU" sz="1800" dirty="0" smtClean="0">
                <a:latin typeface="Courier New" pitchFamily="49" charset="0"/>
                <a:cs typeface="Courier New" pitchFamily="49" charset="0"/>
              </a:rPr>
              <a:t>:-1.2 </a:t>
            </a:r>
            <a:r>
              <a:rPr lang="ru-RU" sz="1800" dirty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 marL="0" indent="0">
              <a:buNone/>
            </a:pPr>
            <a:r>
              <a:rPr lang="ru-RU" sz="1800" dirty="0"/>
              <a:t>Объектные литералы могут быть вложенными. Например:</a:t>
            </a:r>
          </a:p>
          <a:p>
            <a:pPr marL="0" indent="0">
              <a:buNone/>
            </a:pPr>
            <a:r>
              <a:rPr lang="ru-RU" sz="18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ru-RU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800" dirty="0" err="1">
                <a:latin typeface="Courier New" pitchFamily="49" charset="0"/>
                <a:cs typeface="Courier New" pitchFamily="49" charset="0"/>
              </a:rPr>
              <a:t>rectangle</a:t>
            </a:r>
            <a:r>
              <a:rPr lang="ru-RU" sz="1800" dirty="0">
                <a:latin typeface="Courier New" pitchFamily="49" charset="0"/>
                <a:cs typeface="Courier New" pitchFamily="49" charset="0"/>
              </a:rPr>
              <a:t> = { </a:t>
            </a:r>
            <a:r>
              <a:rPr lang="ru-RU" sz="1800" dirty="0" err="1">
                <a:latin typeface="Courier New" pitchFamily="49" charset="0"/>
                <a:cs typeface="Courier New" pitchFamily="49" charset="0"/>
              </a:rPr>
              <a:t>upperLeft</a:t>
            </a:r>
            <a:r>
              <a:rPr lang="ru-RU" sz="1800" dirty="0">
                <a:latin typeface="Courier New" pitchFamily="49" charset="0"/>
                <a:cs typeface="Courier New" pitchFamily="49" charset="0"/>
              </a:rPr>
              <a:t>: { x: 2, y: 2 },</a:t>
            </a:r>
          </a:p>
          <a:p>
            <a:pPr marL="0" indent="0">
              <a:buNone/>
            </a:pPr>
            <a:r>
              <a:rPr lang="ru-RU" sz="1800" dirty="0">
                <a:latin typeface="Courier New" pitchFamily="49" charset="0"/>
                <a:cs typeface="Courier New" pitchFamily="49" charset="0"/>
              </a:rPr>
              <a:t>                  </a:t>
            </a:r>
            <a:r>
              <a:rPr lang="ru-RU" sz="1800" dirty="0" err="1">
                <a:latin typeface="Courier New" pitchFamily="49" charset="0"/>
                <a:cs typeface="Courier New" pitchFamily="49" charset="0"/>
              </a:rPr>
              <a:t>lowerRight</a:t>
            </a:r>
            <a:r>
              <a:rPr lang="ru-RU" sz="1800" dirty="0">
                <a:latin typeface="Courier New" pitchFamily="49" charset="0"/>
                <a:cs typeface="Courier New" pitchFamily="49" charset="0"/>
              </a:rPr>
              <a:t>: { x: 4, y: 4 }</a:t>
            </a:r>
          </a:p>
          <a:p>
            <a:pPr marL="0" indent="0">
              <a:buNone/>
            </a:pPr>
            <a:r>
              <a:rPr lang="ru-RU" sz="1800" dirty="0">
                <a:latin typeface="Courier New" pitchFamily="49" charset="0"/>
                <a:cs typeface="Courier New" pitchFamily="49" charset="0"/>
              </a:rPr>
              <a:t>                };</a:t>
            </a:r>
          </a:p>
          <a:p>
            <a:pPr marL="0" indent="0">
              <a:buNone/>
            </a:pPr>
            <a:r>
              <a:rPr lang="ru-RU" sz="1800" dirty="0"/>
              <a:t>Наконец, значениями свойств в объектных литералах не обязательно </a:t>
            </a:r>
            <a:r>
              <a:rPr lang="ru-RU" sz="1800" dirty="0" smtClean="0"/>
              <a:t>должны быть </a:t>
            </a:r>
            <a:r>
              <a:rPr lang="ru-RU" sz="1800" dirty="0"/>
              <a:t>константы – это могут быть произвольные </a:t>
            </a:r>
            <a:r>
              <a:rPr lang="ru-RU" sz="1800" dirty="0" err="1" smtClean="0"/>
              <a:t>JavaScript</a:t>
            </a:r>
            <a:r>
              <a:rPr lang="ru-RU" sz="1800" dirty="0" smtClean="0"/>
              <a:t>-выражения</a:t>
            </a:r>
            <a:r>
              <a:rPr lang="ru-RU" sz="1800" dirty="0"/>
              <a:t>. </a:t>
            </a:r>
            <a:r>
              <a:rPr lang="ru-RU" sz="1800" dirty="0" smtClean="0"/>
              <a:t>Кроме того</a:t>
            </a:r>
            <a:r>
              <a:rPr lang="ru-RU" sz="1800" dirty="0"/>
              <a:t>, в качестве имен свойств в объектных литералах допускается </a:t>
            </a:r>
            <a:r>
              <a:rPr lang="ru-RU" sz="1800" dirty="0" smtClean="0"/>
              <a:t>использовать строковые </a:t>
            </a:r>
            <a:r>
              <a:rPr lang="ru-RU" sz="1800" dirty="0"/>
              <a:t>значения:</a:t>
            </a:r>
          </a:p>
          <a:p>
            <a:pPr marL="0" indent="0">
              <a:buNone/>
            </a:pPr>
            <a:r>
              <a:rPr lang="ru-RU" sz="15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ru-RU" sz="1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500" dirty="0" err="1">
                <a:latin typeface="Courier New" pitchFamily="49" charset="0"/>
                <a:cs typeface="Courier New" pitchFamily="49" charset="0"/>
              </a:rPr>
              <a:t>square</a:t>
            </a:r>
            <a:r>
              <a:rPr lang="ru-RU" sz="1500" dirty="0">
                <a:latin typeface="Courier New" pitchFamily="49" charset="0"/>
                <a:cs typeface="Courier New" pitchFamily="49" charset="0"/>
              </a:rPr>
              <a:t> = { "</a:t>
            </a:r>
            <a:r>
              <a:rPr lang="ru-RU" sz="1500" dirty="0" err="1">
                <a:latin typeface="Courier New" pitchFamily="49" charset="0"/>
                <a:cs typeface="Courier New" pitchFamily="49" charset="0"/>
              </a:rPr>
              <a:t>upperLeft</a:t>
            </a:r>
            <a:r>
              <a:rPr lang="ru-RU" sz="1500" dirty="0">
                <a:latin typeface="Courier New" pitchFamily="49" charset="0"/>
                <a:cs typeface="Courier New" pitchFamily="49" charset="0"/>
              </a:rPr>
              <a:t>": { x:point.x, y:point.y },</a:t>
            </a:r>
          </a:p>
          <a:p>
            <a:pPr marL="0" indent="0">
              <a:buNone/>
            </a:pPr>
            <a:r>
              <a:rPr lang="ru-RU" sz="1500" dirty="0">
                <a:latin typeface="Courier New" pitchFamily="49" charset="0"/>
                <a:cs typeface="Courier New" pitchFamily="49" charset="0"/>
              </a:rPr>
              <a:t>               '</a:t>
            </a:r>
            <a:r>
              <a:rPr lang="ru-RU" sz="1500" dirty="0" err="1">
                <a:latin typeface="Courier New" pitchFamily="49" charset="0"/>
                <a:cs typeface="Courier New" pitchFamily="49" charset="0"/>
              </a:rPr>
              <a:t>lowerRight</a:t>
            </a:r>
            <a:r>
              <a:rPr lang="ru-RU" sz="1500" dirty="0">
                <a:latin typeface="Courier New" pitchFamily="49" charset="0"/>
                <a:cs typeface="Courier New" pitchFamily="49" charset="0"/>
              </a:rPr>
              <a:t>': { x:(point.x + </a:t>
            </a:r>
            <a:r>
              <a:rPr lang="ru-RU" sz="1500" dirty="0" err="1">
                <a:latin typeface="Courier New" pitchFamily="49" charset="0"/>
                <a:cs typeface="Courier New" pitchFamily="49" charset="0"/>
              </a:rPr>
              <a:t>side</a:t>
            </a:r>
            <a:r>
              <a:rPr lang="ru-RU" sz="1500" dirty="0">
                <a:latin typeface="Courier New" pitchFamily="49" charset="0"/>
                <a:cs typeface="Courier New" pitchFamily="49" charset="0"/>
              </a:rPr>
              <a:t>), y:(point.y+side</a:t>
            </a:r>
            <a:r>
              <a:rPr lang="ru-RU" sz="1500" dirty="0" smtClean="0">
                <a:latin typeface="Courier New" pitchFamily="49" charset="0"/>
                <a:cs typeface="Courier New" pitchFamily="49" charset="0"/>
              </a:rPr>
              <a:t>)}};</a:t>
            </a:r>
            <a:endParaRPr lang="ru-RU" sz="15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Основы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JavaScript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8644689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b="1" dirty="0"/>
              <a:t>Преобразование объектов</a:t>
            </a:r>
          </a:p>
          <a:p>
            <a:pPr marL="0" indent="0">
              <a:buNone/>
            </a:pPr>
            <a:r>
              <a:rPr lang="ru-RU" sz="1800" dirty="0"/>
              <a:t>Когда непустой объект используется в логическом контексте, результатом </a:t>
            </a:r>
            <a:r>
              <a:rPr lang="ru-RU" sz="1800" dirty="0" smtClean="0"/>
              <a:t>преобразования </a:t>
            </a:r>
            <a:r>
              <a:rPr lang="ru-RU" sz="1800" dirty="0"/>
              <a:t>является значение </a:t>
            </a:r>
            <a:r>
              <a:rPr lang="ru-RU" sz="1800" dirty="0" err="1"/>
              <a:t>true</a:t>
            </a:r>
            <a:r>
              <a:rPr lang="ru-RU" sz="1800" dirty="0"/>
              <a:t>. Когда объект используется в строковом </a:t>
            </a:r>
            <a:r>
              <a:rPr lang="ru-RU" sz="1800" dirty="0" smtClean="0"/>
              <a:t>контексте</a:t>
            </a:r>
            <a:r>
              <a:rPr lang="ru-RU" sz="1800" dirty="0"/>
              <a:t>, преобразование выполняется методом </a:t>
            </a:r>
            <a:r>
              <a:rPr lang="ru-RU" sz="1800" dirty="0" err="1"/>
              <a:t>toString</a:t>
            </a:r>
            <a:r>
              <a:rPr lang="ru-RU" sz="1800" dirty="0"/>
              <a:t>() объекта и в </a:t>
            </a:r>
            <a:r>
              <a:rPr lang="ru-RU" sz="1800" dirty="0" smtClean="0"/>
              <a:t>дальнейших вычислениях </a:t>
            </a:r>
            <a:r>
              <a:rPr lang="ru-RU" sz="1800" dirty="0"/>
              <a:t>участвует строка, возвращаемая этим методом. Когда объект </a:t>
            </a:r>
            <a:r>
              <a:rPr lang="ru-RU" sz="1800" dirty="0" smtClean="0"/>
              <a:t>используется </a:t>
            </a:r>
            <a:r>
              <a:rPr lang="ru-RU" sz="1800" dirty="0"/>
              <a:t>в числовом контексте, сначала вызывается метод объекта </a:t>
            </a:r>
            <a:r>
              <a:rPr lang="ru-RU" sz="1800" dirty="0" err="1"/>
              <a:t>valueOf</a:t>
            </a:r>
            <a:r>
              <a:rPr lang="ru-RU" sz="1800" dirty="0"/>
              <a:t>().</a:t>
            </a:r>
          </a:p>
          <a:p>
            <a:pPr marL="0" indent="0">
              <a:buNone/>
            </a:pPr>
            <a:r>
              <a:rPr lang="ru-RU" sz="1800" dirty="0"/>
              <a:t>Если этот метод возвращает числовое значение примитивного типа, в </a:t>
            </a:r>
            <a:r>
              <a:rPr lang="ru-RU" sz="1800" dirty="0" smtClean="0"/>
              <a:t>дальнейших </a:t>
            </a:r>
            <a:r>
              <a:rPr lang="ru-RU" sz="1800" dirty="0"/>
              <a:t>вычислениях участвует это значение. Однако в большинстве случаев </a:t>
            </a:r>
            <a:r>
              <a:rPr lang="ru-RU" sz="1800" dirty="0" smtClean="0"/>
              <a:t>метод </a:t>
            </a:r>
            <a:r>
              <a:rPr lang="ru-RU" sz="1800" dirty="0" err="1" smtClean="0"/>
              <a:t>valueOf</a:t>
            </a:r>
            <a:r>
              <a:rPr lang="ru-RU" sz="1800" dirty="0"/>
              <a:t>() возвращает сам объект. В такой ситуации объект сначала </a:t>
            </a:r>
            <a:r>
              <a:rPr lang="ru-RU" sz="1800" dirty="0" smtClean="0"/>
              <a:t>преобразуется </a:t>
            </a:r>
            <a:r>
              <a:rPr lang="ru-RU" sz="1800" dirty="0"/>
              <a:t>в строку вызовом метода </a:t>
            </a:r>
            <a:r>
              <a:rPr lang="ru-RU" sz="1800" dirty="0" err="1"/>
              <a:t>toString</a:t>
            </a:r>
            <a:r>
              <a:rPr lang="ru-RU" sz="1800" dirty="0"/>
              <a:t>(), а </a:t>
            </a:r>
            <a:r>
              <a:rPr lang="ru-RU" sz="1800" dirty="0" smtClean="0"/>
              <a:t>затем выполняется </a:t>
            </a:r>
            <a:r>
              <a:rPr lang="ru-RU" sz="1800" dirty="0"/>
              <a:t>попытка </a:t>
            </a:r>
            <a:r>
              <a:rPr lang="ru-RU" sz="1800" dirty="0" smtClean="0"/>
              <a:t>преобразовать </a:t>
            </a:r>
            <a:r>
              <a:rPr lang="ru-RU" sz="1800" dirty="0"/>
              <a:t>строку в число.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Основы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JavaScript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8291545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b="1" dirty="0"/>
              <a:t>Массивы</a:t>
            </a:r>
          </a:p>
          <a:p>
            <a:pPr marL="0" indent="0">
              <a:buNone/>
            </a:pPr>
            <a:r>
              <a:rPr lang="ru-RU" sz="1800" i="1" dirty="0"/>
              <a:t>Массив </a:t>
            </a:r>
            <a:r>
              <a:rPr lang="ru-RU" sz="1800" dirty="0"/>
              <a:t>(</a:t>
            </a:r>
            <a:r>
              <a:rPr lang="ru-RU" sz="1800" i="1" dirty="0" err="1"/>
              <a:t>array</a:t>
            </a:r>
            <a:r>
              <a:rPr lang="ru-RU" sz="1800" dirty="0"/>
              <a:t>), как и объект, представляет собой коллекцию значений. Если </a:t>
            </a:r>
            <a:r>
              <a:rPr lang="ru-RU" sz="1800" dirty="0" smtClean="0"/>
              <a:t>каждое </a:t>
            </a:r>
            <a:r>
              <a:rPr lang="ru-RU" sz="1800" dirty="0"/>
              <a:t>значение, содержащееся в объекте, имеет имя, то в массиве каждое </a:t>
            </a:r>
            <a:r>
              <a:rPr lang="ru-RU" sz="1800" dirty="0" smtClean="0"/>
              <a:t>значение </a:t>
            </a:r>
            <a:r>
              <a:rPr lang="ru-RU" sz="1800" dirty="0"/>
              <a:t>имеет номер, или индекс. В </a:t>
            </a:r>
            <a:r>
              <a:rPr lang="ru-RU" sz="1800" dirty="0" err="1"/>
              <a:t>JavaScript</a:t>
            </a:r>
            <a:r>
              <a:rPr lang="ru-RU" sz="1800" dirty="0"/>
              <a:t> можно извлекать значения из </a:t>
            </a:r>
            <a:r>
              <a:rPr lang="ru-RU" sz="1800" dirty="0" smtClean="0"/>
              <a:t>массива</a:t>
            </a:r>
            <a:r>
              <a:rPr lang="ru-RU" sz="1800" dirty="0"/>
              <a:t>, указав после имени массива индекс, заключенный в квадратные скобки. </a:t>
            </a:r>
            <a:r>
              <a:rPr lang="ru-RU" sz="1800" dirty="0" smtClean="0"/>
              <a:t>Например</a:t>
            </a:r>
            <a:r>
              <a:rPr lang="ru-RU" sz="1800" dirty="0"/>
              <a:t>, если a – это имя массива, а i – неотрицательное целое число, то a[i] </a:t>
            </a:r>
            <a:r>
              <a:rPr lang="ru-RU" sz="1800" dirty="0" smtClean="0"/>
              <a:t>является элементом массива. Индексы массива начинаются с нуля, т. е. a[2] ссылается </a:t>
            </a:r>
            <a:r>
              <a:rPr lang="ru-RU" sz="1800" dirty="0"/>
              <a:t>на третий элемент массива a.</a:t>
            </a:r>
          </a:p>
          <a:p>
            <a:pPr marL="0" indent="0">
              <a:buNone/>
            </a:pPr>
            <a:r>
              <a:rPr lang="ru-RU" sz="1800" dirty="0"/>
              <a:t>Массивы могут содержать любой тип данных </a:t>
            </a:r>
            <a:r>
              <a:rPr lang="ru-RU" sz="1800" dirty="0" err="1"/>
              <a:t>JavaScript</a:t>
            </a:r>
            <a:r>
              <a:rPr lang="ru-RU" sz="1800" dirty="0"/>
              <a:t>, в том числе ссылки </a:t>
            </a:r>
            <a:r>
              <a:rPr lang="ru-RU" sz="1800" dirty="0" smtClean="0"/>
              <a:t>на другие </a:t>
            </a:r>
            <a:r>
              <a:rPr lang="ru-RU" sz="1800" dirty="0"/>
              <a:t>массивы или на объекты или функции. Например</a:t>
            </a:r>
            <a:r>
              <a:rPr lang="ru-RU" sz="1800" dirty="0" smtClean="0"/>
              <a:t>:</a:t>
            </a:r>
          </a:p>
          <a:p>
            <a:pPr marL="0" indent="0">
              <a:buNone/>
            </a:pP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document.images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[1].width</a:t>
            </a:r>
          </a:p>
          <a:p>
            <a:pPr marL="0" indent="0">
              <a:buNone/>
            </a:pPr>
            <a:r>
              <a:rPr lang="ru-RU" sz="1800" dirty="0"/>
              <a:t>Этот код ссылается на свойство </a:t>
            </a:r>
            <a:r>
              <a:rPr lang="ru-RU" sz="1800" dirty="0" err="1"/>
              <a:t>width</a:t>
            </a:r>
            <a:r>
              <a:rPr lang="ru-RU" sz="1800" dirty="0"/>
              <a:t> объекта, хранящегося во втором </a:t>
            </a:r>
            <a:r>
              <a:rPr lang="ru-RU" sz="1800" dirty="0" smtClean="0"/>
              <a:t>элементе массива</a:t>
            </a:r>
            <a:r>
              <a:rPr lang="ru-RU" sz="1800" dirty="0"/>
              <a:t>, в свою очередь хранящегося в свойстве </a:t>
            </a:r>
            <a:r>
              <a:rPr lang="ru-RU" sz="1800" dirty="0" err="1"/>
              <a:t>images</a:t>
            </a:r>
            <a:r>
              <a:rPr lang="ru-RU" sz="1800" dirty="0"/>
              <a:t> объекта </a:t>
            </a:r>
            <a:r>
              <a:rPr lang="ru-RU" sz="1800" dirty="0" err="1"/>
              <a:t>document</a:t>
            </a:r>
            <a:r>
              <a:rPr lang="ru-RU" sz="1800" dirty="0" smtClean="0"/>
              <a:t>.</a:t>
            </a:r>
            <a:endParaRPr lang="ru-RU" sz="1800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Основы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JavaScript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7802693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yI2DOt6RzRcU51QxdhNewL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AGzTPKJNXuuOK4v20iPS7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uhWvCQomImT50qU5y4Znw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heme/theme1.xml><?xml version="1.0" encoding="utf-8"?>
<a:theme xmlns:a="http://schemas.openxmlformats.org/drawingml/2006/main" name="Trai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19BB791A-2264-44DD-BA10-93318C807D5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Training</Template>
  <TotalTime>0</TotalTime>
  <Words>4443</Words>
  <Application>Microsoft Office PowerPoint</Application>
  <PresentationFormat>Экран (4:3)</PresentationFormat>
  <Paragraphs>271</Paragraphs>
  <Slides>25</Slides>
  <Notes>25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Training</vt:lpstr>
      <vt:lpstr>JavaScript</vt:lpstr>
      <vt:lpstr>Основы JavaScript</vt:lpstr>
      <vt:lpstr>Основы JavaScript</vt:lpstr>
      <vt:lpstr>Основы JavaScript</vt:lpstr>
      <vt:lpstr>Основы JavaScript</vt:lpstr>
      <vt:lpstr>Основы JavaScript</vt:lpstr>
      <vt:lpstr>Основы JavaScript</vt:lpstr>
      <vt:lpstr>Основы JavaScript</vt:lpstr>
      <vt:lpstr>Основы JavaScript</vt:lpstr>
      <vt:lpstr>Основы JavaScript</vt:lpstr>
      <vt:lpstr>Основы JavaScript</vt:lpstr>
      <vt:lpstr>Основы JavaScript</vt:lpstr>
      <vt:lpstr>Основы JavaScript</vt:lpstr>
      <vt:lpstr>Основы JavaScript</vt:lpstr>
      <vt:lpstr>Основы JavaScript</vt:lpstr>
      <vt:lpstr>Основы JavaScript</vt:lpstr>
      <vt:lpstr>Основы JavaScript</vt:lpstr>
      <vt:lpstr>Основы JavaScript</vt:lpstr>
      <vt:lpstr>Основы JavaScript</vt:lpstr>
      <vt:lpstr>Основы JavaScript</vt:lpstr>
      <vt:lpstr>Основы JavaScript</vt:lpstr>
      <vt:lpstr>Основы JavaScript</vt:lpstr>
      <vt:lpstr>Основы JavaScript</vt:lpstr>
      <vt:lpstr>Основы JavaScript</vt:lpstr>
      <vt:lpstr>Основы JavaScript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2017-04-21T16:29:02Z</dcterms:created>
  <dcterms:modified xsi:type="dcterms:W3CDTF">2017-09-23T18:24:14Z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TC016745579991</vt:lpwstr>
  </property>
</Properties>
</file>