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4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5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6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7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8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9.xml" ContentType="application/vnd.openxmlformats-officedocument.presentationml.notesSl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10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11.xml" ContentType="application/vnd.openxmlformats-officedocument.presentationml.notesSlide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12.xml" ContentType="application/vnd.openxmlformats-officedocument.presentationml.notesSlid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13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notesSlides/notesSlide14.xml" ContentType="application/vnd.openxmlformats-officedocument.presentationml.notesSlide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notesSlides/notesSlide15.xml" ContentType="application/vnd.openxmlformats-officedocument.presentationml.notesSlide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notesSlides/notesSlide16.xml" ContentType="application/vnd.openxmlformats-officedocument.presentationml.notesSlide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notesSlides/notesSlide17.xml" ContentType="application/vnd.openxmlformats-officedocument.presentationml.notesSlide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notesSlides/notesSlide18.xml" ContentType="application/vnd.openxmlformats-officedocument.presentationml.notesSlide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notesSlides/notesSlide19.xml" ContentType="application/vnd.openxmlformats-officedocument.presentationml.notesSlide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notesSlides/notesSlide20.xml" ContentType="application/vnd.openxmlformats-officedocument.presentationml.notesSlide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notesSlides/notesSlide21.xml" ContentType="application/vnd.openxmlformats-officedocument.presentationml.notesSlide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notesSlides/notesSlide22.xml" ContentType="application/vnd.openxmlformats-officedocument.presentationml.notesSlide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notesSlides/notesSlide23.xml" ContentType="application/vnd.openxmlformats-officedocument.presentationml.notesSlide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notesSlides/notesSlide24.xml" ContentType="application/vnd.openxmlformats-officedocument.presentationml.notesSlide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notesSlides/notesSlide25.xml" ContentType="application/vnd.openxmlformats-officedocument.presentationml.notesSlide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notesSlides/notesSlide26.xml" ContentType="application/vnd.openxmlformats-officedocument.presentationml.notesSlide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notesSlides/notesSlide27.xml" ContentType="application/vnd.openxmlformats-officedocument.presentationml.notesSlide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notesSlides/notesSlide28.xml" ContentType="application/vnd.openxmlformats-officedocument.presentationml.notesSlide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notesSlides/notesSlide29.xml" ContentType="application/vnd.openxmlformats-officedocument.presentationml.notesSlide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notesSlides/notesSlide30.xml" ContentType="application/vnd.openxmlformats-officedocument.presentationml.notesSlide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notesSlides/notesSlide31.xml" ContentType="application/vnd.openxmlformats-officedocument.presentationml.notesSlide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notesSlides/notesSlide32.xml" ContentType="application/vnd.openxmlformats-officedocument.presentationml.notesSlide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notesSlides/notesSlide33.xml" ContentType="application/vnd.openxmlformats-officedocument.presentationml.notesSlide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notesSlides/notesSlide34.xml" ContentType="application/vnd.openxmlformats-officedocument.presentationml.notesSlide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notesSlides/notesSlide35.xml" ContentType="application/vnd.openxmlformats-officedocument.presentationml.notesSlide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notesSlides/notesSlide36.xml" ContentType="application/vnd.openxmlformats-officedocument.presentationml.notesSlide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notesSlides/notesSlide37.xml" ContentType="application/vnd.openxmlformats-officedocument.presentationml.notesSlide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notesSlides/notesSlide38.xml" ContentType="application/vnd.openxmlformats-officedocument.presentationml.notesSlide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notesSlides/notesSlide39.xml" ContentType="application/vnd.openxmlformats-officedocument.presentationml.notesSlide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3"/>
  </p:notesMasterIdLst>
  <p:handoutMasterIdLst>
    <p:handoutMasterId r:id="rId44"/>
  </p:handoutMasterIdLst>
  <p:sldIdLst>
    <p:sldId id="259" r:id="rId3"/>
    <p:sldId id="618" r:id="rId4"/>
    <p:sldId id="619" r:id="rId5"/>
    <p:sldId id="620" r:id="rId6"/>
    <p:sldId id="621" r:id="rId7"/>
    <p:sldId id="622" r:id="rId8"/>
    <p:sldId id="623" r:id="rId9"/>
    <p:sldId id="624" r:id="rId10"/>
    <p:sldId id="625" r:id="rId11"/>
    <p:sldId id="626" r:id="rId12"/>
    <p:sldId id="627" r:id="rId13"/>
    <p:sldId id="628" r:id="rId14"/>
    <p:sldId id="629" r:id="rId15"/>
    <p:sldId id="630" r:id="rId16"/>
    <p:sldId id="631" r:id="rId17"/>
    <p:sldId id="632" r:id="rId18"/>
    <p:sldId id="633" r:id="rId19"/>
    <p:sldId id="634" r:id="rId20"/>
    <p:sldId id="635" r:id="rId21"/>
    <p:sldId id="636" r:id="rId22"/>
    <p:sldId id="637" r:id="rId23"/>
    <p:sldId id="638" r:id="rId24"/>
    <p:sldId id="639" r:id="rId25"/>
    <p:sldId id="640" r:id="rId26"/>
    <p:sldId id="641" r:id="rId27"/>
    <p:sldId id="642" r:id="rId28"/>
    <p:sldId id="643" r:id="rId29"/>
    <p:sldId id="644" r:id="rId30"/>
    <p:sldId id="645" r:id="rId31"/>
    <p:sldId id="646" r:id="rId32"/>
    <p:sldId id="647" r:id="rId33"/>
    <p:sldId id="648" r:id="rId34"/>
    <p:sldId id="649" r:id="rId35"/>
    <p:sldId id="650" r:id="rId36"/>
    <p:sldId id="652" r:id="rId37"/>
    <p:sldId id="651" r:id="rId38"/>
    <p:sldId id="653" r:id="rId39"/>
    <p:sldId id="654" r:id="rId40"/>
    <p:sldId id="655" r:id="rId41"/>
    <p:sldId id="656" r:id="rId4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79CC93D-E52E-4D84-901B-11D7331DD495}">
          <p14:sldIdLst>
            <p14:sldId id="259"/>
          </p14:sldIdLst>
        </p14:section>
        <p14:section name="Обзор и цели" id="{ABA716BF-3A5C-4ADB-94C9-CFEF84EBA240}">
          <p14:sldIdLst>
            <p14:sldId id="618"/>
            <p14:sldId id="619"/>
            <p14:sldId id="620"/>
            <p14:sldId id="621"/>
            <p14:sldId id="622"/>
            <p14:sldId id="623"/>
            <p14:sldId id="624"/>
            <p14:sldId id="625"/>
            <p14:sldId id="626"/>
            <p14:sldId id="627"/>
            <p14:sldId id="628"/>
            <p14:sldId id="629"/>
            <p14:sldId id="630"/>
            <p14:sldId id="631"/>
            <p14:sldId id="632"/>
            <p14:sldId id="633"/>
            <p14:sldId id="634"/>
            <p14:sldId id="635"/>
            <p14:sldId id="636"/>
            <p14:sldId id="637"/>
            <p14:sldId id="638"/>
            <p14:sldId id="639"/>
            <p14:sldId id="640"/>
            <p14:sldId id="641"/>
            <p14:sldId id="642"/>
            <p14:sldId id="643"/>
            <p14:sldId id="644"/>
            <p14:sldId id="645"/>
            <p14:sldId id="646"/>
            <p14:sldId id="647"/>
            <p14:sldId id="648"/>
            <p14:sldId id="649"/>
            <p14:sldId id="650"/>
            <p14:sldId id="652"/>
            <p14:sldId id="651"/>
            <p14:sldId id="653"/>
            <p14:sldId id="654"/>
            <p14:sldId id="655"/>
            <p14:sldId id="656"/>
          </p14:sldIdLst>
        </p14:section>
        <p14:section name="Раздел 1" id="{6D9936A3-3945-4757-BC8B-B5C252D8E036}">
          <p14:sldIdLst/>
        </p14:section>
        <p14:section name="Образцы слайдов для визуальных элементов" id="{BAB3A466-96C9-4230-9978-795378D75699}">
          <p14:sldIdLst/>
        </p14:section>
        <p14:section name="Пример" id="{8C0305C9-B152-4FBA-A789-FE1976D53990}">
          <p14:sldIdLst/>
        </p14:section>
        <p14:section name="Заключение и итог" id="{790CEF5B-569A-4C2F-BED5-750B08C0E5AD}">
          <p14:sldIdLst/>
        </p14:section>
        <p14:section name="Приложение" id="{3F78B471-41DA-46F2-A8E4-97E471896AB3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00"/>
    <a:srgbClr val="006600"/>
    <a:srgbClr val="003300"/>
    <a:srgbClr val="009ED6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74" autoAdjust="0"/>
    <p:restoredTop sz="88632" autoAdjust="0"/>
  </p:normalViewPr>
  <p:slideViewPr>
    <p:cSldViewPr>
      <p:cViewPr>
        <p:scale>
          <a:sx n="72" d="100"/>
          <a:sy n="72" d="100"/>
        </p:scale>
        <p:origin x="-142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ru-RU" sz="1200"/>
            </a:lvl1pPr>
          </a:lstStyle>
          <a:p>
            <a:fld id="{D83FDC75-7F73-4A4A-A77C-09AADF00E0EA}" type="datetimeFigureOut">
              <a:rPr lang="ru-RU" smtClean="0"/>
              <a:pPr/>
              <a:t>16.09.2017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ru-RU" sz="1200"/>
            </a:lvl1pPr>
          </a:lstStyle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ru-RU" sz="1200"/>
            </a:lvl1pPr>
          </a:lstStyle>
          <a:p>
            <a:fld id="{459226BF-1F13-42D3-80DC-373E7ADD1EBC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1769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ru-RU"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ru-RU" sz="1200"/>
            </a:lvl1pPr>
          </a:lstStyle>
          <a:p>
            <a:fld id="{48AEF76B-3757-4A0B-AF93-28494465C1DD}" type="datetimeFigureOut">
              <a:pPr/>
              <a:t>16.09.2017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ru-RU"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ru-RU" sz="1200"/>
            </a:lvl1pPr>
          </a:lstStyle>
          <a:p>
            <a:fld id="{75693FD4-8F83-4EF7-AC3F-0DC0388986B0}" type="slidenum"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852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ru-RU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ru-RU"/>
            </a:pPr>
            <a:r>
              <a:rPr lang="ru-RU" dirty="0" smtClean="0"/>
              <a:t>Этот шаблон можно использовать как начальный файл для представления учебных материалов группе слушателей.</a:t>
            </a:r>
          </a:p>
          <a:p>
            <a:endParaRPr lang="ru-RU" dirty="0" smtClean="0"/>
          </a:p>
          <a:p>
            <a:pPr lvl="0"/>
            <a:r>
              <a:rPr lang="ru-RU" sz="1200" b="1" dirty="0" smtClean="0"/>
              <a:t>Разделы</a:t>
            </a:r>
            <a:endParaRPr lang="ru-RU" sz="1200" b="0" dirty="0" smtClean="0"/>
          </a:p>
          <a:p>
            <a:pPr lvl="0"/>
            <a:r>
              <a:rPr lang="ru-RU" sz="1200" b="0" dirty="0" smtClean="0"/>
              <a:t>Для добавления разделов щелкните слайд правой кнопкой мыши.</a:t>
            </a:r>
            <a:r>
              <a:rPr lang="ru-RU" sz="1200" b="0" baseline="0" dirty="0" smtClean="0"/>
              <a:t> Разделы позволяют упорядочить слайды и организовать совместную работу нескольких авторов.</a:t>
            </a:r>
            <a:endParaRPr lang="ru-RU" sz="1200" b="0" dirty="0" smtClean="0"/>
          </a:p>
          <a:p>
            <a:pPr lvl="0"/>
            <a:endParaRPr lang="ru-RU" sz="1200" b="1" dirty="0" smtClean="0"/>
          </a:p>
          <a:p>
            <a:pPr lvl="0"/>
            <a:r>
              <a:rPr lang="ru-RU" sz="1200" b="1" dirty="0" smtClean="0"/>
              <a:t>Заметки</a:t>
            </a:r>
          </a:p>
          <a:p>
            <a:pPr lvl="0"/>
            <a:r>
              <a:rPr lang="ru-RU" sz="1200" dirty="0" smtClean="0"/>
              <a:t>Используйте раздел заметок для размещения заметок докладчика или дополнительных сведений для аудитории.</a:t>
            </a:r>
            <a:r>
              <a:rPr lang="ru-RU" sz="1200" baseline="0" dirty="0" smtClean="0"/>
              <a:t> Во время воспроизведения презентации эти заметки отображаются в представлении презентации. </a:t>
            </a:r>
          </a:p>
          <a:p>
            <a:pPr lvl="0">
              <a:buFontTx/>
              <a:buNone/>
            </a:pPr>
            <a:r>
              <a:rPr lang="ru-RU" sz="1200" dirty="0" smtClean="0"/>
              <a:t>Обращайте внимание на размер шрифта (важно обеспечить различимость при ослабленном зрении, видеосъемке и чтении с экрана)</a:t>
            </a:r>
          </a:p>
          <a:p>
            <a:pPr lvl="0"/>
            <a:endParaRPr lang="ru-RU" sz="1200" dirty="0" smtClean="0"/>
          </a:p>
          <a:p>
            <a:pPr lvl="0">
              <a:buFontTx/>
              <a:buNone/>
            </a:pPr>
            <a:r>
              <a:rPr lang="ru-RU" sz="1200" b="1" dirty="0" smtClean="0"/>
              <a:t>Сочетаемые цвета </a:t>
            </a:r>
          </a:p>
          <a:p>
            <a:pPr lvl="0">
              <a:buFontTx/>
              <a:buNone/>
            </a:pPr>
            <a:r>
              <a:rPr lang="ru-RU" sz="1200" dirty="0" smtClean="0"/>
              <a:t>Обратите особое внимание на графики, диаграммы и надписи.</a:t>
            </a:r>
            <a:r>
              <a:rPr lang="ru-RU" sz="1200" baseline="0" dirty="0" smtClean="0"/>
              <a:t> </a:t>
            </a:r>
            <a:endParaRPr lang="ru-RU" sz="1200" dirty="0" smtClean="0"/>
          </a:p>
          <a:p>
            <a:pPr lvl="0"/>
            <a:r>
              <a:rPr lang="ru-RU" sz="1200" dirty="0" smtClean="0"/>
              <a:t>Учтите, что печать будет выполняться </a:t>
            </a:r>
            <a:r>
              <a:rPr lang="ru-RU" sz="1200" dirty="0" err="1" smtClean="0"/>
              <a:t>в черно-белом режиме или в оттенках серого</a:t>
            </a:r>
            <a:r>
              <a:rPr lang="ru-RU" sz="1200" dirty="0" smtClean="0"/>
              <a:t>. Выполните пробную печать, чтобы убедиться в сохранении разницы между цветами при печати </a:t>
            </a:r>
            <a:r>
              <a:rPr lang="ru-RU" sz="1200" dirty="0" err="1" smtClean="0"/>
              <a:t>в черно-белом режиме или в оттенках серого</a:t>
            </a:r>
            <a:r>
              <a:rPr lang="ru-RU" sz="1200" dirty="0" smtClean="0"/>
              <a:t>.</a:t>
            </a:r>
          </a:p>
          <a:p>
            <a:pPr lvl="0">
              <a:buFontTx/>
              <a:buNone/>
            </a:pPr>
            <a:endParaRPr lang="ru-RU" sz="1200" dirty="0" smtClean="0"/>
          </a:p>
          <a:p>
            <a:pPr lvl="0">
              <a:buFontTx/>
              <a:buNone/>
            </a:pPr>
            <a:r>
              <a:rPr lang="ru-RU" sz="1200" b="1" dirty="0" smtClean="0"/>
              <a:t>Диаграммы, таблицы и графики</a:t>
            </a:r>
          </a:p>
          <a:p>
            <a:pPr lvl="0"/>
            <a:r>
              <a:rPr lang="ru-RU" sz="1200" dirty="0" smtClean="0"/>
              <a:t>Не усложняйте восприятие: по возможности используйте согласованные, простые стили и цвета.</a:t>
            </a:r>
          </a:p>
          <a:p>
            <a:pPr lvl="0"/>
            <a:r>
              <a:rPr lang="ru-RU" sz="1200" dirty="0" smtClean="0"/>
              <a:t>Снабдите все диаграммы и таблицы подписями.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2891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ru-RU" smtClean="0"/>
              <a:pPr/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159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ru-RU" smtClean="0"/>
              <a:pPr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61597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dirty="0" smtClean="0"/>
              <a:t>Дайте краткий обзор презентации.</a:t>
            </a:r>
            <a:r>
              <a:rPr lang="ru-RU" baseline="0" dirty="0" smtClean="0"/>
              <a:t> О</a:t>
            </a:r>
            <a:r>
              <a:rPr lang="ru-RU" dirty="0" smtClean="0"/>
              <a:t>пишите главную суть презентации и обоснуйте ее важность.</a:t>
            </a:r>
          </a:p>
          <a:p>
            <a:pPr>
              <a:lnSpc>
                <a:spcPct val="80000"/>
              </a:lnSpc>
            </a:pPr>
            <a:r>
              <a:rPr lang="ru-RU" dirty="0" smtClean="0"/>
              <a:t>Представьте каждую из основных тем.</a:t>
            </a:r>
          </a:p>
          <a:p>
            <a:r>
              <a:rPr lang="ru-RU" dirty="0" smtClean="0"/>
              <a:t>Чтобы предоставить слушателям ориентир, можно</a:t>
            </a:r>
            <a:r>
              <a:rPr lang="ru-RU" baseline="0" dirty="0" smtClean="0"/>
              <a:t> можете </a:t>
            </a:r>
            <a:r>
              <a:rPr lang="ru-RU" dirty="0" smtClean="0"/>
              <a:t>повторять этот обзорный слайд в ходе презентации, выделяя тему, которая будет обсуждаться далее.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646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latinLnBrk="0">
              <a:defRPr lang="ru-RU" b="1" cap="small" baseline="0">
                <a:solidFill>
                  <a:srgbClr val="003300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latinLnBrk="0">
              <a:buNone/>
              <a:defRPr lang="ru-RU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latinLnBrk="0">
              <a:buNone/>
              <a:defRPr lang="ru-RU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ru-RU" sz="2000" baseline="0"/>
            </a:lvl1pPr>
          </a:lstStyle>
          <a:p>
            <a:r>
              <a:rPr lang="ru-RU"/>
              <a:t>Эмблема организации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олько фо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latinLnBrk="0">
              <a:defRPr lang="ru-RU"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latinLnBrk="0">
              <a:buNone/>
              <a:defRPr lang="ru-RU" sz="1800"/>
            </a:lvl1pPr>
          </a:lstStyle>
          <a:p>
            <a:r>
              <a:rPr lang="ru-RU"/>
              <a:t>Эмблема организации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latinLnBrk="0">
              <a:defRPr lang="ru-RU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latinLnBrk="0">
              <a:defRPr lang="ru-RU" sz="3200">
                <a:latin typeface="Arial" pitchFamily="34" charset="0"/>
              </a:defRPr>
            </a:lvl1pPr>
            <a:lvl2pPr latinLnBrk="0">
              <a:defRPr lang="ru-RU" sz="2800">
                <a:latin typeface="Arial" pitchFamily="34" charset="0"/>
              </a:defRPr>
            </a:lvl2pPr>
            <a:lvl3pPr latinLnBrk="0">
              <a:defRPr lang="ru-RU" sz="2400">
                <a:latin typeface="Arial" pitchFamily="34" charset="0"/>
              </a:defRPr>
            </a:lvl3pPr>
            <a:lvl4pPr latinLnBrk="0">
              <a:defRPr lang="ru-RU" sz="2400">
                <a:latin typeface="Arial" pitchFamily="34" charset="0"/>
              </a:defRPr>
            </a:lvl4pPr>
            <a:lvl5pPr latinLnBrk="0">
              <a:defRPr lang="ru-RU" sz="2400">
                <a:latin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latinLnBrk="0">
              <a:defRPr lang="ru-RU" sz="2800"/>
            </a:lvl1pPr>
            <a:lvl2pPr latinLnBrk="0">
              <a:defRPr lang="ru-RU" sz="2400"/>
            </a:lvl2pPr>
            <a:lvl3pPr latinLnBrk="0">
              <a:defRPr lang="ru-RU" sz="2000"/>
            </a:lvl3pPr>
            <a:lvl4pPr latinLnBrk="0">
              <a:defRPr lang="ru-RU" sz="1800"/>
            </a:lvl4pPr>
            <a:lvl5pPr latinLnBrk="0">
              <a:defRPr lang="ru-RU" sz="1800"/>
            </a:lvl5pPr>
            <a:lvl6pPr latinLnBrk="0">
              <a:defRPr lang="ru-RU" sz="1800"/>
            </a:lvl6pPr>
            <a:lvl7pPr latinLnBrk="0">
              <a:defRPr lang="ru-RU" sz="1800"/>
            </a:lvl7pPr>
            <a:lvl8pPr latinLnBrk="0">
              <a:defRPr lang="ru-RU" sz="1800"/>
            </a:lvl8pPr>
            <a:lvl9pPr latinLnBrk="0">
              <a:defRPr lang="ru-RU"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latinLnBrk="0">
              <a:defRPr lang="ru-RU" sz="2800"/>
            </a:lvl1pPr>
            <a:lvl2pPr latinLnBrk="0">
              <a:defRPr lang="ru-RU" sz="2400"/>
            </a:lvl2pPr>
            <a:lvl3pPr latinLnBrk="0">
              <a:defRPr lang="ru-RU" sz="2000"/>
            </a:lvl3pPr>
            <a:lvl4pPr latinLnBrk="0">
              <a:defRPr lang="ru-RU" sz="1800"/>
            </a:lvl4pPr>
            <a:lvl5pPr latinLnBrk="0">
              <a:defRPr lang="ru-RU" sz="1800"/>
            </a:lvl5pPr>
            <a:lvl6pPr latinLnBrk="0">
              <a:defRPr lang="ru-RU" sz="1800"/>
            </a:lvl6pPr>
            <a:lvl7pPr latinLnBrk="0">
              <a:defRPr lang="ru-RU" sz="1800"/>
            </a:lvl7pPr>
            <a:lvl8pPr latinLnBrk="0">
              <a:defRPr lang="ru-RU" sz="1800"/>
            </a:lvl8pPr>
            <a:lvl9pPr latinLnBrk="0">
              <a:defRPr lang="ru-RU"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ru-RU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latinLnBrk="0">
              <a:defRPr lang="ru-RU" sz="2400"/>
            </a:lvl1pPr>
            <a:lvl2pPr latinLnBrk="0">
              <a:defRPr lang="ru-RU" sz="2000"/>
            </a:lvl2pPr>
            <a:lvl3pPr latinLnBrk="0">
              <a:defRPr lang="ru-RU" sz="1800"/>
            </a:lvl3pPr>
            <a:lvl4pPr latinLnBrk="0">
              <a:defRPr lang="ru-RU" sz="1600"/>
            </a:lvl4pPr>
            <a:lvl5pPr latinLnBrk="0">
              <a:defRPr lang="ru-RU" sz="1600"/>
            </a:lvl5pPr>
            <a:lvl6pPr latinLnBrk="0">
              <a:defRPr lang="ru-RU" sz="1600"/>
            </a:lvl6pPr>
            <a:lvl7pPr latinLnBrk="0">
              <a:defRPr lang="ru-RU" sz="1600"/>
            </a:lvl7pPr>
            <a:lvl8pPr latinLnBrk="0">
              <a:defRPr lang="ru-RU" sz="1600"/>
            </a:lvl8pPr>
            <a:lvl9pPr latinLnBrk="0">
              <a:defRPr lang="ru-RU"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latinLnBrk="0">
              <a:buNone/>
              <a:defRPr lang="ru-RU" sz="2400" b="1"/>
            </a:lvl1pPr>
            <a:lvl2pPr marL="457200" indent="0" latinLnBrk="0">
              <a:buNone/>
              <a:defRPr lang="ru-RU" sz="2000" b="1"/>
            </a:lvl2pPr>
            <a:lvl3pPr marL="914400" indent="0" latinLnBrk="0">
              <a:buNone/>
              <a:defRPr lang="ru-RU" sz="1800" b="1"/>
            </a:lvl3pPr>
            <a:lvl4pPr marL="1371600" indent="0" latinLnBrk="0">
              <a:buNone/>
              <a:defRPr lang="ru-RU" sz="1600" b="1"/>
            </a:lvl4pPr>
            <a:lvl5pPr marL="1828800" indent="0" latinLnBrk="0">
              <a:buNone/>
              <a:defRPr lang="ru-RU" sz="1600" b="1"/>
            </a:lvl5pPr>
            <a:lvl6pPr marL="2286000" indent="0" latinLnBrk="0">
              <a:buNone/>
              <a:defRPr lang="ru-RU" sz="1600" b="1"/>
            </a:lvl6pPr>
            <a:lvl7pPr marL="2743200" indent="0" latinLnBrk="0">
              <a:buNone/>
              <a:defRPr lang="ru-RU" sz="1600" b="1"/>
            </a:lvl7pPr>
            <a:lvl8pPr marL="3200400" indent="0" latinLnBrk="0">
              <a:buNone/>
              <a:defRPr lang="ru-RU" sz="1600" b="1"/>
            </a:lvl8pPr>
            <a:lvl9pPr marL="3657600" indent="0" latinLnBrk="0">
              <a:buNone/>
              <a:defRPr lang="ru-RU"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latinLnBrk="0">
              <a:defRPr lang="ru-RU" sz="2400"/>
            </a:lvl1pPr>
            <a:lvl2pPr latinLnBrk="0">
              <a:defRPr lang="ru-RU" sz="2000"/>
            </a:lvl2pPr>
            <a:lvl3pPr latinLnBrk="0">
              <a:defRPr lang="ru-RU" sz="1800"/>
            </a:lvl3pPr>
            <a:lvl4pPr latinLnBrk="0">
              <a:defRPr lang="ru-RU" sz="1600"/>
            </a:lvl4pPr>
            <a:lvl5pPr latinLnBrk="0">
              <a:defRPr lang="ru-RU" sz="1600"/>
            </a:lvl5pPr>
            <a:lvl6pPr latinLnBrk="0">
              <a:defRPr lang="ru-RU" sz="1600"/>
            </a:lvl6pPr>
            <a:lvl7pPr latinLnBrk="0">
              <a:defRPr lang="ru-RU" sz="1600"/>
            </a:lvl7pPr>
            <a:lvl8pPr latinLnBrk="0">
              <a:defRPr lang="ru-RU" sz="1600"/>
            </a:lvl8pPr>
            <a:lvl9pPr latinLnBrk="0">
              <a:defRPr lang="ru-RU"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latinLnBrk="0">
              <a:defRPr lang="ru-RU"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latinLnBrk="0">
              <a:defRPr lang="ru-RU" sz="3200"/>
            </a:lvl1pPr>
            <a:lvl2pPr latinLnBrk="0">
              <a:defRPr lang="ru-RU" sz="2800"/>
            </a:lvl2pPr>
            <a:lvl3pPr latinLnBrk="0">
              <a:defRPr lang="ru-RU" sz="2400"/>
            </a:lvl3pPr>
            <a:lvl4pPr latinLnBrk="0">
              <a:defRPr lang="ru-RU" sz="2000"/>
            </a:lvl4pPr>
            <a:lvl5pPr latinLnBrk="0">
              <a:defRPr lang="ru-RU" sz="2000"/>
            </a:lvl5pPr>
            <a:lvl6pPr latinLnBrk="0">
              <a:defRPr lang="ru-RU" sz="2000"/>
            </a:lvl6pPr>
            <a:lvl7pPr latinLnBrk="0">
              <a:defRPr lang="ru-RU" sz="2000"/>
            </a:lvl7pPr>
            <a:lvl8pPr latinLnBrk="0">
              <a:defRPr lang="ru-RU" sz="2000"/>
            </a:lvl8pPr>
            <a:lvl9pPr latinLnBrk="0">
              <a:defRPr lang="ru-RU"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latinLnBrk="0">
              <a:defRPr lang="ru-RU"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latinLnBrk="0">
              <a:buNone/>
              <a:defRPr lang="ru-RU" sz="3200"/>
            </a:lvl1pPr>
            <a:lvl2pPr marL="457200" indent="0" latinLnBrk="0">
              <a:buNone/>
              <a:defRPr lang="ru-RU" sz="2800"/>
            </a:lvl2pPr>
            <a:lvl3pPr marL="914400" indent="0" latinLnBrk="0">
              <a:buNone/>
              <a:defRPr lang="ru-RU" sz="2400"/>
            </a:lvl3pPr>
            <a:lvl4pPr marL="1371600" indent="0" latinLnBrk="0">
              <a:buNone/>
              <a:defRPr lang="ru-RU" sz="2000"/>
            </a:lvl4pPr>
            <a:lvl5pPr marL="1828800" indent="0" latinLnBrk="0">
              <a:buNone/>
              <a:defRPr lang="ru-RU" sz="2000"/>
            </a:lvl5pPr>
            <a:lvl6pPr marL="2286000" indent="0" latinLnBrk="0">
              <a:buNone/>
              <a:defRPr lang="ru-RU" sz="2000"/>
            </a:lvl6pPr>
            <a:lvl7pPr marL="2743200" indent="0" latinLnBrk="0">
              <a:buNone/>
              <a:defRPr lang="ru-RU" sz="2000"/>
            </a:lvl7pPr>
            <a:lvl8pPr marL="3200400" indent="0" latinLnBrk="0">
              <a:buNone/>
              <a:defRPr lang="ru-RU" sz="2000"/>
            </a:lvl8pPr>
            <a:lvl9pPr marL="3657600" indent="0" latinLnBrk="0">
              <a:buNone/>
              <a:defRPr lang="ru-RU"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lang="ru-RU" sz="1400"/>
            </a:lvl1pPr>
            <a:lvl2pPr marL="457200" indent="0" latinLnBrk="0">
              <a:buNone/>
              <a:defRPr lang="ru-RU" sz="1200"/>
            </a:lvl2pPr>
            <a:lvl3pPr marL="914400" indent="0" latinLnBrk="0">
              <a:buNone/>
              <a:defRPr lang="ru-RU" sz="1000"/>
            </a:lvl3pPr>
            <a:lvl4pPr marL="1371600" indent="0" latinLnBrk="0">
              <a:buNone/>
              <a:defRPr lang="ru-RU" sz="900"/>
            </a:lvl4pPr>
            <a:lvl5pPr marL="1828800" indent="0" latinLnBrk="0">
              <a:buNone/>
              <a:defRPr lang="ru-RU" sz="900"/>
            </a:lvl5pPr>
            <a:lvl6pPr marL="2286000" indent="0" latinLnBrk="0">
              <a:buNone/>
              <a:defRPr lang="ru-RU" sz="900"/>
            </a:lvl6pPr>
            <a:lvl7pPr marL="2743200" indent="0" latinLnBrk="0">
              <a:buNone/>
              <a:defRPr lang="ru-RU" sz="900"/>
            </a:lvl7pPr>
            <a:lvl8pPr marL="3200400" indent="0" latinLnBrk="0">
              <a:buNone/>
              <a:defRPr lang="ru-RU" sz="900"/>
            </a:lvl8pPr>
            <a:lvl9pPr marL="3657600" indent="0" latinLnBrk="0">
              <a:buNone/>
              <a:defRPr lang="ru-RU"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16.09.2017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0">
              <a:defRPr lang="ru-RU"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fld id="{757B281C-5159-4971-8228-52B9A72E9ED2}" type="datetimeFigureOut">
              <a:rPr lang="ru-RU" smtClean="0"/>
              <a:pPr/>
              <a:t>16.09.2017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0">
              <a:defRPr lang="ru-RU"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0">
              <a:defRPr lang="ru-RU"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fld id="{33D6E5A2-EC83-451F-A719-9AC1370DD5C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lang="ru-RU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800" kern="1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ru-RU" sz="2400" kern="1200">
          <a:solidFill>
            <a:schemeClr val="tx1"/>
          </a:solidFill>
          <a:latin typeface="Arial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Arial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ru-RU" sz="1800" kern="1200">
          <a:solidFill>
            <a:schemeClr val="tx1"/>
          </a:solidFill>
          <a:latin typeface="Arial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ru-RU" sz="1800" kern="1200">
          <a:solidFill>
            <a:schemeClr val="tx1"/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ru-RU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ru-RU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5" Type="http://schemas.openxmlformats.org/officeDocument/2006/relationships/notesSlide" Target="../notesSlides/notesSlide15.xml"/><Relationship Id="rId4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tags" Target="../tags/tag46.xml"/><Relationship Id="rId5" Type="http://schemas.openxmlformats.org/officeDocument/2006/relationships/notesSlide" Target="../notesSlides/notesSlide16.xml"/><Relationship Id="rId4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hyperlink" Target="https://html.spec.whatwg.org/multipage/forms.html" TargetMode="External"/><Relationship Id="rId5" Type="http://schemas.openxmlformats.org/officeDocument/2006/relationships/notesSlide" Target="../notesSlides/notesSlide17.xml"/><Relationship Id="rId4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54.xml"/><Relationship Id="rId2" Type="http://schemas.openxmlformats.org/officeDocument/2006/relationships/tags" Target="../tags/tag53.xml"/><Relationship Id="rId1" Type="http://schemas.openxmlformats.org/officeDocument/2006/relationships/tags" Target="../tags/tag52.xml"/><Relationship Id="rId5" Type="http://schemas.openxmlformats.org/officeDocument/2006/relationships/notesSlide" Target="../notesSlides/notesSlide18.xml"/><Relationship Id="rId4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notesSlide" Target="../notesSlides/notesSlide19.xml"/><Relationship Id="rId4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5" Type="http://schemas.openxmlformats.org/officeDocument/2006/relationships/notesSlide" Target="../notesSlides/notesSlide20.xml"/><Relationship Id="rId4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5" Type="http://schemas.openxmlformats.org/officeDocument/2006/relationships/notesSlide" Target="../notesSlides/notesSlide21.xml"/><Relationship Id="rId4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6" Type="http://schemas.openxmlformats.org/officeDocument/2006/relationships/hyperlink" Target="https://html.spec.whatwg.org/multipage/forms.html#the-option-element" TargetMode="External"/><Relationship Id="rId5" Type="http://schemas.openxmlformats.org/officeDocument/2006/relationships/notesSlide" Target="../notesSlides/notesSlide22.xml"/><Relationship Id="rId4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6" Type="http://schemas.openxmlformats.org/officeDocument/2006/relationships/hyperlink" Target="https://html.spec.whatwg.org/multipage/forms.html#the-option-element" TargetMode="External"/><Relationship Id="rId5" Type="http://schemas.openxmlformats.org/officeDocument/2006/relationships/notesSlide" Target="../notesSlides/notesSlide23.xml"/><Relationship Id="rId4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72.xml"/><Relationship Id="rId2" Type="http://schemas.openxmlformats.org/officeDocument/2006/relationships/tags" Target="../tags/tag71.xml"/><Relationship Id="rId1" Type="http://schemas.openxmlformats.org/officeDocument/2006/relationships/tags" Target="../tags/tag70.xml"/><Relationship Id="rId5" Type="http://schemas.openxmlformats.org/officeDocument/2006/relationships/notesSlide" Target="../notesSlides/notesSlide24.xml"/><Relationship Id="rId4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75.xml"/><Relationship Id="rId2" Type="http://schemas.openxmlformats.org/officeDocument/2006/relationships/tags" Target="../tags/tag74.xml"/><Relationship Id="rId1" Type="http://schemas.openxmlformats.org/officeDocument/2006/relationships/tags" Target="../tags/tag73.xml"/><Relationship Id="rId5" Type="http://schemas.openxmlformats.org/officeDocument/2006/relationships/notesSlide" Target="../notesSlides/notesSlide25.xml"/><Relationship Id="rId4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tags" Target="../tags/tag78.xml"/><Relationship Id="rId2" Type="http://schemas.openxmlformats.org/officeDocument/2006/relationships/tags" Target="../tags/tag77.xml"/><Relationship Id="rId1" Type="http://schemas.openxmlformats.org/officeDocument/2006/relationships/tags" Target="../tags/tag76.xml"/><Relationship Id="rId5" Type="http://schemas.openxmlformats.org/officeDocument/2006/relationships/notesSlide" Target="../notesSlides/notesSlide26.xml"/><Relationship Id="rId4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tags" Target="../tags/tag81.xml"/><Relationship Id="rId2" Type="http://schemas.openxmlformats.org/officeDocument/2006/relationships/tags" Target="../tags/tag80.xml"/><Relationship Id="rId1" Type="http://schemas.openxmlformats.org/officeDocument/2006/relationships/tags" Target="../tags/tag79.xml"/><Relationship Id="rId5" Type="http://schemas.openxmlformats.org/officeDocument/2006/relationships/notesSlide" Target="../notesSlides/notesSlide27.xml"/><Relationship Id="rId4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tags" Target="../tags/tag84.xml"/><Relationship Id="rId2" Type="http://schemas.openxmlformats.org/officeDocument/2006/relationships/tags" Target="../tags/tag83.xml"/><Relationship Id="rId1" Type="http://schemas.openxmlformats.org/officeDocument/2006/relationships/tags" Target="../tags/tag82.xml"/><Relationship Id="rId5" Type="http://schemas.openxmlformats.org/officeDocument/2006/relationships/notesSlide" Target="../notesSlides/notesSlide28.xml"/><Relationship Id="rId4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tags" Target="../tags/tag87.xml"/><Relationship Id="rId2" Type="http://schemas.openxmlformats.org/officeDocument/2006/relationships/tags" Target="../tags/tag86.xml"/><Relationship Id="rId1" Type="http://schemas.openxmlformats.org/officeDocument/2006/relationships/tags" Target="../tags/tag85.xml"/><Relationship Id="rId5" Type="http://schemas.openxmlformats.org/officeDocument/2006/relationships/notesSlide" Target="../notesSlides/notesSlide29.xml"/><Relationship Id="rId4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tags" Target="../tags/tag90.xml"/><Relationship Id="rId2" Type="http://schemas.openxmlformats.org/officeDocument/2006/relationships/tags" Target="../tags/tag89.xml"/><Relationship Id="rId1" Type="http://schemas.openxmlformats.org/officeDocument/2006/relationships/tags" Target="../tags/tag88.xml"/><Relationship Id="rId5" Type="http://schemas.openxmlformats.org/officeDocument/2006/relationships/notesSlide" Target="../notesSlides/notesSlide30.xml"/><Relationship Id="rId4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tags" Target="../tags/tag93.xml"/><Relationship Id="rId2" Type="http://schemas.openxmlformats.org/officeDocument/2006/relationships/tags" Target="../tags/tag92.xml"/><Relationship Id="rId1" Type="http://schemas.openxmlformats.org/officeDocument/2006/relationships/tags" Target="../tags/tag91.xml"/><Relationship Id="rId5" Type="http://schemas.openxmlformats.org/officeDocument/2006/relationships/notesSlide" Target="../notesSlides/notesSlide31.xml"/><Relationship Id="rId4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tags" Target="../tags/tag96.xml"/><Relationship Id="rId2" Type="http://schemas.openxmlformats.org/officeDocument/2006/relationships/tags" Target="../tags/tag95.xml"/><Relationship Id="rId1" Type="http://schemas.openxmlformats.org/officeDocument/2006/relationships/tags" Target="../tags/tag94.xml"/><Relationship Id="rId5" Type="http://schemas.openxmlformats.org/officeDocument/2006/relationships/notesSlide" Target="../notesSlides/notesSlide32.xml"/><Relationship Id="rId4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tags" Target="../tags/tag99.xml"/><Relationship Id="rId2" Type="http://schemas.openxmlformats.org/officeDocument/2006/relationships/tags" Target="../tags/tag98.xml"/><Relationship Id="rId1" Type="http://schemas.openxmlformats.org/officeDocument/2006/relationships/tags" Target="../tags/tag97.xml"/><Relationship Id="rId5" Type="http://schemas.openxmlformats.org/officeDocument/2006/relationships/notesSlide" Target="../notesSlides/notesSlide33.xml"/><Relationship Id="rId4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tags" Target="../tags/tag102.xml"/><Relationship Id="rId2" Type="http://schemas.openxmlformats.org/officeDocument/2006/relationships/tags" Target="../tags/tag101.xml"/><Relationship Id="rId1" Type="http://schemas.openxmlformats.org/officeDocument/2006/relationships/tags" Target="../tags/tag100.xml"/><Relationship Id="rId5" Type="http://schemas.openxmlformats.org/officeDocument/2006/relationships/notesSlide" Target="../notesSlides/notesSlide34.xml"/><Relationship Id="rId4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tags" Target="../tags/tag105.xml"/><Relationship Id="rId2" Type="http://schemas.openxmlformats.org/officeDocument/2006/relationships/tags" Target="../tags/tag104.xml"/><Relationship Id="rId1" Type="http://schemas.openxmlformats.org/officeDocument/2006/relationships/tags" Target="../tags/tag103.xml"/><Relationship Id="rId5" Type="http://schemas.openxmlformats.org/officeDocument/2006/relationships/notesSlide" Target="../notesSlides/notesSlide35.xml"/><Relationship Id="rId4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tags" Target="../tags/tag108.xml"/><Relationship Id="rId2" Type="http://schemas.openxmlformats.org/officeDocument/2006/relationships/tags" Target="../tags/tag107.xml"/><Relationship Id="rId1" Type="http://schemas.openxmlformats.org/officeDocument/2006/relationships/tags" Target="../tags/tag106.xml"/><Relationship Id="rId5" Type="http://schemas.openxmlformats.org/officeDocument/2006/relationships/notesSlide" Target="../notesSlides/notesSlide36.xml"/><Relationship Id="rId4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tags" Target="../tags/tag111.xml"/><Relationship Id="rId2" Type="http://schemas.openxmlformats.org/officeDocument/2006/relationships/tags" Target="../tags/tag110.xml"/><Relationship Id="rId1" Type="http://schemas.openxmlformats.org/officeDocument/2006/relationships/tags" Target="../tags/tag109.xml"/><Relationship Id="rId5" Type="http://schemas.openxmlformats.org/officeDocument/2006/relationships/notesSlide" Target="../notesSlides/notesSlide37.xml"/><Relationship Id="rId4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tags" Target="../tags/tag114.xml"/><Relationship Id="rId2" Type="http://schemas.openxmlformats.org/officeDocument/2006/relationships/tags" Target="../tags/tag113.xml"/><Relationship Id="rId1" Type="http://schemas.openxmlformats.org/officeDocument/2006/relationships/tags" Target="../tags/tag112.xml"/><Relationship Id="rId5" Type="http://schemas.openxmlformats.org/officeDocument/2006/relationships/notesSlide" Target="../notesSlides/notesSlide38.xml"/><Relationship Id="rId4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16.xml"/><Relationship Id="rId1" Type="http://schemas.openxmlformats.org/officeDocument/2006/relationships/tags" Target="../tags/tag115.xml"/><Relationship Id="rId5" Type="http://schemas.openxmlformats.org/officeDocument/2006/relationships/image" Target="../media/image7.png"/><Relationship Id="rId4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18.xml"/><Relationship Id="rId1" Type="http://schemas.openxmlformats.org/officeDocument/2006/relationships/tags" Target="../tags/tag117.xml"/><Relationship Id="rId5" Type="http://schemas.openxmlformats.org/officeDocument/2006/relationships/image" Target="../media/image7.png"/><Relationship Id="rId4" Type="http://schemas.openxmlformats.org/officeDocument/2006/relationships/notesSlide" Target="../notesSlides/notesSlide4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sz="8800" dirty="0"/>
              <a:t>JavaScript</a:t>
            </a:r>
            <a:endParaRPr lang="ru-RU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3491880" y="4038600"/>
            <a:ext cx="5243048" cy="1910680"/>
          </a:xfrm>
        </p:spPr>
        <p:txBody>
          <a:bodyPr>
            <a:noAutofit/>
          </a:bodyPr>
          <a:lstStyle/>
          <a:p>
            <a:r>
              <a:rPr lang="uk-UA" sz="3200" i="1" dirty="0" err="1" smtClean="0"/>
              <a:t>Занятие</a:t>
            </a:r>
            <a:r>
              <a:rPr lang="uk-UA" sz="3200" i="1" dirty="0" smtClean="0"/>
              <a:t> </a:t>
            </a:r>
            <a:r>
              <a:rPr lang="en-US" sz="3200" i="1" dirty="0" smtClean="0"/>
              <a:t>7.</a:t>
            </a:r>
            <a:endParaRPr lang="ru-RU" sz="3200" i="1" dirty="0" smtClean="0"/>
          </a:p>
          <a:p>
            <a:r>
              <a:rPr lang="ru-RU" sz="2800" i="1" dirty="0" smtClean="0"/>
              <a:t>Динамическое </a:t>
            </a:r>
            <a:r>
              <a:rPr lang="ru-RU" sz="2800" i="1" dirty="0"/>
              <a:t>добавление содержимого, доступ к формам, работа с датой.</a:t>
            </a:r>
            <a:endParaRPr lang="en-US" sz="2800" i="1" dirty="0"/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prompt</a:t>
            </a:r>
          </a:p>
          <a:p>
            <a:pPr marL="0" indent="0">
              <a:buNone/>
            </a:pPr>
            <a:r>
              <a:rPr lang="ru-RU" sz="1600" dirty="0"/>
              <a:t>Функция prompt принимает два аргумента: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result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prompt(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title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default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ru-RU" sz="1600" dirty="0"/>
              <a:t>Она выводит модальное окно с заголовком </a:t>
            </a:r>
            <a:r>
              <a:rPr lang="ru-RU" sz="1600" dirty="0" err="1"/>
              <a:t>title</a:t>
            </a:r>
            <a:r>
              <a:rPr lang="ru-RU" sz="1600" dirty="0"/>
              <a:t>, полем для ввода текста, заполненным строкой по умолчанию </a:t>
            </a:r>
            <a:r>
              <a:rPr lang="ru-RU" sz="1600" dirty="0" err="1"/>
              <a:t>default</a:t>
            </a:r>
            <a:r>
              <a:rPr lang="ru-RU" sz="1600" dirty="0"/>
              <a:t> и кнопками OK/CANCEL.</a:t>
            </a:r>
          </a:p>
          <a:p>
            <a:pPr marL="0" indent="0">
              <a:buNone/>
            </a:pPr>
            <a:r>
              <a:rPr lang="ru-RU" sz="1600" dirty="0"/>
              <a:t>Пользователь должен либо что-то ввести и нажать OK, либо отменить ввод кликом на CANCEL или нажатием </a:t>
            </a:r>
            <a:r>
              <a:rPr lang="ru-RU" sz="1600" dirty="0" err="1"/>
              <a:t>Esc</a:t>
            </a:r>
            <a:r>
              <a:rPr lang="ru-RU" sz="1600" dirty="0"/>
              <a:t> на клавиатуре.</a:t>
            </a:r>
          </a:p>
          <a:p>
            <a:pPr marL="0" indent="0">
              <a:buNone/>
            </a:pPr>
            <a:r>
              <a:rPr lang="ru-RU" sz="1600" b="1" dirty="0"/>
              <a:t>Вызов prompt возвращает то, что ввёл посетитель – строку или специальное значение </a:t>
            </a:r>
            <a:r>
              <a:rPr lang="ru-RU" sz="1600" b="1" dirty="0" err="1"/>
              <a:t>null</a:t>
            </a:r>
            <a:r>
              <a:rPr lang="ru-RU" sz="1600" b="1" dirty="0"/>
              <a:t>, если ввод отменён</a:t>
            </a:r>
            <a:r>
              <a:rPr lang="ru-RU" sz="1600" b="1" dirty="0" smtClean="0"/>
              <a:t>.</a:t>
            </a:r>
            <a:endParaRPr lang="en-US" sz="1600" b="1" dirty="0" smtClean="0"/>
          </a:p>
          <a:p>
            <a:pPr marL="0" indent="0">
              <a:buNone/>
            </a:pPr>
            <a:r>
              <a:rPr lang="ru-RU" sz="1600" dirty="0"/>
              <a:t>Как и в случае с alert, окно prompt модальное.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years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prompt('Сколько вам лет?', 100); alert('Вам ' +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years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+ ' лет!')</a:t>
            </a:r>
          </a:p>
          <a:p>
            <a:pPr marL="400050" lvl="1" indent="0">
              <a:buNone/>
            </a:pPr>
            <a:r>
              <a:rPr lang="ru-RU" sz="1600" dirty="0"/>
              <a:t>Всегда указывайте </a:t>
            </a:r>
            <a:r>
              <a:rPr lang="ru-RU" sz="1600" dirty="0" err="1"/>
              <a:t>default</a:t>
            </a:r>
            <a:endParaRPr lang="ru-RU" sz="1600" dirty="0"/>
          </a:p>
          <a:p>
            <a:pPr marL="400050" lvl="1" indent="0">
              <a:buNone/>
            </a:pPr>
            <a:r>
              <a:rPr lang="ru-RU" sz="1600" dirty="0"/>
              <a:t>Второй параметр может отсутствовать. Однако при этом IE вставит в диалог значение по умолчанию "</a:t>
            </a:r>
            <a:r>
              <a:rPr lang="ru-RU" sz="1600" dirty="0" err="1"/>
              <a:t>undefined</a:t>
            </a:r>
            <a:r>
              <a:rPr lang="ru-RU" sz="1600" dirty="0"/>
              <a:t>".</a:t>
            </a:r>
          </a:p>
          <a:p>
            <a:pPr marL="400050" lvl="1" indent="0">
              <a:buNone/>
            </a:pPr>
            <a:r>
              <a:rPr lang="ru-RU" sz="1600" dirty="0"/>
              <a:t>Запустите этот код </a:t>
            </a:r>
            <a:r>
              <a:rPr lang="ru-RU" sz="1600" u="sng" dirty="0"/>
              <a:t>в IE</a:t>
            </a:r>
            <a:r>
              <a:rPr lang="ru-RU" sz="1600" dirty="0"/>
              <a:t>, чтобы понять о чём речь:</a:t>
            </a:r>
          </a:p>
          <a:p>
            <a:pPr marL="400050" lvl="1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test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prompt("Тест");</a:t>
            </a:r>
          </a:p>
          <a:p>
            <a:pPr marL="400050" lvl="1" indent="0">
              <a:buNone/>
            </a:pPr>
            <a:r>
              <a:rPr lang="ru-RU" sz="1600" dirty="0"/>
              <a:t>Поэтому рекомендуется </a:t>
            </a:r>
            <a:r>
              <a:rPr lang="ru-RU" sz="1600" i="1" dirty="0"/>
              <a:t>всегда</a:t>
            </a:r>
            <a:r>
              <a:rPr lang="ru-RU" sz="1600" dirty="0"/>
              <a:t> указывать второй аргумент:</a:t>
            </a:r>
          </a:p>
          <a:p>
            <a:pPr marL="400050" lvl="1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test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prompt("Тест", ''); // &lt;-- так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лучше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Левая круглая скобка 3"/>
          <p:cNvSpPr/>
          <p:nvPr/>
        </p:nvSpPr>
        <p:spPr>
          <a:xfrm>
            <a:off x="968073" y="4149080"/>
            <a:ext cx="72008" cy="1800200"/>
          </a:xfrm>
          <a:prstGeom prst="leftBracket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415369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confirm</a:t>
            </a:r>
          </a:p>
          <a:p>
            <a:pPr marL="0" indent="0">
              <a:buNone/>
            </a:pPr>
            <a:r>
              <a:rPr lang="ru-RU" sz="1600" dirty="0"/>
              <a:t>Синтаксис: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result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confirm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question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ru-RU" sz="1600" dirty="0"/>
              <a:t>confirm выводит окно с вопросом </a:t>
            </a:r>
            <a:r>
              <a:rPr lang="ru-RU" sz="1600" dirty="0" err="1"/>
              <a:t>question</a:t>
            </a:r>
            <a:r>
              <a:rPr lang="ru-RU" sz="1600" dirty="0"/>
              <a:t> с двумя кнопками: OK и CANCEL.</a:t>
            </a:r>
          </a:p>
          <a:p>
            <a:pPr marL="0" indent="0">
              <a:buNone/>
            </a:pPr>
            <a:r>
              <a:rPr lang="ru-RU" sz="1600" b="1" dirty="0"/>
              <a:t>Результатом будет </a:t>
            </a:r>
            <a:r>
              <a:rPr lang="ru-RU" sz="1600" b="1" dirty="0" err="1"/>
              <a:t>true</a:t>
            </a:r>
            <a:r>
              <a:rPr lang="ru-RU" sz="1600" b="1" dirty="0"/>
              <a:t> при нажатии OK и </a:t>
            </a:r>
            <a:r>
              <a:rPr lang="ru-RU" sz="1600" b="1" dirty="0" err="1"/>
              <a:t>false</a:t>
            </a:r>
            <a:r>
              <a:rPr lang="ru-RU" sz="1600" b="1" dirty="0"/>
              <a:t> – при CANCEL(</a:t>
            </a:r>
            <a:r>
              <a:rPr lang="ru-RU" sz="1600" b="1" dirty="0" err="1"/>
              <a:t>Esc</a:t>
            </a:r>
            <a:r>
              <a:rPr lang="ru-RU" sz="1600" b="1" dirty="0"/>
              <a:t>).</a:t>
            </a:r>
            <a:endParaRPr lang="ru-RU" sz="1600" dirty="0"/>
          </a:p>
          <a:p>
            <a:pPr marL="0" indent="0">
              <a:buNone/>
            </a:pPr>
            <a:r>
              <a:rPr lang="ru-RU" sz="1600" dirty="0"/>
              <a:t>Например: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isAdmin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confirm("Вы - администратор?"); alert(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isAdmin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);</a:t>
            </a:r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ru-RU" sz="1600" b="1" dirty="0" smtClean="0"/>
              <a:t>Особенности </a:t>
            </a:r>
            <a:r>
              <a:rPr lang="ru-RU" sz="1600" b="1" dirty="0"/>
              <a:t>встроенных функций</a:t>
            </a:r>
          </a:p>
          <a:p>
            <a:pPr marL="0" indent="0">
              <a:buNone/>
            </a:pPr>
            <a:r>
              <a:rPr lang="ru-RU" sz="1600" dirty="0"/>
              <a:t>Конкретное место, где выводится модальное окно с вопросом – обычно это центр браузера, и внешний вид окна выбирает браузер. Разработчик не может на это влиять.</a:t>
            </a:r>
          </a:p>
          <a:p>
            <a:pPr marL="0" indent="0">
              <a:buNone/>
            </a:pPr>
            <a:r>
              <a:rPr lang="ru-RU" sz="1600" dirty="0"/>
              <a:t>С одной стороны – это недостаток, так как нельзя вывести окно в своем, особо красивом, дизайне.</a:t>
            </a:r>
          </a:p>
          <a:p>
            <a:pPr marL="0" indent="0">
              <a:buNone/>
            </a:pPr>
            <a:r>
              <a:rPr lang="ru-RU" sz="1600" dirty="0"/>
              <a:t>С другой стороны, преимущество этих функций по сравнению с другими, более сложными методами взаимодействия, которые мы изучим в дальнейшем – как раз в том, что они очень просты.</a:t>
            </a:r>
          </a:p>
          <a:p>
            <a:pPr marL="0" indent="0">
              <a:buNone/>
            </a:pPr>
            <a:r>
              <a:rPr lang="ru-RU" sz="1600" dirty="0"/>
              <a:t>Это самый простой способ вывести сообщение или получить информацию от посетителя. Поэтому их используют в тех случаях, когда простота важна, а всякие «красивости» особой роли не играют.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4685043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Навигация и свойства элементов формы</a:t>
            </a:r>
          </a:p>
          <a:p>
            <a:pPr marL="0" indent="0">
              <a:buNone/>
            </a:pPr>
            <a:r>
              <a:rPr lang="ru-RU" sz="1600" dirty="0"/>
              <a:t>Элементы управления, такие как &lt;</a:t>
            </a:r>
            <a:r>
              <a:rPr lang="ru-RU" sz="1600" dirty="0" err="1"/>
              <a:t>form</a:t>
            </a:r>
            <a:r>
              <a:rPr lang="ru-RU" sz="1600" dirty="0"/>
              <a:t>&gt;, &lt;</a:t>
            </a:r>
            <a:r>
              <a:rPr lang="ru-RU" sz="1600" dirty="0" err="1"/>
              <a:t>input</a:t>
            </a:r>
            <a:r>
              <a:rPr lang="ru-RU" sz="1600" dirty="0"/>
              <a:t>&gt; и другие имеют большое количество своих важных свойств и ссылок.</a:t>
            </a:r>
          </a:p>
          <a:p>
            <a:pPr marL="0" indent="0">
              <a:buNone/>
            </a:pPr>
            <a:r>
              <a:rPr lang="ru-RU" sz="1600" b="1" dirty="0" err="1"/>
              <a:t>Псевдомассив</a:t>
            </a:r>
            <a:r>
              <a:rPr lang="ru-RU" sz="1600" b="1" dirty="0"/>
              <a:t> form.elements</a:t>
            </a:r>
          </a:p>
          <a:p>
            <a:pPr marL="0" indent="0">
              <a:buNone/>
            </a:pPr>
            <a:r>
              <a:rPr lang="ru-RU" sz="1600" dirty="0"/>
              <a:t>Элементы FORM можно получить по имени или номеру, используя свойство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document.forms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index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].</a:t>
            </a:r>
          </a:p>
          <a:p>
            <a:pPr marL="0" indent="0">
              <a:buNone/>
            </a:pPr>
            <a:r>
              <a:rPr lang="ru-RU" sz="1600" dirty="0"/>
              <a:t>Например:</a:t>
            </a: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document.forms.my</a:t>
            </a:r>
            <a:r>
              <a:rPr lang="en-US" sz="1600" dirty="0" smtClean="0"/>
              <a:t>  </a:t>
            </a:r>
            <a:r>
              <a:rPr lang="ru-RU" sz="1600" dirty="0" smtClean="0"/>
              <a:t>-- </a:t>
            </a:r>
            <a:r>
              <a:rPr lang="ru-RU" sz="1600" dirty="0"/>
              <a:t>форма с именем '</a:t>
            </a:r>
            <a:r>
              <a:rPr lang="ru-RU" sz="1600" dirty="0" err="1"/>
              <a:t>my</a:t>
            </a:r>
            <a:r>
              <a:rPr lang="ru-RU" sz="1600" dirty="0"/>
              <a:t>' </a:t>
            </a:r>
            <a:endParaRPr lang="en-US" sz="1600" dirty="0" smtClean="0"/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document.forms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[0]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smtClean="0"/>
              <a:t>-- </a:t>
            </a:r>
            <a:r>
              <a:rPr lang="ru-RU" sz="1600" dirty="0"/>
              <a:t>первая форма в документе</a:t>
            </a:r>
          </a:p>
          <a:p>
            <a:pPr marL="0" indent="0">
              <a:buNone/>
            </a:pPr>
            <a:r>
              <a:rPr lang="ru-RU" sz="1600" b="1" dirty="0"/>
              <a:t>Любой </a:t>
            </a:r>
            <a:r>
              <a:rPr lang="ru-RU" sz="1600" b="1" i="1" dirty="0"/>
              <a:t>элемент</a:t>
            </a:r>
            <a:r>
              <a:rPr lang="ru-RU" sz="1600" b="1" dirty="0"/>
              <a:t> формы </a:t>
            </a:r>
            <a:r>
              <a:rPr lang="ru-RU" sz="1600" b="1" dirty="0" err="1"/>
              <a:t>form</a:t>
            </a:r>
            <a:r>
              <a:rPr lang="ru-RU" sz="1600" b="1" dirty="0"/>
              <a:t> можно получить аналогичным образом, используя свойство form.elements</a:t>
            </a:r>
            <a:r>
              <a:rPr lang="ru-RU" sz="1600" b="1" dirty="0" smtClean="0"/>
              <a:t>.</a:t>
            </a:r>
            <a:endParaRPr lang="ru-RU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005064"/>
            <a:ext cx="5914257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0246611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Например: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body&gt;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&lt;form name="my"&gt;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&lt;input name="one" value="1"&gt;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&lt;input name="two" value="2"&gt;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&lt;/form&gt;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&lt;script&gt;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form = document.forms.my; 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можно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document.forms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[0]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form.elements.one; 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можно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form.elements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[0]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alert(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elem.value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); // 1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&lt;/script&gt;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&lt;/body&gt;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4461604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Может быть несколько элементов с </a:t>
            </a:r>
            <a:r>
              <a:rPr lang="ru-RU" sz="1600" b="1" i="1" dirty="0"/>
              <a:t>одинаковым именем</a:t>
            </a:r>
            <a:r>
              <a:rPr lang="ru-RU" sz="1600" b="1" dirty="0"/>
              <a:t>. В таком случае form.elements[</a:t>
            </a:r>
            <a:r>
              <a:rPr lang="ru-RU" sz="1600" b="1" dirty="0" err="1"/>
              <a:t>name</a:t>
            </a:r>
            <a:r>
              <a:rPr lang="ru-RU" sz="1600" b="1" dirty="0"/>
              <a:t>] вернет коллекцию элементов</a:t>
            </a:r>
            <a:r>
              <a:rPr lang="ru-RU" sz="1600" dirty="0"/>
              <a:t>, например</a:t>
            </a:r>
            <a:r>
              <a:rPr lang="ru-RU" sz="1600" dirty="0" smtClean="0"/>
              <a:t>: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&lt;body&gt;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&lt;form&gt;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&lt;input type="radio" name="age" value="10"&gt;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&lt;input type="radio" name="age" value="20"&gt;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&lt;/form&gt;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&lt;script&gt;</a:t>
            </a:r>
          </a:p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form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document.forms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[0];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elems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form.elements.age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alert(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elems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[0].value); // 10,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первый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input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&lt;/script&gt;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&lt;/body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endParaRPr lang="en-US" sz="1600" dirty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/>
              <a:t>Эти ссылки не зависят от окружающих тегов. Элемент может быть «зарыт» где-то глубоко в форме, но он всё равно доступен через form.elements.</a:t>
            </a:r>
            <a:endParaRPr lang="ru-RU" sz="1600" dirty="0">
              <a:latin typeface="+mj-lt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117450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Свойство </a:t>
            </a:r>
            <a:r>
              <a:rPr lang="ru-RU" sz="1600" b="1" dirty="0" err="1"/>
              <a:t>elements</a:t>
            </a:r>
            <a:r>
              <a:rPr lang="ru-RU" sz="1600" b="1" dirty="0"/>
              <a:t> также есть у элементов &lt;</a:t>
            </a:r>
            <a:r>
              <a:rPr lang="ru-RU" sz="1600" b="1" dirty="0" err="1"/>
              <a:t>fieldset</a:t>
            </a:r>
            <a:r>
              <a:rPr lang="ru-RU" sz="1600" b="1" dirty="0"/>
              <a:t>&gt;.</a:t>
            </a:r>
            <a:r>
              <a:rPr lang="ru-RU" sz="1600" dirty="0"/>
              <a:t> Вот пример: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&lt;body&gt;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&lt;form&gt;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&lt;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fieldset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name="set"&gt;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 &lt;legend&gt;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fieldset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&lt;/legend&gt;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  &lt;input name="text" type="text"&gt;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&lt;/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fieldset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&lt;/form&gt;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&lt;script&gt;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form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document.forms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[0];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alert(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form.elements.text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); // INPUT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alert(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form.elements.set.elements.text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); // INPUT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&lt;/script&gt;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&lt;/body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734777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400050" lvl="1" indent="0">
              <a:buNone/>
            </a:pPr>
            <a:r>
              <a:rPr lang="ru-RU" sz="1600" dirty="0"/>
              <a:t>Доступ form.name тоже работает, но с особенностями</a:t>
            </a:r>
          </a:p>
          <a:p>
            <a:pPr marL="400050" lvl="1" indent="0">
              <a:buNone/>
            </a:pPr>
            <a:r>
              <a:rPr lang="ru-RU" sz="1600" dirty="0"/>
              <a:t>Получить доступ к элементам формы можно не только через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form.elements[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index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]</a:t>
            </a:r>
            <a:r>
              <a:rPr lang="ru-RU" sz="1600" dirty="0"/>
              <a:t>, но и проще: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form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index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/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]</a:t>
            </a:r>
            <a:r>
              <a:rPr lang="ru-RU" sz="1600" dirty="0"/>
              <a:t>.</a:t>
            </a:r>
          </a:p>
          <a:p>
            <a:pPr marL="400050" lvl="1" indent="0">
              <a:buNone/>
            </a:pPr>
            <a:r>
              <a:rPr lang="ru-RU" sz="1600" dirty="0"/>
              <a:t>Этот способ короче, но обладает одной неприятной особенностью: если к элементу обратиться по его </a:t>
            </a:r>
            <a:r>
              <a:rPr lang="ru-RU" sz="1600" dirty="0" err="1"/>
              <a:t>name</a:t>
            </a:r>
            <a:r>
              <a:rPr lang="ru-RU" sz="1600" dirty="0"/>
              <a:t>, а потом свойство </a:t>
            </a:r>
            <a:r>
              <a:rPr lang="ru-RU" sz="1600" dirty="0" err="1"/>
              <a:t>name</a:t>
            </a:r>
            <a:r>
              <a:rPr lang="ru-RU" sz="1600" dirty="0"/>
              <a:t> изменить, то он по-прежнему будет доступен под старым именем.</a:t>
            </a:r>
          </a:p>
          <a:p>
            <a:pPr marL="0" indent="0">
              <a:buNone/>
            </a:pPr>
            <a:r>
              <a:rPr lang="ru-RU" sz="1600" dirty="0"/>
              <a:t>Звучит странно, поэтому посмотрим на примере</a:t>
            </a:r>
            <a:r>
              <a:rPr lang="ru-RU" sz="1600" dirty="0" smtClean="0"/>
              <a:t>.</a:t>
            </a:r>
            <a:endParaRPr lang="en-US" sz="1600" dirty="0" smtClean="0"/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&lt;form name="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myform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"&gt;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&lt;input name="text"&gt;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&lt;/form&gt;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&lt;script&gt;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form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document.forms.myform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alert(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form.elements.text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form.text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);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		//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true,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это тот самый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INPUT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form.text.name = "new-name"; 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меняем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name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ему</a:t>
            </a: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// нет больше элемента с таким именем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alert(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form.elements.text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); // undefined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alert(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form.text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); //  INPUT (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а должно быть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undefined!)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&lt;/script&gt;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Левая круглая скобка 3"/>
          <p:cNvSpPr/>
          <p:nvPr/>
        </p:nvSpPr>
        <p:spPr>
          <a:xfrm>
            <a:off x="977501" y="836712"/>
            <a:ext cx="72008" cy="1368152"/>
          </a:xfrm>
          <a:prstGeom prst="leftBracket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9448753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Ссылка на форму </a:t>
            </a:r>
            <a:r>
              <a:rPr lang="ru-RU" sz="1600" b="1" dirty="0" err="1"/>
              <a:t>element.form</a:t>
            </a:r>
            <a:endParaRPr lang="ru-RU" sz="1600" b="1" dirty="0"/>
          </a:p>
          <a:p>
            <a:pPr marL="0" indent="0">
              <a:buNone/>
            </a:pPr>
            <a:r>
              <a:rPr lang="ru-RU" sz="1600" dirty="0"/>
              <a:t>По элементу можно получить его форму, используя свойство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element.form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r>
              <a:rPr lang="ru-RU" sz="1600" dirty="0"/>
              <a:t>Пример</a:t>
            </a:r>
            <a:r>
              <a:rPr lang="ru-RU" sz="1600" dirty="0" smtClean="0"/>
              <a:t>: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&lt;body&gt;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&lt;form&gt;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&lt;input type="text" name="surname"&gt;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&lt;/form&gt;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&lt;script&gt;</a:t>
            </a:r>
          </a:p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form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document.forms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[0];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form.elements.surname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alert(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elem.form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== form); // true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&lt;/script&gt;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&lt;/body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/>
              <a:t>Познакомиться с другими свойствами элементов можно в спецификации </a:t>
            </a:r>
            <a:r>
              <a:rPr lang="ru-RU" sz="1600" dirty="0">
                <a:hlinkClick r:id="rId6"/>
              </a:rPr>
              <a:t>HTML5 </a:t>
            </a:r>
            <a:r>
              <a:rPr lang="ru-RU" sz="1600" dirty="0" err="1">
                <a:hlinkClick r:id="rId6"/>
              </a:rPr>
              <a:t>Forms</a:t>
            </a:r>
            <a:r>
              <a:rPr lang="ru-RU" sz="1600" dirty="0"/>
              <a:t>.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7555952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Элемент label</a:t>
            </a:r>
          </a:p>
          <a:p>
            <a:pPr marL="0" indent="0">
              <a:buNone/>
            </a:pPr>
            <a:r>
              <a:rPr lang="ru-RU" sz="1600" dirty="0"/>
              <a:t>Элемент label – один из самых важных в формах.</a:t>
            </a:r>
          </a:p>
          <a:p>
            <a:pPr marL="0" indent="0">
              <a:buNone/>
            </a:pPr>
            <a:r>
              <a:rPr lang="ru-RU" sz="1600" b="1" dirty="0"/>
              <a:t>Клик на label засчитывается как фокусировка или клик на элементе формы, к которому он относится.</a:t>
            </a:r>
            <a:endParaRPr lang="ru-RU" sz="1600" dirty="0"/>
          </a:p>
          <a:p>
            <a:pPr marL="0" indent="0">
              <a:buNone/>
            </a:pPr>
            <a:r>
              <a:rPr lang="ru-RU" sz="1600" dirty="0"/>
              <a:t>Это позволяет посетителям кликать на большой красивой метке, а не на маленьком квадратике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input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type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checkbox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radio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ru-RU" sz="1600" dirty="0"/>
              <a:t>. Конечно, это очень удобно.</a:t>
            </a:r>
          </a:p>
          <a:p>
            <a:pPr marL="0" indent="0">
              <a:buNone/>
            </a:pPr>
            <a:r>
              <a:rPr lang="ru-RU" sz="1600" dirty="0"/>
              <a:t>Есть два способа показать, какой элемент относится к label:</a:t>
            </a:r>
          </a:p>
          <a:p>
            <a:pPr marL="0" indent="0">
              <a:buNone/>
            </a:pPr>
            <a:r>
              <a:rPr lang="en-US" sz="1600" dirty="0" smtClean="0"/>
              <a:t>1. </a:t>
            </a:r>
            <a:r>
              <a:rPr lang="ru-RU" sz="1600" dirty="0" smtClean="0"/>
              <a:t>Дать </a:t>
            </a:r>
            <a:r>
              <a:rPr lang="ru-RU" sz="1600" dirty="0"/>
              <a:t>метке атрибут </a:t>
            </a:r>
            <a:r>
              <a:rPr lang="ru-RU" sz="1600" dirty="0" err="1"/>
              <a:t>for</a:t>
            </a:r>
            <a:r>
              <a:rPr lang="ru-RU" sz="1600" dirty="0"/>
              <a:t>, равный </a:t>
            </a:r>
            <a:r>
              <a:rPr lang="ru-RU" sz="1600" dirty="0" err="1"/>
              <a:t>id</a:t>
            </a:r>
            <a:r>
              <a:rPr lang="ru-RU" sz="1600" dirty="0"/>
              <a:t> соответствующего </a:t>
            </a:r>
            <a:r>
              <a:rPr lang="ru-RU" sz="1600" dirty="0" err="1"/>
              <a:t>input</a:t>
            </a:r>
            <a:r>
              <a:rPr lang="ru-RU" sz="1600" dirty="0" smtClean="0"/>
              <a:t>: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tr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 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td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 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label for="agree"&gt;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Согласен с правилами&lt;/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label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 &lt;/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td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&lt;td&gt; 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input id="agree" type="checkbox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"&gt; &lt;/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td&gt;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&lt;/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tr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tr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&lt;td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 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label for="not-a-robot"&gt;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Я не робот&lt;/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label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 &lt;/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td&gt;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&lt;td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 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input id="not-a-robot" type="checkbox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"&gt;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&lt;/td&gt;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&lt;/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tr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2</a:t>
            </a:r>
            <a:r>
              <a:rPr lang="en-US" sz="1600" dirty="0"/>
              <a:t>. </a:t>
            </a:r>
            <a:r>
              <a:rPr lang="ru-RU" sz="1600" dirty="0"/>
              <a:t>Завернуть элемент в label. В этом случае можно обойтись без дополнительных атрибутов: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&lt;label&gt;Кликни меня &lt;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input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type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checkbox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"&gt;&lt;/label&gt;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ru-RU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753498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Элементы </a:t>
            </a:r>
            <a:r>
              <a:rPr lang="ru-RU" sz="1600" b="1" dirty="0" err="1"/>
              <a:t>input</a:t>
            </a:r>
            <a:r>
              <a:rPr lang="ru-RU" sz="1600" b="1" dirty="0"/>
              <a:t> и </a:t>
            </a:r>
            <a:r>
              <a:rPr lang="ru-RU" sz="1600" b="1" dirty="0" err="1"/>
              <a:t>textarea</a:t>
            </a:r>
            <a:endParaRPr lang="ru-RU" sz="1600" b="1" dirty="0"/>
          </a:p>
          <a:p>
            <a:pPr marL="0" indent="0">
              <a:buNone/>
            </a:pPr>
            <a:r>
              <a:rPr lang="ru-RU" sz="1600" dirty="0"/>
              <a:t>Для большинства типов </a:t>
            </a:r>
            <a:r>
              <a:rPr lang="ru-RU" sz="1600" dirty="0" err="1"/>
              <a:t>input</a:t>
            </a:r>
            <a:r>
              <a:rPr lang="ru-RU" sz="1600" dirty="0"/>
              <a:t> значение ставится/читается через свойство </a:t>
            </a:r>
            <a:r>
              <a:rPr lang="ru-RU" sz="1600" dirty="0" err="1"/>
              <a:t>value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r>
              <a:rPr lang="ru-RU" sz="1600" dirty="0" err="1"/>
              <a:t>input.value</a:t>
            </a:r>
            <a:r>
              <a:rPr lang="ru-RU" sz="1600" dirty="0"/>
              <a:t> = "Новое значение"; </a:t>
            </a:r>
            <a:endParaRPr lang="en-US" sz="1600" dirty="0" smtClean="0"/>
          </a:p>
          <a:p>
            <a:pPr marL="0" indent="0">
              <a:buNone/>
            </a:pPr>
            <a:r>
              <a:rPr lang="ru-RU" sz="1600" dirty="0" err="1" smtClean="0"/>
              <a:t>textarea.value</a:t>
            </a:r>
            <a:r>
              <a:rPr lang="ru-RU" sz="1600" dirty="0" smtClean="0"/>
              <a:t> </a:t>
            </a:r>
            <a:r>
              <a:rPr lang="ru-RU" sz="1600" dirty="0"/>
              <a:t>= "Новый текст</a:t>
            </a:r>
            <a:r>
              <a:rPr lang="ru-RU" sz="1600" dirty="0" smtClean="0"/>
              <a:t>";</a:t>
            </a:r>
            <a:endParaRPr lang="en-US" sz="1600" dirty="0" smtClean="0"/>
          </a:p>
          <a:p>
            <a:pPr marL="400050" lvl="1" indent="0">
              <a:buNone/>
            </a:pPr>
            <a:r>
              <a:rPr lang="ru-RU" sz="1600" dirty="0"/>
              <a:t>Не используйте </a:t>
            </a:r>
            <a:r>
              <a:rPr lang="ru-RU" sz="1600" dirty="0" err="1"/>
              <a:t>textarea.innerHTML</a:t>
            </a:r>
            <a:endParaRPr lang="ru-RU" sz="1600" dirty="0"/>
          </a:p>
          <a:p>
            <a:pPr marL="400050" lvl="1" indent="0">
              <a:buNone/>
            </a:pPr>
            <a:r>
              <a:rPr lang="ru-RU" sz="1600" dirty="0"/>
              <a:t>Для элементов </a:t>
            </a:r>
            <a:r>
              <a:rPr lang="ru-RU" sz="1600" dirty="0" err="1"/>
              <a:t>textarea</a:t>
            </a:r>
            <a:r>
              <a:rPr lang="ru-RU" sz="1600" dirty="0"/>
              <a:t> также доступно свойство </a:t>
            </a:r>
            <a:r>
              <a:rPr lang="ru-RU" sz="1600" dirty="0" err="1"/>
              <a:t>innerHTML</a:t>
            </a:r>
            <a:r>
              <a:rPr lang="ru-RU" sz="1600" dirty="0"/>
              <a:t>, но лучше им не пользоваться: оно хранит только HTML, изначально присутствовавший в элементе, и не меняется при изменении значения.</a:t>
            </a:r>
          </a:p>
          <a:p>
            <a:pPr marL="0" indent="0">
              <a:buNone/>
            </a:pPr>
            <a:r>
              <a:rPr lang="ru-RU" sz="1600" dirty="0"/>
              <a:t>Исключения –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input type="checkbox"</a:t>
            </a:r>
            <a:r>
              <a:rPr lang="en-US" sz="1600" dirty="0"/>
              <a:t> </a:t>
            </a:r>
            <a:r>
              <a:rPr lang="ru-RU" sz="1600" dirty="0"/>
              <a:t>и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input type="radio"</a:t>
            </a:r>
          </a:p>
          <a:p>
            <a:pPr marL="0" indent="0">
              <a:buNone/>
            </a:pPr>
            <a:r>
              <a:rPr lang="ru-RU" sz="1600" b="1" dirty="0"/>
              <a:t>Текущее «отмеченное» состояние для </a:t>
            </a:r>
            <a:r>
              <a:rPr lang="en-US" sz="1600" b="1" dirty="0"/>
              <a:t>checkbox </a:t>
            </a:r>
            <a:r>
              <a:rPr lang="ru-RU" sz="1600" b="1" dirty="0"/>
              <a:t>и </a:t>
            </a:r>
            <a:r>
              <a:rPr lang="en-US" sz="1600" b="1" dirty="0"/>
              <a:t>radio </a:t>
            </a:r>
            <a:r>
              <a:rPr lang="ru-RU" sz="1600" b="1" dirty="0"/>
              <a:t>находится в свойстве </a:t>
            </a:r>
            <a:r>
              <a:rPr lang="en-US" sz="1600" b="1" dirty="0"/>
              <a:t>checked (true/false).</a:t>
            </a:r>
            <a:endParaRPr lang="en-US" sz="1600" dirty="0"/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input.checked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alert( "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Чекбокс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выбран"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ru-RU" sz="1600" dirty="0" smtClean="0"/>
          </a:p>
          <a:p>
            <a:pPr marL="0" indent="0">
              <a:buNone/>
            </a:pPr>
            <a:endParaRPr lang="ru-RU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Левая круглая скобка 3"/>
          <p:cNvSpPr/>
          <p:nvPr/>
        </p:nvSpPr>
        <p:spPr>
          <a:xfrm>
            <a:off x="977501" y="1988840"/>
            <a:ext cx="72008" cy="864096"/>
          </a:xfrm>
          <a:prstGeom prst="leftBracket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5716699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Метод </a:t>
            </a:r>
            <a:r>
              <a:rPr lang="ru-RU" sz="1600" b="1" dirty="0" err="1"/>
              <a:t>document.write</a:t>
            </a:r>
            <a:endParaRPr lang="ru-RU" sz="1600" b="1" dirty="0"/>
          </a:p>
          <a:p>
            <a:pPr marL="0" indent="0">
              <a:buNone/>
            </a:pPr>
            <a:r>
              <a:rPr lang="ru-RU" sz="1600" dirty="0"/>
              <a:t>Метод </a:t>
            </a:r>
            <a:r>
              <a:rPr lang="ru-RU" sz="1600" dirty="0" err="1"/>
              <a:t>document.write</a:t>
            </a:r>
            <a:r>
              <a:rPr lang="ru-RU" sz="1600" dirty="0"/>
              <a:t> – один из наиболее древних методов добавления текста к документу.</a:t>
            </a:r>
          </a:p>
          <a:p>
            <a:pPr marL="0" indent="0">
              <a:buNone/>
            </a:pPr>
            <a:r>
              <a:rPr lang="ru-RU" sz="1600" dirty="0"/>
              <a:t>У него есть существенные ограничения, поэтому он используется редко, но по своей сути он совершенно уникален и иногда, хоть и редко, может быть полезен.</a:t>
            </a:r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ru-RU" sz="1600" b="1" dirty="0" smtClean="0"/>
              <a:t>Как </a:t>
            </a:r>
            <a:r>
              <a:rPr lang="ru-RU" sz="1600" b="1" dirty="0"/>
              <a:t>работает </a:t>
            </a:r>
            <a:r>
              <a:rPr lang="ru-RU" sz="1600" b="1" dirty="0" err="1"/>
              <a:t>document.write</a:t>
            </a:r>
            <a:endParaRPr lang="ru-RU" sz="1600" b="1" dirty="0"/>
          </a:p>
          <a:p>
            <a:pPr marL="0" indent="0">
              <a:buNone/>
            </a:pPr>
            <a:r>
              <a:rPr lang="ru-RU" sz="1600" dirty="0"/>
              <a:t>Метод </a:t>
            </a:r>
            <a:r>
              <a:rPr lang="ru-RU" sz="1600" dirty="0" err="1"/>
              <a:t>document.write</a:t>
            </a:r>
            <a:r>
              <a:rPr lang="ru-RU" sz="1600" dirty="0"/>
              <a:t>(</a:t>
            </a:r>
            <a:r>
              <a:rPr lang="ru-RU" sz="1600" dirty="0" err="1"/>
              <a:t>str</a:t>
            </a:r>
            <a:r>
              <a:rPr lang="ru-RU" sz="1600" dirty="0"/>
              <a:t>) работает только пока HTML-страница находится в процессе загрузки. Он дописывает текст в текущее место HTML ещё до того, как браузер построит из него DOM.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ru-RU" sz="1600" dirty="0" smtClean="0"/>
              <a:t>HTML-документ </a:t>
            </a:r>
            <a:r>
              <a:rPr lang="ru-RU" sz="1600" dirty="0"/>
              <a:t>ниже будет содержать 1 2 3.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&lt;body&gt;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1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&lt;script&gt;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document.write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(2);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&lt;/script&gt;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3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&lt;/body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endParaRPr lang="ru-RU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169391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 smtClean="0"/>
              <a:t>Элементы </a:t>
            </a:r>
            <a:r>
              <a:rPr lang="en-US" sz="1600" b="1" dirty="0" smtClean="0"/>
              <a:t>select </a:t>
            </a:r>
            <a:r>
              <a:rPr lang="ru-RU" sz="1600" b="1" dirty="0" smtClean="0"/>
              <a:t>и </a:t>
            </a:r>
            <a:r>
              <a:rPr lang="en-US" sz="1600" b="1" dirty="0" smtClean="0"/>
              <a:t>option</a:t>
            </a:r>
          </a:p>
          <a:p>
            <a:pPr marL="0" indent="0">
              <a:buNone/>
            </a:pPr>
            <a:r>
              <a:rPr lang="ru-RU" sz="1600" dirty="0" err="1" smtClean="0"/>
              <a:t>Селект</a:t>
            </a:r>
            <a:r>
              <a:rPr lang="ru-RU" sz="1600" dirty="0" smtClean="0"/>
              <a:t> в </a:t>
            </a:r>
            <a:r>
              <a:rPr lang="en-US" sz="1600" dirty="0" smtClean="0"/>
              <a:t>JavaScript </a:t>
            </a:r>
            <a:r>
              <a:rPr lang="ru-RU" sz="1600" dirty="0" smtClean="0"/>
              <a:t>можно установить двумя путями: поставив значение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select.value</a:t>
            </a:r>
            <a:r>
              <a:rPr lang="en-US" sz="1600" dirty="0" smtClean="0"/>
              <a:t>, </a:t>
            </a:r>
            <a:r>
              <a:rPr lang="ru-RU" sz="1600" dirty="0" smtClean="0"/>
              <a:t>либо установив свойство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select.selectedIndex</a:t>
            </a:r>
            <a:r>
              <a:rPr lang="en-US" sz="1600" dirty="0" smtClean="0"/>
              <a:t> </a:t>
            </a:r>
            <a:r>
              <a:rPr lang="ru-RU" sz="1600" dirty="0" smtClean="0"/>
              <a:t>в номер нужной опции:</a:t>
            </a:r>
          </a:p>
          <a:p>
            <a:pPr marL="0" indent="0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select.selectedIndex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0; //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первая опция</a:t>
            </a:r>
          </a:p>
          <a:p>
            <a:pPr marL="0" indent="0">
              <a:buNone/>
            </a:pPr>
            <a:r>
              <a:rPr lang="ru-RU" sz="1600" dirty="0" smtClean="0"/>
              <a:t>Установка </a:t>
            </a:r>
            <a:r>
              <a:rPr lang="en-US" sz="1600" dirty="0" err="1" smtClean="0"/>
              <a:t>selectedIndex</a:t>
            </a:r>
            <a:r>
              <a:rPr lang="en-US" sz="1600" dirty="0" smtClean="0"/>
              <a:t> = -1 </a:t>
            </a:r>
            <a:r>
              <a:rPr lang="ru-RU" sz="1600" dirty="0" smtClean="0"/>
              <a:t>очистит выбор.</a:t>
            </a:r>
            <a:endParaRPr lang="en-US" sz="1600" b="1" dirty="0" smtClean="0"/>
          </a:p>
          <a:p>
            <a:pPr marL="0" indent="0">
              <a:buNone/>
            </a:pPr>
            <a:r>
              <a:rPr lang="ru-RU" sz="1600" b="1" dirty="0" smtClean="0"/>
              <a:t>Список элементов-опций доступен через </a:t>
            </a:r>
            <a:r>
              <a:rPr lang="en-US" sz="1600" b="1" dirty="0" err="1" smtClean="0"/>
              <a:t>select.options</a:t>
            </a:r>
            <a:r>
              <a:rPr lang="en-US" sz="1600" b="1" dirty="0" smtClean="0"/>
              <a:t>.</a:t>
            </a:r>
            <a:endParaRPr lang="en-US" sz="1600" dirty="0" smtClean="0"/>
          </a:p>
          <a:p>
            <a:pPr marL="0" indent="0">
              <a:buNone/>
            </a:pPr>
            <a:r>
              <a:rPr lang="ru-RU" sz="1600" dirty="0" smtClean="0"/>
              <a:t>Если </a:t>
            </a:r>
            <a:r>
              <a:rPr lang="en-US" sz="1600" dirty="0" smtClean="0"/>
              <a:t>select </a:t>
            </a:r>
            <a:r>
              <a:rPr lang="ru-RU" sz="1600" dirty="0" smtClean="0"/>
              <a:t>допускает множественный выбор (атрибут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multiple</a:t>
            </a:r>
            <a:r>
              <a:rPr lang="en-US" sz="1600" dirty="0" smtClean="0"/>
              <a:t>), </a:t>
            </a:r>
            <a:r>
              <a:rPr lang="ru-RU" sz="1600" dirty="0" smtClean="0"/>
              <a:t>то значения можно получить/установить, сделав цикл по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select.options</a:t>
            </a:r>
            <a:r>
              <a:rPr lang="en-US" sz="1600" dirty="0" smtClean="0"/>
              <a:t>. </a:t>
            </a:r>
            <a:r>
              <a:rPr lang="ru-RU" sz="1600" dirty="0" smtClean="0"/>
              <a:t>При этом выбранные опции будут иметь свойство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option.selected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= true</a:t>
            </a:r>
            <a:r>
              <a:rPr lang="en-US" sz="1600" dirty="0" smtClean="0"/>
              <a:t>.</a:t>
            </a:r>
          </a:p>
          <a:p>
            <a:pPr marL="0" indent="0">
              <a:buNone/>
            </a:pPr>
            <a:endParaRPr lang="ru-RU" sz="1600" dirty="0"/>
          </a:p>
          <a:p>
            <a:pPr marL="0" indent="0">
              <a:buNone/>
            </a:pPr>
            <a:endParaRPr lang="ru-RU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061158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Пример: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form name="form"&gt;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&lt;select name="genre" multiple&gt;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&lt;option value="blues" selected&gt;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Мягкий блюз&lt;/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option&gt;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&lt;option value="rock" selected&gt;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Жёсткий рок&lt;/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option&gt;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&lt;option value="classic"&gt;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Классика&lt;/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option&gt;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&lt;/select&gt;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&lt;/form&gt;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&lt;script&gt;</a:t>
            </a:r>
          </a:p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form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document.forms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[0];</a:t>
            </a:r>
          </a:p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select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form.elements.genre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i = 0; i &lt;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select.options.length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 i++)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option =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select.options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[i];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if(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option.selected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  alert(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option.value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);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&lt;/script&gt;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1447893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400050" lvl="1" indent="0">
              <a:buNone/>
            </a:pPr>
            <a:r>
              <a:rPr lang="en-US" sz="1600" b="1" dirty="0"/>
              <a:t>new Option</a:t>
            </a:r>
          </a:p>
          <a:p>
            <a:pPr marL="400050" lvl="1" indent="0">
              <a:buNone/>
            </a:pPr>
            <a:r>
              <a:rPr lang="ru-RU" sz="1600" dirty="0"/>
              <a:t>В стандарте </a:t>
            </a:r>
            <a:r>
              <a:rPr lang="en-US" sz="1600" dirty="0">
                <a:hlinkClick r:id="rId6"/>
              </a:rPr>
              <a:t>the option element</a:t>
            </a:r>
            <a:r>
              <a:rPr lang="en-US" sz="1600" dirty="0"/>
              <a:t> </a:t>
            </a:r>
            <a:r>
              <a:rPr lang="ru-RU" sz="1600" dirty="0"/>
              <a:t>есть любопытный короткий синтаксис для создания элемента с тегом </a:t>
            </a:r>
            <a:r>
              <a:rPr lang="en-US" sz="1600" dirty="0"/>
              <a:t>option:</a:t>
            </a:r>
          </a:p>
          <a:p>
            <a:pPr marL="400050" lvl="1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option = new Option(text, value,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defaultSelected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selected);</a:t>
            </a:r>
          </a:p>
          <a:p>
            <a:pPr marL="400050" lvl="1" indent="0">
              <a:buNone/>
            </a:pPr>
            <a:r>
              <a:rPr lang="ru-RU" sz="1600" dirty="0"/>
              <a:t>Параметры:</a:t>
            </a:r>
          </a:p>
          <a:p>
            <a:pPr marL="685800" lvl="1">
              <a:buFont typeface="Arial" pitchFamily="34" charset="0"/>
              <a:buChar char="•"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text</a:t>
            </a:r>
            <a:r>
              <a:rPr lang="en-US" sz="1600" dirty="0"/>
              <a:t> – </a:t>
            </a:r>
            <a:r>
              <a:rPr lang="ru-RU" sz="1600" dirty="0"/>
              <a:t>содержимое,</a:t>
            </a:r>
          </a:p>
          <a:p>
            <a:pPr marL="685800" lvl="1">
              <a:buFont typeface="Arial" pitchFamily="34" charset="0"/>
              <a:buChar char="•"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value</a:t>
            </a:r>
            <a:r>
              <a:rPr lang="en-US" sz="1600" dirty="0"/>
              <a:t> – </a:t>
            </a:r>
            <a:r>
              <a:rPr lang="ru-RU" sz="1600" dirty="0"/>
              <a:t>значение,</a:t>
            </a:r>
          </a:p>
          <a:p>
            <a:pPr marL="685800" lvl="1">
              <a:buFont typeface="Arial" pitchFamily="34" charset="0"/>
              <a:buChar char="•"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defaultSelected</a:t>
            </a:r>
            <a:r>
              <a:rPr lang="en-US" sz="1600" dirty="0"/>
              <a:t> </a:t>
            </a:r>
            <a:r>
              <a:rPr lang="ru-RU" sz="1600" dirty="0"/>
              <a:t>и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selected</a:t>
            </a:r>
            <a:r>
              <a:rPr lang="en-US" sz="1600" dirty="0"/>
              <a:t> </a:t>
            </a:r>
            <a:r>
              <a:rPr lang="ru-RU" sz="1600" dirty="0"/>
              <a:t>поставьте в </a:t>
            </a:r>
            <a:r>
              <a:rPr lang="en-US" sz="1600" dirty="0"/>
              <a:t>true, </a:t>
            </a:r>
            <a:r>
              <a:rPr lang="ru-RU" sz="1600" dirty="0"/>
              <a:t>чтобы сделать элемент выбранным.</a:t>
            </a:r>
          </a:p>
          <a:p>
            <a:pPr marL="400050" lvl="1" indent="0">
              <a:buNone/>
            </a:pPr>
            <a:r>
              <a:rPr lang="ru-RU" sz="1600" dirty="0"/>
              <a:t>Его можно использовать вместо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document.createElement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('option')</a:t>
            </a:r>
            <a:r>
              <a:rPr lang="en-US" sz="1600" dirty="0"/>
              <a:t>, </a:t>
            </a:r>
            <a:r>
              <a:rPr lang="ru-RU" sz="1600" dirty="0"/>
              <a:t>например:</a:t>
            </a:r>
          </a:p>
          <a:p>
            <a:pPr marL="400050" lvl="1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option = new Option("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Текст", "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value");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создаст 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option value="value"&gt;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Текст&lt;/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option&gt;</a:t>
            </a:r>
          </a:p>
          <a:p>
            <a:pPr marL="400050" lvl="1" indent="0">
              <a:buNone/>
            </a:pPr>
            <a:r>
              <a:rPr lang="ru-RU" sz="1600" dirty="0"/>
              <a:t>Такой же элемент, но выбранный:</a:t>
            </a:r>
          </a:p>
          <a:p>
            <a:pPr marL="400050" lvl="1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option = new Option("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Текст", "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value", true, true);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Левая круглая скобка 3"/>
          <p:cNvSpPr/>
          <p:nvPr/>
        </p:nvSpPr>
        <p:spPr>
          <a:xfrm>
            <a:off x="977501" y="836712"/>
            <a:ext cx="72008" cy="3960440"/>
          </a:xfrm>
          <a:prstGeom prst="leftBracket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0801530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400050" lvl="1" indent="0">
              <a:buNone/>
            </a:pPr>
            <a:r>
              <a:rPr lang="ru-RU" sz="1600" b="1" dirty="0"/>
              <a:t>Дополнительные свойства </a:t>
            </a:r>
            <a:r>
              <a:rPr lang="ru-RU" sz="1600" b="1" dirty="0" err="1"/>
              <a:t>option</a:t>
            </a:r>
            <a:endParaRPr lang="ru-RU" sz="1600" b="1" dirty="0"/>
          </a:p>
          <a:p>
            <a:pPr marL="400050" lvl="1" indent="0">
              <a:buNone/>
            </a:pPr>
            <a:r>
              <a:rPr lang="ru-RU" sz="1600" dirty="0"/>
              <a:t>У элементов </a:t>
            </a:r>
            <a:r>
              <a:rPr lang="ru-RU" sz="1600" dirty="0" err="1"/>
              <a:t>option</a:t>
            </a:r>
            <a:r>
              <a:rPr lang="ru-RU" sz="1600" dirty="0"/>
              <a:t> также есть особые свойства, которые могут оказаться полезными (см. </a:t>
            </a:r>
            <a:r>
              <a:rPr lang="ru-RU" sz="1600" dirty="0" err="1">
                <a:hlinkClick r:id="rId6"/>
              </a:rPr>
              <a:t>the</a:t>
            </a:r>
            <a:r>
              <a:rPr lang="ru-RU" sz="1600" dirty="0">
                <a:hlinkClick r:id="rId6"/>
              </a:rPr>
              <a:t> </a:t>
            </a:r>
            <a:r>
              <a:rPr lang="ru-RU" sz="1600" dirty="0" err="1">
                <a:hlinkClick r:id="rId6"/>
              </a:rPr>
              <a:t>option</a:t>
            </a:r>
            <a:r>
              <a:rPr lang="ru-RU" sz="1600" dirty="0">
                <a:hlinkClick r:id="rId6"/>
              </a:rPr>
              <a:t> </a:t>
            </a:r>
            <a:r>
              <a:rPr lang="ru-RU" sz="1600" dirty="0" err="1">
                <a:hlinkClick r:id="rId6"/>
              </a:rPr>
              <a:t>element</a:t>
            </a:r>
            <a:r>
              <a:rPr lang="ru-RU" sz="1600" dirty="0"/>
              <a:t>):</a:t>
            </a:r>
          </a:p>
          <a:p>
            <a:pPr marL="400050" lvl="1" indent="0">
              <a:buNone/>
            </a:pPr>
            <a:r>
              <a:rPr lang="ru-RU" sz="1600" b="1" dirty="0" err="1"/>
              <a:t>selected</a:t>
            </a:r>
            <a:r>
              <a:rPr lang="ru-RU" sz="1600" dirty="0"/>
              <a:t> выбрана ли опция </a:t>
            </a:r>
            <a:endParaRPr lang="en-US" sz="1600" dirty="0" smtClean="0"/>
          </a:p>
          <a:p>
            <a:pPr marL="400050" lvl="1" indent="0">
              <a:buNone/>
            </a:pPr>
            <a:r>
              <a:rPr lang="ru-RU" sz="1600" b="1" dirty="0" err="1" smtClean="0"/>
              <a:t>index</a:t>
            </a:r>
            <a:r>
              <a:rPr lang="ru-RU" sz="1600" dirty="0" smtClean="0"/>
              <a:t> </a:t>
            </a:r>
            <a:r>
              <a:rPr lang="ru-RU" sz="1600" dirty="0"/>
              <a:t>номер опции в списке </a:t>
            </a:r>
            <a:r>
              <a:rPr lang="ru-RU" sz="1600" dirty="0" err="1"/>
              <a:t>селекта</a:t>
            </a:r>
            <a:r>
              <a:rPr lang="ru-RU" sz="1600" dirty="0"/>
              <a:t> </a:t>
            </a:r>
            <a:endParaRPr lang="en-US" sz="1600" dirty="0" smtClean="0"/>
          </a:p>
          <a:p>
            <a:pPr marL="400050" lvl="1" indent="0">
              <a:buNone/>
            </a:pPr>
            <a:r>
              <a:rPr lang="ru-RU" sz="1600" b="1" dirty="0" err="1" smtClean="0"/>
              <a:t>text</a:t>
            </a:r>
            <a:r>
              <a:rPr lang="ru-RU" sz="1600" dirty="0" smtClean="0"/>
              <a:t> </a:t>
            </a:r>
            <a:r>
              <a:rPr lang="ru-RU" sz="1600" dirty="0"/>
              <a:t>Текстовое содержимое опции (то, что видит посетитель). </a:t>
            </a: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ru-RU" sz="1600" b="1" dirty="0"/>
              <a:t>Итого</a:t>
            </a:r>
          </a:p>
          <a:p>
            <a:pPr marL="0" indent="0">
              <a:buNone/>
            </a:pPr>
            <a:r>
              <a:rPr lang="ru-RU" sz="1600" dirty="0"/>
              <a:t>Свойства для навигации по формам:</a:t>
            </a:r>
          </a:p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document.forms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smtClean="0"/>
              <a:t>Форму </a:t>
            </a:r>
            <a:r>
              <a:rPr lang="ru-RU" sz="1600" dirty="0"/>
              <a:t>можно получить как </a:t>
            </a:r>
            <a:r>
              <a:rPr lang="en-US" sz="1600" dirty="0" err="1"/>
              <a:t>document.forms</a:t>
            </a:r>
            <a:r>
              <a:rPr lang="en-US" sz="1600" dirty="0"/>
              <a:t>[name/index].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form.elements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ru-RU" sz="1600" dirty="0" smtClean="0"/>
              <a:t>Элементы </a:t>
            </a:r>
            <a:r>
              <a:rPr lang="ru-RU" sz="1600" dirty="0"/>
              <a:t>в форме: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form.elements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[name/index]</a:t>
            </a:r>
            <a:r>
              <a:rPr lang="en-US" sz="1600" dirty="0"/>
              <a:t>. </a:t>
            </a:r>
            <a:r>
              <a:rPr lang="ru-RU" sz="1600" dirty="0"/>
              <a:t>Каждый элемент имеет ссылку на форму в свойстве </a:t>
            </a:r>
            <a:r>
              <a:rPr lang="en-US" sz="1600" dirty="0"/>
              <a:t>form. </a:t>
            </a:r>
            <a:r>
              <a:rPr lang="ru-RU" sz="1600" dirty="0"/>
              <a:t>Свойство </a:t>
            </a:r>
            <a:r>
              <a:rPr lang="en-US" sz="1600" dirty="0"/>
              <a:t>elements </a:t>
            </a:r>
            <a:r>
              <a:rPr lang="ru-RU" sz="1600" dirty="0"/>
              <a:t>также есть у &lt;</a:t>
            </a:r>
            <a:r>
              <a:rPr lang="en-US" sz="1600" dirty="0" err="1"/>
              <a:t>fieldset</a:t>
            </a:r>
            <a:r>
              <a:rPr lang="en-US" sz="1600" dirty="0"/>
              <a:t>&gt;. </a:t>
            </a:r>
            <a:endParaRPr lang="en-US" sz="1600" dirty="0" smtClean="0"/>
          </a:p>
          <a:p>
            <a:pPr marL="0" indent="0">
              <a:buNone/>
            </a:pPr>
            <a:r>
              <a:rPr lang="ru-RU" sz="1600" dirty="0" smtClean="0"/>
              <a:t>Значение </a:t>
            </a:r>
            <a:r>
              <a:rPr lang="ru-RU" sz="1600" dirty="0"/>
              <a:t>элементов читается/ставится через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value </a:t>
            </a:r>
            <a:r>
              <a:rPr lang="ru-RU" sz="1600" dirty="0"/>
              <a:t>или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checked</a:t>
            </a:r>
            <a:r>
              <a:rPr lang="en-US" sz="1600" dirty="0"/>
              <a:t>.</a:t>
            </a:r>
          </a:p>
          <a:p>
            <a:pPr marL="0" indent="0">
              <a:buNone/>
            </a:pPr>
            <a:r>
              <a:rPr lang="ru-RU" sz="1600" dirty="0"/>
              <a:t>Для элемента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ru-RU" sz="1600" dirty="0"/>
              <a:t>можно задать опцию по номеру через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select.selectedIndex</a:t>
            </a:r>
            <a:r>
              <a:rPr lang="en-US" sz="1600" dirty="0"/>
              <a:t> </a:t>
            </a:r>
            <a:r>
              <a:rPr lang="ru-RU" sz="1600" dirty="0"/>
              <a:t>и перебрать опции через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select.options</a:t>
            </a:r>
            <a:r>
              <a:rPr lang="en-US" sz="1600" dirty="0"/>
              <a:t>. </a:t>
            </a:r>
            <a:r>
              <a:rPr lang="ru-RU" sz="1600" dirty="0"/>
              <a:t>При этом выбранные опции (в том числе при </a:t>
            </a:r>
            <a:r>
              <a:rPr lang="ru-RU" sz="1600" dirty="0" err="1"/>
              <a:t>мультиселекте</a:t>
            </a:r>
            <a:r>
              <a:rPr lang="ru-RU" sz="1600" dirty="0"/>
              <a:t>) будут иметь свойство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option.selected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true.</a:t>
            </a:r>
          </a:p>
          <a:p>
            <a:pPr marL="0" indent="0">
              <a:buNone/>
            </a:pPr>
            <a:endParaRPr lang="ru-RU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Левая круглая скобка 3"/>
          <p:cNvSpPr/>
          <p:nvPr/>
        </p:nvSpPr>
        <p:spPr>
          <a:xfrm>
            <a:off x="977501" y="836712"/>
            <a:ext cx="72008" cy="1440160"/>
          </a:xfrm>
          <a:prstGeom prst="leftBracket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9598431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Дата и Время</a:t>
            </a:r>
          </a:p>
          <a:p>
            <a:pPr marL="0" indent="0">
              <a:buNone/>
            </a:pPr>
            <a:r>
              <a:rPr lang="ru-RU" sz="1600" dirty="0"/>
              <a:t>Для работы с датой и временем в </a:t>
            </a:r>
            <a:r>
              <a:rPr lang="ru-RU" sz="1600" dirty="0" err="1"/>
              <a:t>JavaScript</a:t>
            </a:r>
            <a:r>
              <a:rPr lang="ru-RU" sz="1600" dirty="0"/>
              <a:t> используются объекты Date.</a:t>
            </a:r>
          </a:p>
          <a:p>
            <a:pPr marL="0" indent="0">
              <a:buNone/>
            </a:pPr>
            <a:r>
              <a:rPr lang="ru-RU" sz="1600" b="1" dirty="0"/>
              <a:t>Создание</a:t>
            </a:r>
          </a:p>
          <a:p>
            <a:pPr marL="0" indent="0">
              <a:buNone/>
            </a:pPr>
            <a:r>
              <a:rPr lang="ru-RU" sz="1600" dirty="0"/>
              <a:t>Для создания нового объекта типа Date используется один из синтаксисов: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Date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smtClean="0"/>
              <a:t>Создает </a:t>
            </a:r>
            <a:r>
              <a:rPr lang="ru-RU" sz="1600" dirty="0"/>
              <a:t>объект Date с текущей датой и временем:</a:t>
            </a:r>
          </a:p>
          <a:p>
            <a:pPr marL="400050" lvl="1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now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Date();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now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ru-RU" sz="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Date(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milliseconds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)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smtClean="0"/>
              <a:t>Создает </a:t>
            </a:r>
            <a:r>
              <a:rPr lang="ru-RU" sz="1600" dirty="0"/>
              <a:t>объект Date, значение которого равно количеству миллисекунд (1/1000 секунды), прошедших с 1 января 1970 года GMT+0.</a:t>
            </a:r>
          </a:p>
          <a:p>
            <a:pPr marL="400050" lvl="1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// 24 часа после 01.01.1970 GMT+0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Jan02_1970 =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Date(3600 * 24 * 1000);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Jan02_1970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ru-RU" sz="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Date(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datestring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)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smtClean="0"/>
              <a:t>Если </a:t>
            </a:r>
            <a:r>
              <a:rPr lang="ru-RU" sz="1600" dirty="0"/>
              <a:t>единственный аргумент – строка, используется вызов </a:t>
            </a:r>
            <a:r>
              <a:rPr lang="ru-RU" sz="1600" dirty="0" err="1"/>
              <a:t>Date.parse</a:t>
            </a:r>
            <a:r>
              <a:rPr lang="ru-RU" sz="1600" dirty="0"/>
              <a:t> (см. далее) для чтения даты из неё.</a:t>
            </a:r>
          </a:p>
          <a:p>
            <a:pPr marL="0" indent="0">
              <a:buNone/>
            </a:pPr>
            <a:endParaRPr lang="ru-RU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0194089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Date(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year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month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date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hours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minutes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seconds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ms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) 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/>
              <a:t>Дату можно создать, используя компоненты в местной временной зоне. Для этого формата обязательны только первые два аргумента. Отсутствующие параметры, начиная с </a:t>
            </a:r>
            <a:r>
              <a:rPr lang="ru-RU" sz="1600" dirty="0" err="1"/>
              <a:t>hours</a:t>
            </a:r>
            <a:r>
              <a:rPr lang="ru-RU" sz="1600" dirty="0"/>
              <a:t> считаются равными нулю, а </a:t>
            </a:r>
            <a:r>
              <a:rPr lang="ru-RU" sz="1600" dirty="0" err="1"/>
              <a:t>date</a:t>
            </a:r>
            <a:r>
              <a:rPr lang="ru-RU" sz="1600" dirty="0"/>
              <a:t> – единице.</a:t>
            </a:r>
          </a:p>
          <a:p>
            <a:pPr marL="0" indent="0">
              <a:buNone/>
            </a:pPr>
            <a:r>
              <a:rPr lang="ru-RU" sz="1600" dirty="0"/>
              <a:t>Заметим:</a:t>
            </a:r>
          </a:p>
          <a:p>
            <a:r>
              <a:rPr lang="ru-RU" sz="1600" dirty="0"/>
              <a:t>Год </a:t>
            </a:r>
            <a:r>
              <a:rPr lang="ru-RU" sz="1600" dirty="0" err="1"/>
              <a:t>year</a:t>
            </a:r>
            <a:r>
              <a:rPr lang="ru-RU" sz="1600" dirty="0"/>
              <a:t> должен быть из 4 цифр.</a:t>
            </a:r>
          </a:p>
          <a:p>
            <a:r>
              <a:rPr lang="ru-RU" sz="1600" dirty="0"/>
              <a:t>Отсчет месяцев </a:t>
            </a:r>
            <a:r>
              <a:rPr lang="ru-RU" sz="1600" dirty="0" err="1"/>
              <a:t>month</a:t>
            </a:r>
            <a:r>
              <a:rPr lang="ru-RU" sz="1600" dirty="0"/>
              <a:t> начинается с нуля 0.</a:t>
            </a:r>
          </a:p>
          <a:p>
            <a:pPr marL="0" indent="0">
              <a:buNone/>
            </a:pPr>
            <a:r>
              <a:rPr lang="ru-RU" sz="1600" dirty="0"/>
              <a:t>Например: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Date(2011, 0, 1, 0, 0, 0, 0); // // 1 января 2011, 00:00:00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new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Date(2011, 0, 1); // то же самое, часы/секунды по умолчанию равны 0</a:t>
            </a:r>
          </a:p>
          <a:p>
            <a:pPr marL="0" indent="0">
              <a:buNone/>
            </a:pPr>
            <a:r>
              <a:rPr lang="ru-RU" sz="1600" dirty="0"/>
              <a:t>Дата задана с точностью до миллисекунд: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date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Date(2011, 0, 1, 2, 3, 4, 567);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date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); // 1.01.2011, 02:03:04.567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1399483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Получение компонентов даты</a:t>
            </a:r>
          </a:p>
          <a:p>
            <a:pPr marL="0" indent="0">
              <a:buNone/>
            </a:pPr>
            <a:r>
              <a:rPr lang="ru-RU" sz="1600" dirty="0"/>
              <a:t>Для доступа к компонентам даты-времени объекта Date используются следующие методы: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getFullYear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ru-RU" sz="1600" dirty="0"/>
              <a:t> Получить год (из 4 цифр) </a:t>
            </a:r>
            <a:endParaRPr lang="en-US" sz="1600" dirty="0" smtClean="0"/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getMonth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ru-RU" sz="1600" dirty="0"/>
              <a:t> Получить месяц, </a:t>
            </a:r>
            <a:r>
              <a:rPr lang="ru-RU" sz="1600" b="1" dirty="0"/>
              <a:t>от 0 до 11</a:t>
            </a:r>
            <a:r>
              <a:rPr lang="ru-RU" sz="1600" dirty="0"/>
              <a:t>. </a:t>
            </a:r>
            <a:endParaRPr lang="en-US" sz="1600" dirty="0" smtClean="0"/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getDate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ru-RU" sz="1600" dirty="0"/>
              <a:t> Получить число месяца, от 1 до 31. </a:t>
            </a:r>
            <a:endParaRPr lang="en-US" sz="1600" dirty="0" smtClean="0"/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getHours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(),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getMinutes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(),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getSeconds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(),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getMilliseconds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ru-RU" sz="1600" dirty="0"/>
              <a:t> Получить соответствующие компоненты</a:t>
            </a:r>
            <a:r>
              <a:rPr lang="ru-RU" sz="1600" dirty="0" smtClean="0"/>
              <a:t>.</a:t>
            </a:r>
            <a:endParaRPr lang="en-US" sz="1600" dirty="0" smtClean="0"/>
          </a:p>
          <a:p>
            <a:pPr marL="400050" lvl="1" indent="0">
              <a:buNone/>
            </a:pPr>
            <a:r>
              <a:rPr lang="ru-RU" sz="1600" dirty="0" smtClean="0"/>
              <a:t>Не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getYear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ru-RU" sz="1600" dirty="0"/>
              <a:t>, а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getFullYear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400050" lvl="1" indent="0">
              <a:buNone/>
            </a:pPr>
            <a:r>
              <a:rPr lang="ru-RU" sz="1600" dirty="0"/>
              <a:t>Некоторые браузеры реализуют нестандартный метод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getYear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ru-RU" sz="1600" dirty="0"/>
              <a:t>. Где-то он возвращает только две цифры из года, где-то четыре. Так или иначе, этот метод отсутствует в стандарте </a:t>
            </a:r>
            <a:r>
              <a:rPr lang="ru-RU" sz="1600" dirty="0" err="1"/>
              <a:t>JavaScript</a:t>
            </a:r>
            <a:r>
              <a:rPr lang="ru-RU" sz="1600" dirty="0"/>
              <a:t>. Не используйте его. Для получения года есть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getFullYear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r>
              <a:rPr lang="ru-RU" sz="1600" dirty="0"/>
              <a:t>Дополнительно можно получить день недели: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getDay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ru-RU" sz="1600" dirty="0"/>
              <a:t> Получить номер дня в неделе. Неделя в </a:t>
            </a:r>
            <a:r>
              <a:rPr lang="ru-RU" sz="1600" dirty="0" err="1"/>
              <a:t>JavaScript</a:t>
            </a:r>
            <a:r>
              <a:rPr lang="ru-RU" sz="1600" dirty="0"/>
              <a:t> начинается с воскресенья, так что результат будет числом </a:t>
            </a:r>
            <a:r>
              <a:rPr lang="ru-RU" sz="1600" b="1" dirty="0"/>
              <a:t>от 0(воскресенье) до 6(суббота)</a:t>
            </a:r>
            <a:r>
              <a:rPr lang="ru-RU" sz="1600" dirty="0"/>
              <a:t>. 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Левая круглая скобка 3"/>
          <p:cNvSpPr/>
          <p:nvPr/>
        </p:nvSpPr>
        <p:spPr>
          <a:xfrm>
            <a:off x="975101" y="3717032"/>
            <a:ext cx="72008" cy="1080120"/>
          </a:xfrm>
          <a:prstGeom prst="leftBracket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694270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Все методы, указанные выше, возвращают результат для местной временной зоны.</a:t>
            </a:r>
            <a:endParaRPr lang="ru-RU" sz="1600" dirty="0"/>
          </a:p>
          <a:p>
            <a:pPr marL="0" indent="0">
              <a:buNone/>
            </a:pPr>
            <a:r>
              <a:rPr lang="ru-RU" sz="1600" dirty="0"/>
              <a:t>Существуют также UTC-варианты этих методов, возвращающие день, месяц, год и т.п. для зоны GMT+0 (UTC): </a:t>
            </a:r>
            <a:endParaRPr lang="en-US" sz="1600" dirty="0" smtClean="0"/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getUTCFullYear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(),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getUTCMonth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(),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getUTCDay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ru-RU" sz="1600" dirty="0"/>
              <a:t>. </a:t>
            </a:r>
            <a:endParaRPr lang="en-US" sz="1600" dirty="0" smtClean="0"/>
          </a:p>
          <a:p>
            <a:pPr marL="0" indent="0">
              <a:buNone/>
            </a:pPr>
            <a:r>
              <a:rPr lang="ru-RU" sz="1600" dirty="0" smtClean="0"/>
              <a:t>То </a:t>
            </a:r>
            <a:r>
              <a:rPr lang="ru-RU" sz="1600" dirty="0"/>
              <a:t>есть, сразу после "</a:t>
            </a:r>
            <a:r>
              <a:rPr lang="ru-RU" sz="1600" dirty="0" err="1"/>
              <a:t>get</a:t>
            </a:r>
            <a:r>
              <a:rPr lang="ru-RU" sz="1600" dirty="0"/>
              <a:t>" вставляется "UTC".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ru-RU" sz="1600" dirty="0" smtClean="0"/>
              <a:t>Если </a:t>
            </a:r>
            <a:r>
              <a:rPr lang="ru-RU" sz="1600" dirty="0"/>
              <a:t>ваше локальное время сдвинуто относительно UTC, то следующий код покажет разные часы</a:t>
            </a:r>
            <a:r>
              <a:rPr lang="ru-RU" sz="1600" dirty="0" smtClean="0"/>
              <a:t>:</a:t>
            </a:r>
            <a:endParaRPr lang="en-US" sz="1600" dirty="0" smtClean="0"/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// текущая дата</a:t>
            </a:r>
          </a:p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date = new Date();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час в текущей временной зоне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alert(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date.getHours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() );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сколько сейчас времени в Лондоне?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// час в зоне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GMT+0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alert(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date.getUTCHours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() );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3580351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Кроме описанных выше, существуют два специальных метода без UTC-варианта: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getTime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smtClean="0"/>
              <a:t>Возвращает </a:t>
            </a:r>
            <a:r>
              <a:rPr lang="ru-RU" sz="1600" dirty="0"/>
              <a:t>число миллисекунд, прошедших с 1 января 1970 года GMT+0, то есть того же вида, который используется в конструкторе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Date(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milliseconds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getTimezoneOffset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smtClean="0"/>
              <a:t>Возвращает </a:t>
            </a:r>
            <a:r>
              <a:rPr lang="ru-RU" sz="1600" dirty="0"/>
              <a:t>разницу между местным и UTC-временем, в минутах.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alert(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Date().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getTimezoneOffset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 ); // Для GMT-1 выведет 60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4930293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Установка компонентов даты</a:t>
            </a:r>
          </a:p>
          <a:p>
            <a:pPr marL="0" indent="0">
              <a:buNone/>
            </a:pPr>
            <a:r>
              <a:rPr lang="ru-RU" sz="1600" dirty="0"/>
              <a:t>Следующие методы позволяют устанавливать компоненты даты и времени:</a:t>
            </a:r>
          </a:p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setFullYear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(year [, month, date])</a:t>
            </a:r>
          </a:p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setMonth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(month [, date])</a:t>
            </a:r>
          </a:p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setDate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(date)</a:t>
            </a:r>
          </a:p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setHours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(hour [, min, sec,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])</a:t>
            </a:r>
          </a:p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setMinutes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(min [, sec,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])</a:t>
            </a:r>
          </a:p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setSeconds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(sec [,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])</a:t>
            </a:r>
          </a:p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setMilliseconds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setTime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(milliseconds) </a:t>
            </a:r>
            <a:r>
              <a:rPr lang="en-US" sz="1400" dirty="0"/>
              <a:t>(</a:t>
            </a:r>
            <a:r>
              <a:rPr lang="ru-RU" sz="1400" dirty="0"/>
              <a:t>устанавливает всю дату по миллисекундам с 01.01.1970 </a:t>
            </a:r>
            <a:r>
              <a:rPr lang="en-US" sz="1400" dirty="0"/>
              <a:t>UTC)</a:t>
            </a:r>
          </a:p>
          <a:p>
            <a:pPr marL="0" indent="0">
              <a:buNone/>
            </a:pPr>
            <a:r>
              <a:rPr lang="ru-RU" sz="1600" dirty="0"/>
              <a:t>Все они, кроме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setTime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600" dirty="0"/>
              <a:t>, </a:t>
            </a:r>
            <a:r>
              <a:rPr lang="ru-RU" sz="1600" dirty="0"/>
              <a:t>обладают также </a:t>
            </a:r>
            <a:r>
              <a:rPr lang="en-US" sz="1600" dirty="0"/>
              <a:t>UTC-</a:t>
            </a:r>
            <a:r>
              <a:rPr lang="ru-RU" sz="1600" dirty="0"/>
              <a:t>вариантом, например: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setUTCHours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1600" dirty="0"/>
              <a:t>.</a:t>
            </a:r>
          </a:p>
          <a:p>
            <a:pPr marL="0" indent="0">
              <a:buNone/>
            </a:pPr>
            <a:r>
              <a:rPr lang="ru-RU" sz="1600" dirty="0"/>
              <a:t>Как видно, некоторые методы могут устанавливать несколько компонентов даты одновременно, в частности, </a:t>
            </a:r>
            <a:r>
              <a:rPr lang="en-US" sz="1600" dirty="0" err="1"/>
              <a:t>setHours</a:t>
            </a:r>
            <a:r>
              <a:rPr lang="en-US" sz="1600" dirty="0"/>
              <a:t>. </a:t>
            </a:r>
            <a:r>
              <a:rPr lang="ru-RU" sz="1600" dirty="0"/>
              <a:t>При этом если какая-то компонента не указана, </a:t>
            </a:r>
            <a:r>
              <a:rPr lang="ru-RU" sz="1600" dirty="0" smtClean="0"/>
              <a:t>она </a:t>
            </a:r>
            <a:r>
              <a:rPr lang="ru-RU" sz="1600" dirty="0"/>
              <a:t>не меняется. Например</a:t>
            </a:r>
            <a:r>
              <a:rPr lang="ru-RU" sz="1600" dirty="0" smtClean="0"/>
              <a:t>: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today = new Date;</a:t>
            </a:r>
          </a:p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today.setHours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alert( today ); 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сегодня, но час изменён на 0</a:t>
            </a:r>
          </a:p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today.setHours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(0, 0, 0, 0);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alert( today ); 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сегодня, ровно 00:00:00.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393273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Нет никаких ограничений на содержимое </a:t>
            </a:r>
            <a:r>
              <a:rPr lang="ru-RU" sz="1600" b="1" dirty="0" err="1"/>
              <a:t>document.write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r>
              <a:rPr lang="ru-RU" sz="1600" dirty="0"/>
              <a:t>Строка просто пишется в HTML-документ без проверки структуры тегов, как будто она всегда там была.</a:t>
            </a:r>
          </a:p>
          <a:p>
            <a:pPr marL="0" indent="0">
              <a:buNone/>
            </a:pPr>
            <a:r>
              <a:rPr lang="ru-RU" sz="1600" dirty="0" smtClean="0"/>
              <a:t>Например: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&lt;script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document.write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('&lt;style&gt; td { color: #F40 } &lt;/style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&gt;');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script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table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tr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&lt;script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document.write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('&lt;td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&gt;')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&lt;/script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Текст внутри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TD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&lt;script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document.write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('&lt;/td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&gt;')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&lt;/script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tr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table&gt;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/>
              <a:t>Также существует метод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document.writeln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ru-RU" sz="1600" dirty="0"/>
              <a:t> – не менее древний, который добавляет после </a:t>
            </a:r>
            <a:r>
              <a:rPr lang="ru-RU" sz="1600" dirty="0" err="1"/>
              <a:t>str</a:t>
            </a:r>
            <a:r>
              <a:rPr lang="ru-RU" sz="1600" dirty="0"/>
              <a:t> символ перевода строки "\n</a:t>
            </a:r>
            <a:r>
              <a:rPr lang="ru-RU" sz="1600" dirty="0" smtClean="0"/>
              <a:t>".</a:t>
            </a:r>
            <a:endParaRPr lang="ru-RU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809599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Автоисправление даты</a:t>
            </a:r>
          </a:p>
          <a:p>
            <a:pPr marL="0" indent="0">
              <a:buNone/>
            </a:pPr>
            <a:r>
              <a:rPr lang="ru-RU" sz="1600" i="1" dirty="0"/>
              <a:t>Автоисправление</a:t>
            </a:r>
            <a:r>
              <a:rPr lang="ru-RU" sz="1600" dirty="0"/>
              <a:t> – очень удобное свойство объектов Date. Оно заключается в том, что можно устанавливать заведомо некорректные компоненты (например 32 января), а объект сам себя поправит.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d =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Date(2013, 0, 32); // 32 января 2013 ?!?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alert(d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); // ... это 1 февраля 2013!</a:t>
            </a:r>
          </a:p>
          <a:p>
            <a:pPr marL="0" indent="0">
              <a:buNone/>
            </a:pPr>
            <a:r>
              <a:rPr lang="ru-RU" sz="1600" b="1" dirty="0"/>
              <a:t>Неправильные компоненты даты автоматически распределяются по остальным.</a:t>
            </a:r>
            <a:endParaRPr lang="ru-RU" sz="1600" dirty="0"/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ru-RU" sz="1600" dirty="0" smtClean="0"/>
              <a:t>Например</a:t>
            </a:r>
            <a:r>
              <a:rPr lang="ru-RU" sz="1600" dirty="0"/>
              <a:t>, нужно увеличить на 2 дня дату «28 февраля 2011». Может быть так, что это будет 2 марта, а может быть и 1 марта, если год високосный. Но нам обо всем этом </a:t>
            </a:r>
            <a:r>
              <a:rPr lang="ru-RU" sz="1600" dirty="0" smtClean="0"/>
              <a:t>думать</a:t>
            </a:r>
            <a:r>
              <a:rPr lang="en-US" sz="1600" dirty="0" smtClean="0"/>
              <a:t> </a:t>
            </a:r>
            <a:r>
              <a:rPr lang="ru-RU" sz="1600" dirty="0">
                <a:latin typeface="+mj-lt"/>
                <a:cs typeface="Courier New" pitchFamily="49" charset="0"/>
              </a:rPr>
              <a:t>не нужно. Просто прибавляем два дня. Остальное сделает Date:</a:t>
            </a:r>
            <a:endParaRPr lang="en-US" sz="1600" dirty="0" smtClean="0">
              <a:latin typeface="+mj-lt"/>
            </a:endParaRPr>
          </a:p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d = new Date(2011, 1, 28);</a:t>
            </a:r>
          </a:p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d.setDate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d.getDate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() + 2);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alert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 d ); // 2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марта,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2011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ru-RU" sz="1600" dirty="0" smtClean="0"/>
              <a:t>Также </a:t>
            </a:r>
            <a:r>
              <a:rPr lang="ru-RU" sz="1600" dirty="0"/>
              <a:t>это используют для получения даты, отдаленной от имеющейся на нужный промежуток времени. Например, получим дату на 70 секунд большую текущей</a:t>
            </a:r>
            <a:r>
              <a:rPr lang="ru-RU" sz="1600" dirty="0" smtClean="0"/>
              <a:t>: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d = new Date();</a:t>
            </a:r>
          </a:p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d.setSeconds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d.getSeconds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() + 70);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alert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 d ); 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выведет корректную дату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9926902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Можно установить и нулевые, и даже отрицательные компоненты. Например:</a:t>
            </a:r>
          </a:p>
          <a:p>
            <a:pPr marL="0" indent="0">
              <a:buNone/>
            </a:pPr>
            <a:endParaRPr lang="ru-RU" sz="800" dirty="0"/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d =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Date;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d.setDate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(1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); // поставить первое число месяца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alert( d );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d.setDate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(0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); // нулевого числа нет, будет последнее число предыдущего месяца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alert( d );</a:t>
            </a:r>
          </a:p>
          <a:p>
            <a:pPr marL="0" indent="0">
              <a:buNone/>
            </a:pPr>
            <a:endParaRPr lang="ru-RU" sz="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d = 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Date;</a:t>
            </a:r>
          </a:p>
          <a:p>
            <a:pPr marL="0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d.setDate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(-1); // предпоследнее число предыдущего месяца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alert( d );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216055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Преобразование к числу, разность дат</a:t>
            </a:r>
          </a:p>
          <a:p>
            <a:pPr marL="0" indent="0">
              <a:buNone/>
            </a:pPr>
            <a:r>
              <a:rPr lang="ru-RU" sz="1600" dirty="0"/>
              <a:t>Когда объект Date используется в числовом контексте, он преобразуется в количество миллисекунд:</a:t>
            </a: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(+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new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Date) // +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date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 то же самое, что: +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date.valueOf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ru-RU" sz="1600" b="1" dirty="0"/>
              <a:t>Важный побочный эффект: даты можно вычитать, результат вычитания объектов Date – их временная разница, в миллисекундах</a:t>
            </a:r>
            <a:r>
              <a:rPr lang="ru-RU" sz="1600" dirty="0"/>
              <a:t>.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ru-RU" sz="1600" dirty="0" smtClean="0"/>
              <a:t>Это </a:t>
            </a:r>
            <a:r>
              <a:rPr lang="ru-RU" sz="1600" dirty="0"/>
              <a:t>используют для измерения времени</a:t>
            </a:r>
            <a:r>
              <a:rPr lang="ru-RU" sz="1600" dirty="0" smtClean="0"/>
              <a:t>: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start = new Date; 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засекли время</a:t>
            </a: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что-то сделать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i = 0; i &lt; 100000; i++)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doSomething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i * i * i;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end = new Date; 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конец измерения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alert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 "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Цикл занял " + (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end - start) + "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ms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" );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6855843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Бенчмаркинг</a:t>
            </a:r>
          </a:p>
          <a:p>
            <a:pPr marL="0" indent="0">
              <a:buNone/>
            </a:pPr>
            <a:r>
              <a:rPr lang="ru-RU" sz="1600" dirty="0"/>
              <a:t>Допустим, у нас есть несколько вариантов решения задачи, каждый описан функцией.</a:t>
            </a:r>
          </a:p>
          <a:p>
            <a:pPr marL="0" indent="0">
              <a:buNone/>
            </a:pPr>
            <a:r>
              <a:rPr lang="ru-RU" sz="1600" dirty="0"/>
              <a:t>Как узнать, какой быстрее?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ru-RU" sz="1600" dirty="0" smtClean="0"/>
              <a:t>Для </a:t>
            </a:r>
            <a:r>
              <a:rPr lang="ru-RU" sz="1600" dirty="0"/>
              <a:t>примера возьмем две функции, которые бегают по массиву: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walkIn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for 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key in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[key]++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walkLength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for 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i = 0; i &lt;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arr.length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 i++)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[i]++;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 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smtClean="0"/>
              <a:t>Чтобы </a:t>
            </a:r>
            <a:r>
              <a:rPr lang="ru-RU" sz="1600" dirty="0"/>
              <a:t>померять, какая из них быстрее, нельзя запустить один раз </a:t>
            </a:r>
            <a:r>
              <a:rPr lang="ru-RU" sz="1600" dirty="0" err="1"/>
              <a:t>walkIn</a:t>
            </a:r>
            <a:r>
              <a:rPr lang="ru-RU" sz="1600" dirty="0"/>
              <a:t>, один раз </a:t>
            </a:r>
            <a:r>
              <a:rPr lang="ru-RU" sz="1600" dirty="0" err="1"/>
              <a:t>walkLength</a:t>
            </a:r>
            <a:r>
              <a:rPr lang="ru-RU" sz="1600" dirty="0"/>
              <a:t> и замерить разницу. Одноразовый запуск ненадежен, любая мини-помеха исказит результат.</a:t>
            </a:r>
          </a:p>
          <a:p>
            <a:pPr marL="0" indent="0">
              <a:buNone/>
            </a:pPr>
            <a:r>
              <a:rPr lang="ru-RU" sz="1600" dirty="0"/>
              <a:t>Для правильного </a:t>
            </a:r>
            <a:r>
              <a:rPr lang="ru-RU" sz="1600" dirty="0" err="1"/>
              <a:t>бенчмаркинга</a:t>
            </a:r>
            <a:r>
              <a:rPr lang="ru-RU" sz="1600" dirty="0"/>
              <a:t> функция запускается много раз, чтобы сам тест занял существенное время. Это сведет влияние помех к минимуму. Сложную функцию можно запускать 100 раз, простую – 1000 раз</a:t>
            </a:r>
            <a:r>
              <a:rPr lang="ru-RU" sz="1600" dirty="0" smtClean="0"/>
              <a:t>…</a:t>
            </a:r>
            <a:endParaRPr lang="ru-RU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8717357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Померяем, какая из функций быстрее</a:t>
            </a:r>
            <a:r>
              <a:rPr lang="ru-RU" sz="1600" dirty="0" smtClean="0"/>
              <a:t>: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[];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i = 0; i &lt; 1000; i++)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[i] = 0;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walkIn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for 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key in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[key]++;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walkLength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for 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i = 0; i &lt;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arr.length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 i++)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[i]++;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bench(f)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date = new Date();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for 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i = 0; i &lt; 10000; i++) f(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return new Date() - date;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alert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 '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Время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walkIn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: ' + bench(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walkIn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+ '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мс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' );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alert( '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Время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walkLength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: ' + bench(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walkLength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 + '</a:t>
            </a: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мс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'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8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/>
              <a:t>Теперь представим себе, что во время первого </a:t>
            </a:r>
            <a:r>
              <a:rPr lang="ru-RU" sz="1600" dirty="0" err="1"/>
              <a:t>бенчмаркинга</a:t>
            </a:r>
            <a:r>
              <a:rPr lang="ru-RU" sz="1600" dirty="0"/>
              <a:t> </a:t>
            </a:r>
            <a:r>
              <a:rPr lang="ru-RU" sz="1600" dirty="0" err="1"/>
              <a:t>bench</a:t>
            </a:r>
            <a:r>
              <a:rPr lang="ru-RU" sz="1600" dirty="0"/>
              <a:t>(</a:t>
            </a:r>
            <a:r>
              <a:rPr lang="ru-RU" sz="1600" dirty="0" err="1"/>
              <a:t>walkIn</a:t>
            </a:r>
            <a:r>
              <a:rPr lang="ru-RU" sz="1600" dirty="0"/>
              <a:t>) компьютер что-то делал параллельно важное (вдруг) и это занимало ресурсы, а во время второго – перестал. Реальная ситуация? Конечно реальна, особенно на современных ОС, где много процессов одновременно</a:t>
            </a:r>
            <a:r>
              <a:rPr lang="ru-RU" sz="1600" dirty="0" smtClean="0"/>
              <a:t>.</a:t>
            </a:r>
            <a:endParaRPr lang="ru-RU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8115672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= [];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i = 0; i &lt; 1000; i++)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[i] = 0;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walkIn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for 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key in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[key]++;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walkLength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for 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i = 0; i &lt;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arr.length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 i++)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[i]++;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bench(f) {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date = new Date();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for 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i = 0; i &lt; 1000; i++) f(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return new Date() - date;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bench 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для каждого теста запустим много раз, чередуя</a:t>
            </a:r>
          </a:p>
          <a:p>
            <a:pPr marL="0" indent="0">
              <a:buNone/>
            </a:pP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timeIn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= 0,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timeLength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i = 0; i &lt; 100; i++) {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timeIn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+= bench(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walkIn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timeLength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+= bench(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walkLength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alert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( '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Время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walkIn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: ' +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timeIn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+ '</a:t>
            </a: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мс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' );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alert( '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Время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walkLength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: ' +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timeLength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+ '</a:t>
            </a:r>
            <a:r>
              <a:rPr lang="ru-RU" sz="1400" dirty="0" err="1">
                <a:latin typeface="Courier New" pitchFamily="49" charset="0"/>
                <a:cs typeface="Courier New" pitchFamily="49" charset="0"/>
              </a:rPr>
              <a:t>мс</a:t>
            </a:r>
            <a:r>
              <a:rPr lang="ru-RU" sz="1400" dirty="0">
                <a:latin typeface="Courier New" pitchFamily="49" charset="0"/>
                <a:cs typeface="Courier New" pitchFamily="49" charset="0"/>
              </a:rPr>
              <a:t>' );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36096" y="692696"/>
            <a:ext cx="3528392" cy="107721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b="1" dirty="0">
                <a:latin typeface="+mj-lt"/>
              </a:rPr>
              <a:t>Гораздо более надёжные результаты можно получить, если весь пакет тестов прогнать много раз.</a:t>
            </a:r>
            <a:endParaRPr lang="ru-RU" sz="1600" dirty="0"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2003960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400050" lvl="1" indent="0">
              <a:buNone/>
            </a:pPr>
            <a:r>
              <a:rPr lang="ru-RU" sz="1600" b="1" dirty="0"/>
              <a:t>Более точное время с performance.now()</a:t>
            </a:r>
          </a:p>
          <a:p>
            <a:pPr marL="400050" lvl="1" indent="0">
              <a:buNone/>
            </a:pPr>
            <a:r>
              <a:rPr lang="ru-RU" sz="1600" dirty="0"/>
              <a:t>В современных браузерах (кроме IE9-) вызов performance.now() возвращает количество миллисекунд, прошедшее с начала загрузки страницы. Причём именно с самого начала, до того, как загрузился HTML-файл, если точнее – с момента выгрузки предыдущей страницы из памяти.</a:t>
            </a:r>
          </a:p>
          <a:p>
            <a:pPr marL="400050" lvl="1" indent="0">
              <a:buNone/>
            </a:pPr>
            <a:r>
              <a:rPr lang="ru-RU" sz="1600" dirty="0"/>
              <a:t>Так что это время включает в себя всё, включая начальное обращение к серверу.</a:t>
            </a:r>
          </a:p>
          <a:p>
            <a:pPr marL="400050" lvl="1" indent="0">
              <a:buNone/>
            </a:pPr>
            <a:r>
              <a:rPr lang="ru-RU" sz="1600" dirty="0"/>
              <a:t>Его можно посмотреть в любом месте страницы, даже в &lt;</a:t>
            </a:r>
            <a:r>
              <a:rPr lang="ru-RU" sz="1600" dirty="0" err="1"/>
              <a:t>head</a:t>
            </a:r>
            <a:r>
              <a:rPr lang="ru-RU" sz="1600" dirty="0"/>
              <a:t>&gt;, чтобы узнать, сколько времени потребовалось браузеру, чтобы до него добраться, включая загрузку HTML.</a:t>
            </a:r>
          </a:p>
          <a:p>
            <a:pPr marL="400050" lvl="1" indent="0">
              <a:buNone/>
            </a:pPr>
            <a:r>
              <a:rPr lang="ru-RU" sz="1600" dirty="0"/>
              <a:t>Возвращаемое значение измеряется в миллисекундах, но дополнительно имеет точность 3 знака после запятой (до миллионных долей секунды!), поэтому можно использовать его и для более точного </a:t>
            </a:r>
            <a:r>
              <a:rPr lang="ru-RU" sz="1600" dirty="0" err="1"/>
              <a:t>бенчмаркинга</a:t>
            </a:r>
            <a:r>
              <a:rPr lang="ru-RU" sz="1600" dirty="0"/>
              <a:t> в </a:t>
            </a:r>
            <a:r>
              <a:rPr lang="ru-RU" sz="1600" dirty="0" smtClean="0"/>
              <a:t>том числе.</a:t>
            </a:r>
            <a:endParaRPr lang="en-US" sz="1600" dirty="0" smtClean="0"/>
          </a:p>
          <a:p>
            <a:pPr marL="0" indent="0">
              <a:buNone/>
            </a:pPr>
            <a:r>
              <a:rPr lang="ru-RU" sz="1600" b="1" dirty="0" err="1"/>
              <a:t>console.time</a:t>
            </a:r>
            <a:r>
              <a:rPr lang="ru-RU" sz="1600" b="1" dirty="0"/>
              <a:t>(метка) </a:t>
            </a:r>
            <a:r>
              <a:rPr lang="ru-RU" sz="1600" dirty="0"/>
              <a:t>и</a:t>
            </a:r>
            <a:r>
              <a:rPr lang="ru-RU" sz="1600" b="1" dirty="0"/>
              <a:t> </a:t>
            </a:r>
            <a:r>
              <a:rPr lang="ru-RU" sz="1600" b="1" dirty="0" err="1"/>
              <a:t>console.timeEnd</a:t>
            </a:r>
            <a:r>
              <a:rPr lang="ru-RU" sz="1600" b="1" dirty="0"/>
              <a:t>(метка)</a:t>
            </a:r>
          </a:p>
          <a:p>
            <a:pPr marL="0" indent="0">
              <a:buNone/>
            </a:pPr>
            <a:r>
              <a:rPr lang="ru-RU" sz="1600" dirty="0"/>
              <a:t>Для измерения с одновременным выводом результатов в консоли есть методы: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console.time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(метка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smtClean="0"/>
              <a:t>–</a:t>
            </a:r>
            <a:r>
              <a:rPr lang="en-US" sz="1600" dirty="0" smtClean="0"/>
              <a:t> </a:t>
            </a:r>
            <a:r>
              <a:rPr lang="ru-RU" sz="1600" dirty="0" smtClean="0"/>
              <a:t> </a:t>
            </a:r>
            <a:r>
              <a:rPr lang="ru-RU" sz="1600" dirty="0"/>
              <a:t>включить внутренний хронометр браузера с меткой.</a:t>
            </a:r>
          </a:p>
          <a:p>
            <a:pPr marL="0" indent="0">
              <a:buNone/>
            </a:pPr>
            <a:r>
              <a:rPr lang="ru-RU" sz="1600" dirty="0" err="1">
                <a:latin typeface="Courier New" pitchFamily="49" charset="0"/>
                <a:cs typeface="Courier New" pitchFamily="49" charset="0"/>
              </a:rPr>
              <a:t>console.timeEnd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(метка) </a:t>
            </a:r>
            <a:r>
              <a:rPr lang="ru-RU" sz="1600" dirty="0"/>
              <a:t>– </a:t>
            </a:r>
            <a:r>
              <a:rPr lang="en-US" sz="1600" dirty="0" smtClean="0"/>
              <a:t> </a:t>
            </a:r>
            <a:r>
              <a:rPr lang="ru-RU" sz="1600" dirty="0" smtClean="0"/>
              <a:t>выключить </a:t>
            </a:r>
            <a:r>
              <a:rPr lang="ru-RU" sz="1600" dirty="0"/>
              <a:t>внутренний хронометр браузера с меткой и вывести результат.</a:t>
            </a:r>
          </a:p>
          <a:p>
            <a:pPr marL="0" indent="0">
              <a:buNone/>
            </a:pPr>
            <a:r>
              <a:rPr lang="ru-RU" sz="1600" dirty="0"/>
              <a:t>Параметр "метка" используется для идентификации таймера, чтобы можно было делать много замеров одновременно и даже вкладывать измерения друг в друга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Левая круглая скобка 3"/>
          <p:cNvSpPr/>
          <p:nvPr/>
        </p:nvSpPr>
        <p:spPr>
          <a:xfrm>
            <a:off x="975101" y="836712"/>
            <a:ext cx="72008" cy="3384376"/>
          </a:xfrm>
          <a:prstGeom prst="leftBracket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848397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В коде ниже таймеры </a:t>
            </a:r>
            <a:r>
              <a:rPr lang="ru-RU" sz="1600" dirty="0" err="1"/>
              <a:t>walkIn</a:t>
            </a:r>
            <a:r>
              <a:rPr lang="ru-RU" sz="1600" dirty="0"/>
              <a:t>, </a:t>
            </a:r>
            <a:r>
              <a:rPr lang="ru-RU" sz="1600" dirty="0" err="1"/>
              <a:t>walkLength</a:t>
            </a:r>
            <a:r>
              <a:rPr lang="ru-RU" sz="1600" dirty="0"/>
              <a:t> – конкретные тесты, а таймер «</a:t>
            </a:r>
            <a:r>
              <a:rPr lang="ru-RU" sz="1600" dirty="0" err="1"/>
              <a:t>All</a:t>
            </a:r>
            <a:r>
              <a:rPr lang="ru-RU" sz="1600" dirty="0"/>
              <a:t> </a:t>
            </a:r>
            <a:r>
              <a:rPr lang="ru-RU" sz="1600" dirty="0" err="1"/>
              <a:t>Benchmarks</a:t>
            </a:r>
            <a:r>
              <a:rPr lang="ru-RU" sz="1600" dirty="0"/>
              <a:t>» – время «на всё про всё»:</a:t>
            </a:r>
          </a:p>
          <a:p>
            <a:pPr marL="0" indent="0">
              <a:buNone/>
            </a:pP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= [];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i = 0; i &lt; 1000; i++)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[i] = 0;</a:t>
            </a:r>
          </a:p>
          <a:p>
            <a:pPr marL="0" indent="0"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walkIn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for (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key in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[key]++;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walkLength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for (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i = 0; i &lt;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arr.length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; i++) 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[i]++;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500" dirty="0" smtClean="0">
                <a:latin typeface="Courier New" pitchFamily="49" charset="0"/>
                <a:cs typeface="Courier New" pitchFamily="49" charset="0"/>
              </a:rPr>
              <a:t>function 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bench(f) {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  for (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 i = 0; i &lt; 10000; i++) f(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arr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console.time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("All Benchmarks");</a:t>
            </a:r>
          </a:p>
          <a:p>
            <a:pPr marL="0" indent="0">
              <a:buNone/>
            </a:pP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console.time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walkIn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bench(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walkIn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console.timeEnd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walkIn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console.time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walkLength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sz="1500" dirty="0">
                <a:latin typeface="Courier New" pitchFamily="49" charset="0"/>
                <a:cs typeface="Courier New" pitchFamily="49" charset="0"/>
              </a:rPr>
              <a:t>bench(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walkLength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console.timeEnd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sz="1500" dirty="0" err="1">
                <a:latin typeface="Courier New" pitchFamily="49" charset="0"/>
                <a:cs typeface="Courier New" pitchFamily="49" charset="0"/>
              </a:rPr>
              <a:t>walkLength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sz="1500" dirty="0" err="1" smtClean="0">
                <a:latin typeface="Courier New" pitchFamily="49" charset="0"/>
                <a:cs typeface="Courier New" pitchFamily="49" charset="0"/>
              </a:rPr>
              <a:t>console.timeEnd</a:t>
            </a:r>
            <a:r>
              <a:rPr lang="en-US" sz="1500" dirty="0">
                <a:latin typeface="Courier New" pitchFamily="49" charset="0"/>
                <a:cs typeface="Courier New" pitchFamily="49" charset="0"/>
              </a:rPr>
              <a:t>("All Benchmarks");</a:t>
            </a:r>
            <a:endParaRPr lang="ru-RU" sz="15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508104" y="5589240"/>
            <a:ext cx="3312368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b="1" dirty="0">
                <a:latin typeface="+mj-lt"/>
              </a:rPr>
              <a:t>При запуске этого примера нужно открыть консоль, иначе вы ничего не увидите.</a:t>
            </a:r>
            <a:endParaRPr lang="ru-RU" sz="1600" dirty="0"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7525112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Внимание, оптимизатор!</a:t>
            </a:r>
          </a:p>
          <a:p>
            <a:pPr marL="0" indent="0">
              <a:buNone/>
            </a:pPr>
            <a:r>
              <a:rPr lang="ru-RU" sz="1600" dirty="0"/>
              <a:t>Современные интерпретаторы </a:t>
            </a:r>
            <a:r>
              <a:rPr lang="ru-RU" sz="1600" dirty="0" err="1"/>
              <a:t>JavaScript</a:t>
            </a:r>
            <a:r>
              <a:rPr lang="ru-RU" sz="1600" dirty="0"/>
              <a:t> делают массу оптимизаций, например:</a:t>
            </a:r>
          </a:p>
          <a:p>
            <a:pPr>
              <a:buFont typeface="+mj-lt"/>
              <a:buAutoNum type="arabicPeriod"/>
            </a:pPr>
            <a:r>
              <a:rPr lang="ru-RU" sz="1600" dirty="0"/>
              <a:t>Автоматически выносят инвариант, то есть постоянное в цикле значение типа </a:t>
            </a:r>
            <a:r>
              <a:rPr lang="ru-RU" sz="1600" dirty="0" err="1"/>
              <a:t>arr.length</a:t>
            </a:r>
            <a:r>
              <a:rPr lang="ru-RU" sz="1600" dirty="0"/>
              <a:t>, за пределы цикла.</a:t>
            </a:r>
          </a:p>
          <a:p>
            <a:pPr>
              <a:buFont typeface="+mj-lt"/>
              <a:buAutoNum type="arabicPeriod"/>
            </a:pPr>
            <a:r>
              <a:rPr lang="ru-RU" sz="1600" dirty="0"/>
              <a:t>Стараются понять, значения какого типа хранит данная переменная или массив, какую структуру имеет объект и, исходя из этого, оптимизировать внутренние алгоритмы.</a:t>
            </a:r>
          </a:p>
          <a:p>
            <a:pPr>
              <a:buFont typeface="+mj-lt"/>
              <a:buAutoNum type="arabicPeriod"/>
            </a:pPr>
            <a:r>
              <a:rPr lang="ru-RU" sz="1600" dirty="0"/>
              <a:t>Выполняют простейшие операции, например сложение явно заданных чисел и строк, на этапе компиляции.</a:t>
            </a:r>
          </a:p>
          <a:p>
            <a:pPr>
              <a:buFont typeface="+mj-lt"/>
              <a:buAutoNum type="arabicPeriod"/>
            </a:pPr>
            <a:r>
              <a:rPr lang="ru-RU" sz="1600" dirty="0"/>
              <a:t>Могут обнаружить, что некий код, например присваивание к неиспользуемой локальной переменной, ни на что не влияет и вообще исключить его из выполнения, хотя делают это редко.</a:t>
            </a:r>
          </a:p>
          <a:p>
            <a:pPr marL="0" indent="0">
              <a:buNone/>
            </a:pPr>
            <a:r>
              <a:rPr lang="ru-RU" sz="1600" dirty="0"/>
              <a:t>Эти оптимизации могут влиять на результаты тестов, поэтому измерять скорость базовых операций </a:t>
            </a:r>
            <a:r>
              <a:rPr lang="ru-RU" sz="1600" dirty="0" err="1"/>
              <a:t>JavaScript</a:t>
            </a:r>
            <a:r>
              <a:rPr lang="ru-RU" sz="1600" dirty="0"/>
              <a:t> («проводить </a:t>
            </a:r>
            <a:r>
              <a:rPr lang="ru-RU" sz="1600" dirty="0" err="1"/>
              <a:t>микробенчмаркинг</a:t>
            </a:r>
            <a:r>
              <a:rPr lang="ru-RU" sz="1600" dirty="0"/>
              <a:t>») до того, как вы изучите внутренности </a:t>
            </a:r>
            <a:r>
              <a:rPr lang="ru-RU" sz="1600" dirty="0" err="1"/>
              <a:t>JavaScript</a:t>
            </a:r>
            <a:r>
              <a:rPr lang="ru-RU" sz="1600" dirty="0"/>
              <a:t>-интерпретаторов и поймёте, что они реально делают на таком коде, не рекомендуется.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132178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753331" flipH="1">
            <a:off x="108261" y="-3142205"/>
            <a:ext cx="2895600" cy="686108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2411760" y="269632"/>
            <a:ext cx="6427440" cy="6390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Домашнее задание </a:t>
            </a:r>
            <a:r>
              <a:rPr lang="en-US" sz="28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Content Placeholder 4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051720" y="764704"/>
            <a:ext cx="6912768" cy="597666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ru-RU"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ru-RU"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ru-RU"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i="1" dirty="0" smtClean="0">
                <a:latin typeface="+mn-lt"/>
              </a:rPr>
              <a:t>Написать </a:t>
            </a:r>
            <a:r>
              <a:rPr lang="en-US" sz="2400" i="1" dirty="0" smtClean="0">
                <a:latin typeface="+mn-lt"/>
              </a:rPr>
              <a:t>JavaScript </a:t>
            </a:r>
            <a:r>
              <a:rPr lang="ru-RU" sz="2400" i="1" dirty="0" smtClean="0">
                <a:latin typeface="+mn-lt"/>
              </a:rPr>
              <a:t>программы:</a:t>
            </a:r>
          </a:p>
          <a:p>
            <a:pPr marL="0" indent="0">
              <a:buNone/>
            </a:pPr>
            <a:r>
              <a:rPr lang="ru-RU" sz="2400" i="1" dirty="0" smtClean="0">
                <a:latin typeface="+mn-lt"/>
              </a:rPr>
              <a:t>1. </a:t>
            </a:r>
            <a:r>
              <a:rPr lang="ru-RU" sz="2400" i="1" dirty="0">
                <a:latin typeface="+mn-lt"/>
              </a:rPr>
              <a:t>При помощи цикла </a:t>
            </a:r>
            <a:r>
              <a:rPr lang="ru-RU" sz="2400" i="1" dirty="0" err="1">
                <a:latin typeface="+mn-lt"/>
              </a:rPr>
              <a:t>for</a:t>
            </a:r>
            <a:r>
              <a:rPr lang="ru-RU" sz="2400" i="1" dirty="0">
                <a:latin typeface="+mn-lt"/>
              </a:rPr>
              <a:t> выведите чётные числа от </a:t>
            </a:r>
            <a:r>
              <a:rPr lang="en-US" sz="2400" i="1" dirty="0" smtClean="0">
                <a:latin typeface="+mn-lt"/>
              </a:rPr>
              <a:t>1</a:t>
            </a:r>
            <a:r>
              <a:rPr lang="ru-RU" sz="2400" i="1" dirty="0" smtClean="0">
                <a:latin typeface="+mn-lt"/>
              </a:rPr>
              <a:t> </a:t>
            </a:r>
            <a:r>
              <a:rPr lang="ru-RU" sz="2400" i="1" dirty="0">
                <a:latin typeface="+mn-lt"/>
              </a:rPr>
              <a:t>до </a:t>
            </a:r>
            <a:r>
              <a:rPr lang="en-US" sz="2400" i="1" dirty="0" smtClean="0">
                <a:latin typeface="+mn-lt"/>
              </a:rPr>
              <a:t>2</a:t>
            </a:r>
            <a:r>
              <a:rPr lang="ru-RU" sz="2400" i="1" dirty="0" smtClean="0">
                <a:latin typeface="+mn-lt"/>
              </a:rPr>
              <a:t>0. Подсказка: </a:t>
            </a:r>
            <a:r>
              <a:rPr lang="ru-RU" sz="2400" i="1" dirty="0">
                <a:latin typeface="+mn-lt"/>
              </a:rPr>
              <a:t>ч</a:t>
            </a:r>
            <a:r>
              <a:rPr lang="ru-RU" sz="2400" i="1" dirty="0" smtClean="0">
                <a:latin typeface="+mn-lt"/>
              </a:rPr>
              <a:t>ётность </a:t>
            </a:r>
            <a:r>
              <a:rPr lang="ru-RU" sz="2400" i="1" dirty="0">
                <a:latin typeface="+mn-lt"/>
              </a:rPr>
              <a:t>проверяется по остатку при делении на 2, используя оператор «деление с остатком» </a:t>
            </a:r>
            <a:r>
              <a:rPr lang="ru-RU" sz="2400" i="1" dirty="0" smtClean="0">
                <a:latin typeface="+mn-lt"/>
              </a:rPr>
              <a:t>%.</a:t>
            </a:r>
          </a:p>
          <a:p>
            <a:pPr marL="0" indent="0">
              <a:buNone/>
            </a:pPr>
            <a:r>
              <a:rPr lang="ru-RU" sz="2400" i="1" dirty="0" smtClean="0">
                <a:latin typeface="+mn-lt"/>
              </a:rPr>
              <a:t>2. </a:t>
            </a:r>
            <a:r>
              <a:rPr lang="ru-RU" sz="2400" i="1" dirty="0">
                <a:latin typeface="+mn-lt"/>
              </a:rPr>
              <a:t>Цикл, который предлагает </a:t>
            </a:r>
            <a:r>
              <a:rPr lang="ru-RU" sz="2400" i="1" dirty="0" err="1">
                <a:latin typeface="+mn-lt"/>
              </a:rPr>
              <a:t>prompt</a:t>
            </a:r>
            <a:r>
              <a:rPr lang="ru-RU" sz="2400" i="1" dirty="0">
                <a:latin typeface="+mn-lt"/>
              </a:rPr>
              <a:t> ввести число, большее 100. Если посетитель ввёл другое число – попросить ввести ещё раз, и так далее.</a:t>
            </a:r>
          </a:p>
          <a:p>
            <a:pPr marL="0" indent="0">
              <a:buNone/>
            </a:pPr>
            <a:r>
              <a:rPr lang="ru-RU" sz="2400" i="1" dirty="0">
                <a:latin typeface="+mn-lt"/>
              </a:rPr>
              <a:t>Цикл должен спрашивать число пока либо посетитель не введёт число, большее 100, либо не нажмёт кнопку </a:t>
            </a:r>
            <a:r>
              <a:rPr lang="ru-RU" sz="2400" i="1" dirty="0" err="1">
                <a:latin typeface="+mn-lt"/>
              </a:rPr>
              <a:t>Cancel</a:t>
            </a:r>
            <a:r>
              <a:rPr lang="ru-RU" sz="2400" i="1" dirty="0">
                <a:latin typeface="+mn-lt"/>
              </a:rPr>
              <a:t> (ESC</a:t>
            </a:r>
            <a:r>
              <a:rPr lang="ru-RU" sz="2400" i="1" dirty="0" smtClean="0">
                <a:latin typeface="+mn-lt"/>
              </a:rPr>
              <a:t>).</a:t>
            </a:r>
            <a:endParaRPr lang="en-US" sz="2400" i="1" dirty="0" smtClean="0">
              <a:latin typeface="+mn-lt"/>
            </a:endParaRPr>
          </a:p>
          <a:p>
            <a:pPr marL="0" indent="0">
              <a:buNone/>
            </a:pPr>
            <a:r>
              <a:rPr lang="en-US" sz="2400" i="1" dirty="0" smtClean="0">
                <a:latin typeface="+mn-lt"/>
              </a:rPr>
              <a:t>3</a:t>
            </a:r>
            <a:r>
              <a:rPr lang="ru-RU" sz="2400" i="1" dirty="0" smtClean="0">
                <a:latin typeface="+mn-lt"/>
              </a:rPr>
              <a:t>. Создать форму с несколькими элементами текстовых полей и </a:t>
            </a:r>
            <a:r>
              <a:rPr lang="ru-RU" sz="2400" i="1" dirty="0" err="1" smtClean="0">
                <a:latin typeface="+mn-lt"/>
              </a:rPr>
              <a:t>чекбоксов</a:t>
            </a:r>
            <a:r>
              <a:rPr lang="ru-RU" sz="2400" i="1" dirty="0" smtClean="0">
                <a:latin typeface="+mn-lt"/>
              </a:rPr>
              <a:t> и кнопкой. Скриптом заполнить пустые поля, отметить все </a:t>
            </a:r>
            <a:r>
              <a:rPr lang="ru-RU" sz="2400" i="1" dirty="0" err="1" smtClean="0">
                <a:latin typeface="+mn-lt"/>
              </a:rPr>
              <a:t>чекбоксы</a:t>
            </a:r>
            <a:r>
              <a:rPr lang="ru-RU" sz="2400" i="1" dirty="0" smtClean="0">
                <a:latin typeface="+mn-lt"/>
              </a:rPr>
              <a:t>, исправить надпись на кнопке «Отправить».</a:t>
            </a:r>
            <a:endParaRPr lang="ru-RU" sz="2400" i="1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36368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 smtClean="0"/>
              <a:t>Только </a:t>
            </a:r>
            <a:r>
              <a:rPr lang="ru-RU" sz="1600" b="1" dirty="0"/>
              <a:t>до конца загрузки</a:t>
            </a:r>
          </a:p>
          <a:p>
            <a:pPr marL="0" indent="0">
              <a:buNone/>
            </a:pPr>
            <a:r>
              <a:rPr lang="ru-RU" sz="1600" dirty="0"/>
              <a:t>Во время загрузки браузер читает документ и тут же строит из него DOM, по мере получения информации достраивая новые и новые узлы, и тут же отображая их. Этот процесс идет непрерывным потоком. Вы наверняка видели это, когда заходили на сайты в качестве посетителя – браузер зачастую отображает неполный документ, добавляя его новыми узлами по мере их получения</a:t>
            </a:r>
            <a:r>
              <a:rPr lang="ru-RU" sz="1600" dirty="0" smtClean="0"/>
              <a:t>.</a:t>
            </a:r>
            <a:endParaRPr lang="en-US" sz="1600" dirty="0" smtClean="0"/>
          </a:p>
          <a:p>
            <a:pPr marL="0" indent="0">
              <a:buNone/>
            </a:pPr>
            <a:endParaRPr lang="ru-RU" sz="1600" dirty="0"/>
          </a:p>
          <a:p>
            <a:pPr marL="400050" lvl="1" indent="0">
              <a:buNone/>
            </a:pPr>
            <a:r>
              <a:rPr lang="ru-RU" sz="1600" b="1" dirty="0"/>
              <a:t>Методы </a:t>
            </a:r>
            <a:r>
              <a:rPr lang="ru-RU" sz="1600" b="1" dirty="0" err="1"/>
              <a:t>document.write</a:t>
            </a:r>
            <a:r>
              <a:rPr lang="ru-RU" sz="1600" b="1" dirty="0"/>
              <a:t> и </a:t>
            </a:r>
            <a:r>
              <a:rPr lang="ru-RU" sz="1600" b="1" dirty="0" err="1"/>
              <a:t>document.writeln</a:t>
            </a:r>
            <a:r>
              <a:rPr lang="ru-RU" sz="1600" b="1" dirty="0"/>
              <a:t> пишут напрямую в текст документа, до того как браузер построит из него DOM, поэтому они могут записать в документ все, что угодно, любые стили и незакрытые теги.</a:t>
            </a:r>
            <a:endParaRPr lang="ru-RU" sz="1600" dirty="0"/>
          </a:p>
          <a:p>
            <a:pPr marL="0" indent="0">
              <a:buNone/>
            </a:pPr>
            <a:r>
              <a:rPr lang="ru-RU" sz="1600" dirty="0"/>
              <a:t>Браузер учтёт их при построении DOM, точно так же, как учитывает очередную порцию HTML-текста.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ru-RU" sz="1600" dirty="0" smtClean="0"/>
              <a:t>Технически</a:t>
            </a:r>
            <a:r>
              <a:rPr lang="ru-RU" sz="1600" dirty="0"/>
              <a:t>, вызвать </a:t>
            </a:r>
            <a:r>
              <a:rPr lang="ru-RU" sz="1600" dirty="0" err="1"/>
              <a:t>document.write</a:t>
            </a:r>
            <a:r>
              <a:rPr lang="ru-RU" sz="1600" dirty="0"/>
              <a:t> можно в любое время, однако, когда HTML загрузился, и браузер полностью построил DOM, документ становится </a:t>
            </a:r>
            <a:r>
              <a:rPr lang="ru-RU" sz="1600" i="1" dirty="0"/>
              <a:t>«закрытым»</a:t>
            </a:r>
            <a:r>
              <a:rPr lang="ru-RU" sz="1600" dirty="0"/>
              <a:t>. Попытка дописать что-то в закрытый документ открывает его заново. При этом все текущее содержимое удаляется.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ru-RU" sz="1600" dirty="0" smtClean="0"/>
              <a:t>Из-за </a:t>
            </a:r>
            <a:r>
              <a:rPr lang="ru-RU" sz="1600" dirty="0"/>
              <a:t>этой особенности </a:t>
            </a:r>
            <a:r>
              <a:rPr lang="ru-RU" sz="1600" dirty="0" err="1"/>
              <a:t>document.write</a:t>
            </a:r>
            <a:r>
              <a:rPr lang="ru-RU" sz="1600" dirty="0"/>
              <a:t> для загруженных документов не используют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714904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753331" flipH="1">
            <a:off x="108261" y="-3142205"/>
            <a:ext cx="2895600" cy="6861081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2411760" y="269632"/>
            <a:ext cx="6427440" cy="6390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Домашнее задание </a:t>
            </a:r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Content Placeholder 4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2051720" y="764704"/>
            <a:ext cx="6912768" cy="597666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ru-RU" sz="2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lang="ru-RU"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ru-RU" sz="18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ru-RU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i="1" dirty="0" smtClean="0">
                <a:latin typeface="+mn-lt"/>
              </a:rPr>
              <a:t>4. Создать форму с полями (</a:t>
            </a:r>
            <a:r>
              <a:rPr lang="ru-RU" sz="2400" i="1" dirty="0" err="1" smtClean="0">
                <a:latin typeface="+mn-lt"/>
              </a:rPr>
              <a:t>заполнеными</a:t>
            </a:r>
            <a:r>
              <a:rPr lang="ru-RU" sz="2400" i="1" dirty="0" smtClean="0">
                <a:latin typeface="+mn-lt"/>
              </a:rPr>
              <a:t>), </a:t>
            </a:r>
            <a:r>
              <a:rPr lang="ru-RU" sz="2400" i="1" dirty="0" err="1" smtClean="0">
                <a:latin typeface="+mn-lt"/>
              </a:rPr>
              <a:t>селектами</a:t>
            </a:r>
            <a:r>
              <a:rPr lang="ru-RU" sz="2400" i="1" dirty="0" smtClean="0">
                <a:latin typeface="+mn-lt"/>
              </a:rPr>
              <a:t>, </a:t>
            </a:r>
            <a:r>
              <a:rPr lang="ru-RU" sz="2400" i="1" dirty="0" err="1" smtClean="0">
                <a:latin typeface="+mn-lt"/>
              </a:rPr>
              <a:t>чекбоксом</a:t>
            </a:r>
            <a:r>
              <a:rPr lang="ru-RU" sz="2400" i="1" dirty="0" smtClean="0">
                <a:latin typeface="+mn-lt"/>
              </a:rPr>
              <a:t> и кнопкой. Скриптом добавить несколько пунктов в </a:t>
            </a:r>
            <a:r>
              <a:rPr lang="ru-RU" sz="2400" i="1" dirty="0" err="1" smtClean="0">
                <a:latin typeface="+mn-lt"/>
              </a:rPr>
              <a:t>селект</a:t>
            </a:r>
            <a:r>
              <a:rPr lang="ru-RU" sz="2400" i="1" dirty="0" smtClean="0">
                <a:latin typeface="+mn-lt"/>
              </a:rPr>
              <a:t>, установить у </a:t>
            </a:r>
            <a:r>
              <a:rPr lang="ru-RU" sz="2400" i="1" dirty="0" err="1" smtClean="0">
                <a:latin typeface="+mn-lt"/>
              </a:rPr>
              <a:t>селекта</a:t>
            </a:r>
            <a:r>
              <a:rPr lang="ru-RU" sz="2400" i="1" dirty="0" smtClean="0">
                <a:latin typeface="+mn-lt"/>
              </a:rPr>
              <a:t> возможность множественного выбора, отметить все опции через одну (1,3,5…). Сменить имя элемента </a:t>
            </a:r>
            <a:r>
              <a:rPr lang="en-US" sz="2400" i="1" dirty="0" smtClean="0">
                <a:latin typeface="+mn-lt"/>
              </a:rPr>
              <a:t>select, </a:t>
            </a:r>
            <a:r>
              <a:rPr lang="ru-RU" sz="2400" i="1" dirty="0" smtClean="0">
                <a:latin typeface="+mn-lt"/>
              </a:rPr>
              <a:t>и кнопки. Добавить к содержимому текстовых полей в конце надпись «в Украине». Изменить тип элемента с </a:t>
            </a:r>
            <a:r>
              <a:rPr lang="ru-RU" sz="2400" i="1" dirty="0" err="1" smtClean="0">
                <a:latin typeface="+mn-lt"/>
              </a:rPr>
              <a:t>чекбокса</a:t>
            </a:r>
            <a:r>
              <a:rPr lang="ru-RU" sz="2400" i="1" dirty="0" smtClean="0">
                <a:latin typeface="+mn-lt"/>
              </a:rPr>
              <a:t> на радиокнопку. </a:t>
            </a:r>
          </a:p>
          <a:p>
            <a:pPr marL="0" indent="0">
              <a:buNone/>
            </a:pPr>
            <a:r>
              <a:rPr lang="ru-RU" sz="2400" i="1" dirty="0" smtClean="0">
                <a:latin typeface="+mn-lt"/>
              </a:rPr>
              <a:t>5. Создать скрипт проверки скорости вычисления квадрата числа через метод </a:t>
            </a:r>
            <a:r>
              <a:rPr lang="en-US" sz="2400" i="1" dirty="0" err="1" smtClean="0">
                <a:latin typeface="+mn-lt"/>
              </a:rPr>
              <a:t>Math.sqr</a:t>
            </a:r>
            <a:r>
              <a:rPr lang="en-US" sz="2400" i="1" dirty="0" smtClean="0">
                <a:latin typeface="+mn-lt"/>
              </a:rPr>
              <a:t> </a:t>
            </a:r>
            <a:r>
              <a:rPr lang="ru-RU" sz="2400" i="1" dirty="0" smtClean="0">
                <a:latin typeface="+mn-lt"/>
              </a:rPr>
              <a:t>и умножения числа на самого себя. Выяснить на множественном примере, какой из способов быстрее. </a:t>
            </a:r>
            <a:r>
              <a:rPr lang="ru-RU" sz="2400" i="1" smtClean="0">
                <a:latin typeface="+mn-lt"/>
              </a:rPr>
              <a:t>На сколько.</a:t>
            </a:r>
            <a:endParaRPr lang="ru-RU" sz="2400" i="1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074027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 smtClean="0"/>
              <a:t>Преимущества </a:t>
            </a:r>
            <a:r>
              <a:rPr lang="ru-RU" sz="1600" b="1" dirty="0"/>
              <a:t>перед </a:t>
            </a:r>
            <a:r>
              <a:rPr lang="ru-RU" sz="1600" b="1" dirty="0" err="1"/>
              <a:t>innerHTML</a:t>
            </a:r>
            <a:endParaRPr lang="ru-RU" sz="1600" b="1" dirty="0"/>
          </a:p>
          <a:p>
            <a:pPr marL="0" indent="0">
              <a:buNone/>
            </a:pPr>
            <a:r>
              <a:rPr lang="ru-RU" sz="1600" dirty="0"/>
              <a:t>Метод </a:t>
            </a:r>
            <a:r>
              <a:rPr lang="ru-RU" sz="1600" dirty="0" err="1"/>
              <a:t>document.write</a:t>
            </a:r>
            <a:r>
              <a:rPr lang="ru-RU" sz="1600" dirty="0"/>
              <a:t> – динозавр, он существовал десятки миллионов лет назад. С тех пор, как появился и стал стандартным метод </a:t>
            </a:r>
            <a:r>
              <a:rPr lang="ru-RU" sz="1600" dirty="0" err="1"/>
              <a:t>innerHTML</a:t>
            </a:r>
            <a:r>
              <a:rPr lang="ru-RU" sz="1600" dirty="0"/>
              <a:t>, нужда в нём возникает редко, но некоторые преимущества всё же есть.</a:t>
            </a:r>
          </a:p>
          <a:p>
            <a:r>
              <a:rPr lang="ru-RU" sz="1600" dirty="0"/>
              <a:t>Метод </a:t>
            </a:r>
            <a:r>
              <a:rPr lang="ru-RU" sz="1600" dirty="0" err="1"/>
              <a:t>document.write</a:t>
            </a:r>
            <a:r>
              <a:rPr lang="ru-RU" sz="1600" dirty="0"/>
              <a:t> работает быстрее, фактически это самый быстрый способ добавить на страницу текст, сгенерированный </a:t>
            </a:r>
            <a:r>
              <a:rPr lang="ru-RU" sz="1600" dirty="0" smtClean="0"/>
              <a:t>скриптом.</a:t>
            </a:r>
            <a:r>
              <a:rPr lang="en-US" sz="1600" dirty="0" smtClean="0"/>
              <a:t> </a:t>
            </a:r>
            <a:r>
              <a:rPr lang="ru-RU" sz="1600" dirty="0" smtClean="0"/>
              <a:t>Это </a:t>
            </a:r>
            <a:r>
              <a:rPr lang="ru-RU" sz="1600" dirty="0"/>
              <a:t>естественно, ведь он не модифицирует существующий DOM, а пишет в текст страницы до его генерации.</a:t>
            </a:r>
          </a:p>
          <a:p>
            <a:r>
              <a:rPr lang="ru-RU" sz="1600" dirty="0"/>
              <a:t>Метод </a:t>
            </a:r>
            <a:r>
              <a:rPr lang="ru-RU" sz="1600" dirty="0" err="1"/>
              <a:t>document.write</a:t>
            </a:r>
            <a:r>
              <a:rPr lang="ru-RU" sz="1600" dirty="0"/>
              <a:t> вставляет любой текст на страницу «как есть», в то время как </a:t>
            </a:r>
            <a:r>
              <a:rPr lang="ru-RU" sz="1600" dirty="0" err="1"/>
              <a:t>innerHTML</a:t>
            </a:r>
            <a:r>
              <a:rPr lang="ru-RU" sz="1600" dirty="0"/>
              <a:t> может вписать лишь валидный HTML (при попытке подсунуть </a:t>
            </a:r>
            <a:r>
              <a:rPr lang="ru-RU" sz="1600" dirty="0" err="1"/>
              <a:t>невалидный</a:t>
            </a:r>
            <a:r>
              <a:rPr lang="ru-RU" sz="1600" dirty="0"/>
              <a:t> – браузер скорректирует его).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ru-RU" sz="1600" dirty="0" smtClean="0"/>
              <a:t>Эти </a:t>
            </a:r>
            <a:r>
              <a:rPr lang="ru-RU" sz="1600" dirty="0"/>
              <a:t>преимущества являются скорее средством оптимизации, которое нужно использовать именно там, где подобная оптимизация нужна или уместна.</a:t>
            </a:r>
          </a:p>
          <a:p>
            <a:pPr marL="0" indent="0">
              <a:buNone/>
            </a:pPr>
            <a:r>
              <a:rPr lang="ru-RU" sz="1600" dirty="0"/>
              <a:t>Однако, </a:t>
            </a:r>
            <a:r>
              <a:rPr lang="ru-RU" sz="1600" dirty="0" err="1"/>
              <a:t>document.write</a:t>
            </a:r>
            <a:r>
              <a:rPr lang="ru-RU" sz="1600" dirty="0"/>
              <a:t> по своей природе уникален: он добавляет текст «в текущее место документа», без всяких хитроумных DOM. Поэтому он бывает просто-напросто удобен, из-за чего его нередко используют не по назначению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443375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 err="1"/>
              <a:t>Антипример</a:t>
            </a:r>
            <a:r>
              <a:rPr lang="ru-RU" sz="1600" b="1" dirty="0"/>
              <a:t>: реклама</a:t>
            </a:r>
          </a:p>
          <a:p>
            <a:pPr marL="0" indent="0">
              <a:buNone/>
            </a:pPr>
            <a:r>
              <a:rPr lang="ru-RU" sz="1600" dirty="0"/>
              <a:t>Например, </a:t>
            </a:r>
            <a:r>
              <a:rPr lang="ru-RU" sz="1600" dirty="0" err="1"/>
              <a:t>document.write</a:t>
            </a:r>
            <a:r>
              <a:rPr lang="ru-RU" sz="1600" dirty="0"/>
              <a:t> используют для вставки рекламных скриптов и различных счетчиков, когда URL скрипта необходимо генерировать динамически, добавляя в него параметры из </a:t>
            </a:r>
            <a:r>
              <a:rPr lang="ru-RU" sz="1600" dirty="0" err="1"/>
              <a:t>JavaScript</a:t>
            </a:r>
            <a:r>
              <a:rPr lang="ru-RU" sz="1600" dirty="0"/>
              <a:t>, например: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&lt;script&gt;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в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url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указано текущее разрешение экрана посетителя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url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= 'http://ads.com/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buyme?screen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=' +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screen.width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+ "x" +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screen.height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 // 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загрузить такой скрипт прямо сейчас</a:t>
            </a:r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document.write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('&lt;script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="' +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url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+ '"&gt;&lt;/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scr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' + '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ipt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&gt;');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&lt;/script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400050" lvl="1" indent="0">
              <a:buNone/>
            </a:pPr>
            <a:r>
              <a:rPr lang="ru-RU" sz="1600" dirty="0" smtClean="0"/>
              <a:t>На заметку:</a:t>
            </a:r>
          </a:p>
          <a:p>
            <a:pPr marL="400050" lvl="1" indent="0">
              <a:buNone/>
            </a:pPr>
            <a:r>
              <a:rPr lang="ru-RU" sz="1600" dirty="0" smtClean="0"/>
              <a:t>Закрывающий тег &lt;/</a:t>
            </a:r>
            <a:r>
              <a:rPr lang="ru-RU" sz="1600" dirty="0" err="1" smtClean="0"/>
              <a:t>script</a:t>
            </a:r>
            <a:r>
              <a:rPr lang="ru-RU" sz="1600" dirty="0" smtClean="0"/>
              <a:t>&gt; в строке разделён, чтобы браузер не увидел &lt;/</a:t>
            </a:r>
            <a:r>
              <a:rPr lang="ru-RU" sz="1600" dirty="0" err="1" smtClean="0"/>
              <a:t>script</a:t>
            </a:r>
            <a:r>
              <a:rPr lang="ru-RU" sz="1600" dirty="0" smtClean="0"/>
              <a:t>&gt; и не посчитал его концом скрипта.</a:t>
            </a:r>
          </a:p>
          <a:p>
            <a:pPr marL="400050" lvl="1" indent="0">
              <a:buNone/>
            </a:pPr>
            <a:r>
              <a:rPr lang="ru-RU" sz="1600" dirty="0" smtClean="0"/>
              <a:t>Также используют запись:</a:t>
            </a:r>
          </a:p>
          <a:p>
            <a:pPr marL="400050" lvl="1" indent="0">
              <a:buNone/>
            </a:pP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document.write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('&lt;</a:t>
            </a: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script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src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="' + </a:t>
            </a: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url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 + '"&gt;&lt;\/</a:t>
            </a:r>
            <a:r>
              <a:rPr lang="ru-RU" sz="1600" dirty="0" err="1" smtClean="0">
                <a:latin typeface="Courier New" pitchFamily="49" charset="0"/>
                <a:cs typeface="Courier New" pitchFamily="49" charset="0"/>
              </a:rPr>
              <a:t>script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&gt;');</a:t>
            </a:r>
          </a:p>
          <a:p>
            <a:pPr marL="400050" lvl="1" indent="0">
              <a:buNone/>
            </a:pPr>
            <a:r>
              <a:rPr lang="ru-RU" sz="1600" dirty="0" smtClean="0"/>
              <a:t>Здесь &lt;\/</a:t>
            </a:r>
            <a:r>
              <a:rPr lang="ru-RU" sz="1600" dirty="0" err="1" smtClean="0"/>
              <a:t>script</a:t>
            </a:r>
            <a:r>
              <a:rPr lang="ru-RU" sz="1600" dirty="0" smtClean="0"/>
              <a:t>&gt; вместо &lt;/</a:t>
            </a:r>
            <a:r>
              <a:rPr lang="ru-RU" sz="1600" dirty="0" err="1" smtClean="0"/>
              <a:t>script</a:t>
            </a:r>
            <a:r>
              <a:rPr lang="ru-RU" sz="1600" dirty="0" smtClean="0"/>
              <a:t>&gt;: обратный слеш \ обычно используется для вставки спецсимволов типа \n, а если такого спецсимвола нет, в данном случае \/ не является спецсимволом, то будет проигнорирован. Так что получается такой альтернативный способ безопасно вставить строку &lt;/</a:t>
            </a:r>
            <a:r>
              <a:rPr lang="ru-RU" sz="1600" dirty="0" err="1" smtClean="0"/>
              <a:t>script</a:t>
            </a:r>
            <a:r>
              <a:rPr lang="ru-RU" sz="1600" dirty="0" smtClean="0"/>
              <a:t>&gt;.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Левая круглая скобка 3"/>
          <p:cNvSpPr/>
          <p:nvPr/>
        </p:nvSpPr>
        <p:spPr>
          <a:xfrm>
            <a:off x="968073" y="4149080"/>
            <a:ext cx="72008" cy="2304256"/>
          </a:xfrm>
          <a:prstGeom prst="leftBracket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157555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/>
              <a:t>Сервер, получив запрос с такими параметрами, обрабатывает его и, учитывая переданную информацию, генерирует текст скрипта, в котором обычно есть какой-то другой </a:t>
            </a:r>
            <a:r>
              <a:rPr lang="ru-RU" sz="1600" dirty="0" err="1"/>
              <a:t>document.write</a:t>
            </a:r>
            <a:r>
              <a:rPr lang="ru-RU" sz="1600" dirty="0"/>
              <a:t>, рисующий на этом месте баннер.</a:t>
            </a:r>
          </a:p>
          <a:p>
            <a:pPr marL="0" indent="0">
              <a:buNone/>
            </a:pPr>
            <a:r>
              <a:rPr lang="ru-RU" sz="1600" b="1" dirty="0"/>
              <a:t>Проблема здесь в том, что загрузка такого скрипта блокирует </a:t>
            </a:r>
            <a:r>
              <a:rPr lang="ru-RU" sz="1600" b="1" dirty="0" err="1"/>
              <a:t>отрисовку</a:t>
            </a:r>
            <a:r>
              <a:rPr lang="ru-RU" sz="1600" b="1" dirty="0"/>
              <a:t> всей страницы.</a:t>
            </a:r>
            <a:endParaRPr lang="ru-RU" sz="1600" dirty="0"/>
          </a:p>
          <a:p>
            <a:pPr marL="0" indent="0">
              <a:buNone/>
            </a:pPr>
            <a:r>
              <a:rPr lang="ru-RU" sz="1600" dirty="0"/>
              <a:t>То есть, дело даже не в самом </a:t>
            </a:r>
            <a:r>
              <a:rPr lang="ru-RU" sz="1600" dirty="0" err="1"/>
              <a:t>document.write</a:t>
            </a:r>
            <a:r>
              <a:rPr lang="ru-RU" sz="1600" dirty="0"/>
              <a:t>, а в том, что в страницу вставляется сторонний скрипт, а браузер устроен так, что пока он его не загрузит и не выполнит – он не будет дальше строить DOM и показывать документ.</a:t>
            </a:r>
          </a:p>
          <a:p>
            <a:pPr marL="0" indent="0">
              <a:buNone/>
            </a:pPr>
            <a:r>
              <a:rPr lang="ru-RU" sz="1600" dirty="0"/>
              <a:t>Представим на минуту, что сервер ads.com, с которого грузится скрипт, работает медленно или вообще завис – зависнет и наша страница.</a:t>
            </a:r>
          </a:p>
          <a:p>
            <a:pPr marL="0" indent="0">
              <a:buNone/>
            </a:pPr>
            <a:r>
              <a:rPr lang="ru-RU" sz="1600" dirty="0"/>
              <a:t>Что делать?</a:t>
            </a:r>
          </a:p>
          <a:p>
            <a:pPr marL="0" indent="0">
              <a:buNone/>
            </a:pPr>
            <a:r>
              <a:rPr lang="ru-RU" sz="1600" dirty="0"/>
              <a:t>В современных браузерах у скриптов есть атрибуты </a:t>
            </a:r>
            <a:r>
              <a:rPr lang="ru-RU" sz="1600" dirty="0" err="1"/>
              <a:t>async</a:t>
            </a:r>
            <a:r>
              <a:rPr lang="ru-RU" sz="1600" dirty="0"/>
              <a:t> и </a:t>
            </a:r>
            <a:r>
              <a:rPr lang="ru-RU" sz="1600" dirty="0" err="1"/>
              <a:t>defer</a:t>
            </a:r>
            <a:r>
              <a:rPr lang="ru-RU" sz="1600" dirty="0"/>
              <a:t>, которые разрешают браузеру продолжать обработку страницы, но применить их здесь нельзя, так как рекламный скрипт захочет вызвать </a:t>
            </a:r>
            <a:r>
              <a:rPr lang="ru-RU" sz="1600" dirty="0" err="1"/>
              <a:t>document.write</a:t>
            </a:r>
            <a:r>
              <a:rPr lang="ru-RU" sz="1600" dirty="0"/>
              <a:t> именно на этом месте, и браузер не должен двигаться вперёд по документу.</a:t>
            </a:r>
          </a:p>
          <a:p>
            <a:pPr marL="0" indent="0">
              <a:buNone/>
            </a:pPr>
            <a:r>
              <a:rPr lang="ru-RU" sz="1600" dirty="0"/>
              <a:t>Альтернатива – использовать другие техники вставки рекламы и счётчиков. Примеры вы можете увидеть в коде </a:t>
            </a:r>
            <a:r>
              <a:rPr lang="ru-RU" sz="1600" dirty="0" err="1"/>
              <a:t>Google</a:t>
            </a:r>
            <a:r>
              <a:rPr lang="ru-RU" sz="1600" dirty="0"/>
              <a:t> </a:t>
            </a:r>
            <a:r>
              <a:rPr lang="ru-RU" sz="1600" dirty="0" err="1"/>
              <a:t>Analytics</a:t>
            </a:r>
            <a:r>
              <a:rPr lang="ru-RU" sz="1600" dirty="0"/>
              <a:t>, </a:t>
            </a:r>
            <a:r>
              <a:rPr lang="ru-RU" sz="1600" dirty="0" err="1"/>
              <a:t>Яндекс.Метрики</a:t>
            </a:r>
            <a:r>
              <a:rPr lang="ru-RU" sz="1600" dirty="0"/>
              <a:t> и других.</a:t>
            </a:r>
          </a:p>
          <a:p>
            <a:pPr marL="0" indent="0">
              <a:buNone/>
            </a:pPr>
            <a:r>
              <a:rPr lang="ru-RU" sz="1600" dirty="0"/>
              <a:t>Если это невозможно – применяют всякие хитрые оптимизации, например заменяют метод </a:t>
            </a:r>
            <a:r>
              <a:rPr lang="ru-RU" sz="1600" dirty="0" err="1"/>
              <a:t>document.write</a:t>
            </a:r>
            <a:r>
              <a:rPr lang="ru-RU" sz="1600" dirty="0"/>
              <a:t> своей функцией, и она уже разбирается со скриптами и баннерами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358833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/>
              <a:t>Итого</a:t>
            </a:r>
          </a:p>
          <a:p>
            <a:pPr marL="0" indent="0">
              <a:buNone/>
            </a:pPr>
            <a:r>
              <a:rPr lang="ru-RU" sz="1600" dirty="0"/>
              <a:t>Метод </a:t>
            </a:r>
            <a:r>
              <a:rPr lang="ru-RU" sz="1600" dirty="0" err="1"/>
              <a:t>document.write</a:t>
            </a:r>
            <a:r>
              <a:rPr lang="ru-RU" sz="1600" dirty="0"/>
              <a:t> (или </a:t>
            </a:r>
            <a:r>
              <a:rPr lang="ru-RU" sz="1600" dirty="0" err="1"/>
              <a:t>writeln</a:t>
            </a:r>
            <a:r>
              <a:rPr lang="ru-RU" sz="1600" dirty="0"/>
              <a:t>) пишет текст прямо в HTML, как будто он там всегда был.</a:t>
            </a:r>
          </a:p>
          <a:p>
            <a:r>
              <a:rPr lang="ru-RU" sz="1600" dirty="0"/>
              <a:t>Этот метод редко используется, так как работает только из скриптов, выполняемых в процессе загрузки страницы.</a:t>
            </a:r>
          </a:p>
          <a:p>
            <a:pPr marL="0" indent="0">
              <a:buNone/>
            </a:pPr>
            <a:r>
              <a:rPr lang="ru-RU" sz="1600" dirty="0"/>
              <a:t>Запуск после загрузки приведёт к очистке документа.</a:t>
            </a:r>
          </a:p>
          <a:p>
            <a:r>
              <a:rPr lang="ru-RU" sz="1600" dirty="0"/>
              <a:t>Метод </a:t>
            </a:r>
            <a:r>
              <a:rPr lang="ru-RU" sz="1600" dirty="0" err="1"/>
              <a:t>document.write</a:t>
            </a:r>
            <a:r>
              <a:rPr lang="ru-RU" sz="1600" dirty="0"/>
              <a:t> очень быстр.</a:t>
            </a:r>
          </a:p>
          <a:p>
            <a:pPr marL="0" indent="0">
              <a:buNone/>
            </a:pPr>
            <a:r>
              <a:rPr lang="ru-RU" sz="1600" dirty="0"/>
              <a:t>В отличие от установки </a:t>
            </a:r>
            <a:r>
              <a:rPr lang="ru-RU" sz="1600" dirty="0" err="1"/>
              <a:t>innerHTML</a:t>
            </a:r>
            <a:r>
              <a:rPr lang="ru-RU" sz="1600" dirty="0"/>
              <a:t> и DOM-методов, он не изменяет существующий документ, а работает на стадии текста, до того как DOM-структура сформирована.</a:t>
            </a:r>
          </a:p>
          <a:p>
            <a:r>
              <a:rPr lang="ru-RU" sz="1600" dirty="0"/>
              <a:t>Иногда </a:t>
            </a:r>
            <a:r>
              <a:rPr lang="ru-RU" sz="1600" dirty="0" err="1"/>
              <a:t>document.write</a:t>
            </a:r>
            <a:r>
              <a:rPr lang="ru-RU" sz="1600" dirty="0"/>
              <a:t> используют для добавления скриптов с динамическим URL.</a:t>
            </a:r>
          </a:p>
          <a:p>
            <a:pPr marL="0" indent="0">
              <a:buNone/>
            </a:pPr>
            <a:r>
              <a:rPr lang="ru-RU" sz="1600" dirty="0"/>
              <a:t>Рекомендуется избегать этого, так как браузер остановится на месте добавления скрипта и будет ждать его загрузки. Если скрипт будет тормозить, то и страница – тоже.</a:t>
            </a:r>
          </a:p>
          <a:p>
            <a:pPr marL="0" indent="0">
              <a:buNone/>
            </a:pPr>
            <a:r>
              <a:rPr lang="ru-RU" sz="1600" dirty="0"/>
              <a:t>Поэтому желательно подключать внешние скрипты, используя вставку скрипта через DOM или </a:t>
            </a:r>
            <a:r>
              <a:rPr lang="ru-RU" sz="1600" dirty="0" err="1"/>
              <a:t>async</a:t>
            </a:r>
            <a:r>
              <a:rPr lang="ru-RU" sz="1600" dirty="0"/>
              <a:t>/</a:t>
            </a:r>
            <a:r>
              <a:rPr lang="ru-RU" sz="1600" dirty="0" err="1"/>
              <a:t>defer</a:t>
            </a:r>
            <a:r>
              <a:rPr lang="ru-RU" sz="1600" dirty="0"/>
              <a:t>. Современные системы рекламы и статистики так и делают.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0940853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55576" y="692696"/>
            <a:ext cx="8208912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 smtClean="0"/>
              <a:t>Взаимодействие </a:t>
            </a:r>
            <a:r>
              <a:rPr lang="ru-RU" sz="1600" b="1" dirty="0"/>
              <a:t>с пользователем: alert, prompt, confirm</a:t>
            </a:r>
          </a:p>
          <a:p>
            <a:pPr marL="0" indent="0">
              <a:buNone/>
            </a:pPr>
            <a:r>
              <a:rPr lang="ru-RU" sz="1600" dirty="0"/>
              <a:t>В этом разделе мы рассмотрим базовые UI операции: alert, prompt и confirm, которые позволяют работать с данными, полученными от пользователя.</a:t>
            </a:r>
          </a:p>
          <a:p>
            <a:pPr marL="0" indent="0">
              <a:buNone/>
            </a:pPr>
            <a:endParaRPr lang="en-US" sz="1600" b="1" dirty="0" smtClean="0"/>
          </a:p>
          <a:p>
            <a:pPr marL="0" indent="0">
              <a:buNone/>
            </a:pPr>
            <a:r>
              <a:rPr lang="ru-RU" sz="1600" b="1" dirty="0" smtClean="0"/>
              <a:t>alert</a:t>
            </a:r>
            <a:endParaRPr lang="ru-RU" sz="1600" b="1" dirty="0"/>
          </a:p>
          <a:p>
            <a:pPr marL="0" indent="0">
              <a:buNone/>
            </a:pPr>
            <a:r>
              <a:rPr lang="ru-RU" sz="1600" dirty="0"/>
              <a:t>Синтаксис</a:t>
            </a:r>
            <a:r>
              <a:rPr lang="ru-RU" sz="1600" dirty="0" smtClean="0"/>
              <a:t>:</a:t>
            </a:r>
            <a:endParaRPr lang="en-US" sz="1600" dirty="0" smtClean="0"/>
          </a:p>
          <a:p>
            <a:pPr marL="0" indent="0">
              <a:buNone/>
            </a:pPr>
            <a:r>
              <a:rPr lang="ru-RU" sz="1600" dirty="0">
                <a:latin typeface="Courier New" pitchFamily="49" charset="0"/>
                <a:cs typeface="Courier New" pitchFamily="49" charset="0"/>
              </a:rPr>
              <a:t>alert(сообщение</a:t>
            </a: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ru-RU" sz="1600" dirty="0" smtClean="0"/>
              <a:t>alert </a:t>
            </a:r>
            <a:r>
              <a:rPr lang="ru-RU" sz="1600" dirty="0"/>
              <a:t>выводит на экран окно с сообщением и приостанавливает выполнение скрипта, пока пользователь не нажмёт «ОК».</a:t>
            </a:r>
          </a:p>
          <a:p>
            <a:pPr marL="0" indent="0">
              <a:buNone/>
            </a:pP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ru-RU" sz="1600" dirty="0" smtClean="0">
                <a:latin typeface="Courier New" pitchFamily="49" charset="0"/>
                <a:cs typeface="Courier New" pitchFamily="49" charset="0"/>
              </a:rPr>
              <a:t>alert</a:t>
            </a:r>
            <a:r>
              <a:rPr lang="ru-RU" sz="1600" dirty="0">
                <a:latin typeface="Courier New" pitchFamily="49" charset="0"/>
                <a:cs typeface="Courier New" pitchFamily="49" charset="0"/>
              </a:rPr>
              <a:t>( "Привет" );</a:t>
            </a:r>
          </a:p>
          <a:p>
            <a:pPr marL="0" indent="0">
              <a:buNone/>
            </a:pPr>
            <a:r>
              <a:rPr lang="ru-RU" sz="1600" dirty="0"/>
              <a:t>Окно сообщения, которое выводится, является </a:t>
            </a:r>
            <a:r>
              <a:rPr lang="ru-RU" sz="1600" i="1" dirty="0"/>
              <a:t>модальным окном</a:t>
            </a:r>
            <a:r>
              <a:rPr lang="ru-RU" sz="1600" dirty="0"/>
              <a:t>. </a:t>
            </a:r>
            <a:r>
              <a:rPr lang="ru-RU" sz="1600" dirty="0" smtClean="0"/>
              <a:t>Слово «модальное</a:t>
            </a:r>
            <a:r>
              <a:rPr lang="ru-RU" sz="1600" dirty="0"/>
              <a:t>» означает, что посетитель не может взаимодействовать со страницей, нажимать другие кнопки и т.п., пока не разберётся с окном. В данном случае – пока не нажмёт на «OK</a:t>
            </a:r>
            <a:r>
              <a:rPr lang="ru-RU" sz="1600" dirty="0" smtClean="0"/>
              <a:t>».</a:t>
            </a:r>
            <a:endParaRPr lang="ru-RU" sz="16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762000" y="269632"/>
            <a:ext cx="8077200" cy="35105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Введение в 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JavaScript</a:t>
            </a:r>
            <a:endParaRPr lang="ru-RU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2187037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heme/theme1.xml><?xml version="1.0" encoding="utf-8"?>
<a:theme xmlns:a="http://schemas.openxmlformats.org/drawingml/2006/main" name="Trai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9BB791A-2264-44DD-BA10-93318C807D5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6929</Words>
  <Application>Microsoft Office PowerPoint</Application>
  <PresentationFormat>Экран (4:3)</PresentationFormat>
  <Paragraphs>719</Paragraphs>
  <Slides>40</Slides>
  <Notes>40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1" baseType="lpstr">
      <vt:lpstr>Training</vt:lpstr>
      <vt:lpstr>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Введение в JavaScript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2017-04-21T16:29:02Z</dcterms:created>
  <dcterms:modified xsi:type="dcterms:W3CDTF">2017-09-16T20:32:49Z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TC016745579991</vt:lpwstr>
  </property>
</Properties>
</file>