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2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3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4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5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6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7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8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9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0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21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2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3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24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5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6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7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28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29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30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31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32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33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34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35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36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37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38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39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40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41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42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43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44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8"/>
  </p:notesMasterIdLst>
  <p:handoutMasterIdLst>
    <p:handoutMasterId r:id="rId49"/>
  </p:handoutMasterIdLst>
  <p:sldIdLst>
    <p:sldId id="259" r:id="rId3"/>
    <p:sldId id="618" r:id="rId4"/>
    <p:sldId id="656" r:id="rId5"/>
    <p:sldId id="657" r:id="rId6"/>
    <p:sldId id="658" r:id="rId7"/>
    <p:sldId id="659" r:id="rId8"/>
    <p:sldId id="660" r:id="rId9"/>
    <p:sldId id="661" r:id="rId10"/>
    <p:sldId id="662" r:id="rId11"/>
    <p:sldId id="663" r:id="rId12"/>
    <p:sldId id="664" r:id="rId13"/>
    <p:sldId id="665" r:id="rId14"/>
    <p:sldId id="666" r:id="rId15"/>
    <p:sldId id="667" r:id="rId16"/>
    <p:sldId id="668" r:id="rId17"/>
    <p:sldId id="669" r:id="rId18"/>
    <p:sldId id="670" r:id="rId19"/>
    <p:sldId id="671" r:id="rId20"/>
    <p:sldId id="672" r:id="rId21"/>
    <p:sldId id="673" r:id="rId22"/>
    <p:sldId id="674" r:id="rId23"/>
    <p:sldId id="675" r:id="rId24"/>
    <p:sldId id="676" r:id="rId25"/>
    <p:sldId id="677" r:id="rId26"/>
    <p:sldId id="678" r:id="rId27"/>
    <p:sldId id="679" r:id="rId28"/>
    <p:sldId id="680" r:id="rId29"/>
    <p:sldId id="681" r:id="rId30"/>
    <p:sldId id="682" r:id="rId31"/>
    <p:sldId id="683" r:id="rId32"/>
    <p:sldId id="684" r:id="rId33"/>
    <p:sldId id="685" r:id="rId34"/>
    <p:sldId id="686" r:id="rId35"/>
    <p:sldId id="687" r:id="rId36"/>
    <p:sldId id="688" r:id="rId37"/>
    <p:sldId id="689" r:id="rId38"/>
    <p:sldId id="690" r:id="rId39"/>
    <p:sldId id="691" r:id="rId40"/>
    <p:sldId id="692" r:id="rId41"/>
    <p:sldId id="693" r:id="rId42"/>
    <p:sldId id="694" r:id="rId43"/>
    <p:sldId id="695" r:id="rId44"/>
    <p:sldId id="696" r:id="rId45"/>
    <p:sldId id="697" r:id="rId46"/>
    <p:sldId id="655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79CC93D-E52E-4D84-901B-11D7331DD495}">
          <p14:sldIdLst>
            <p14:sldId id="259"/>
          </p14:sldIdLst>
        </p14:section>
        <p14:section name="Обзор и цели" id="{ABA716BF-3A5C-4ADB-94C9-CFEF84EBA240}">
          <p14:sldIdLst>
            <p14:sldId id="618"/>
            <p14:sldId id="656"/>
            <p14:sldId id="657"/>
            <p14:sldId id="658"/>
            <p14:sldId id="659"/>
            <p14:sldId id="660"/>
            <p14:sldId id="661"/>
            <p14:sldId id="662"/>
            <p14:sldId id="663"/>
            <p14:sldId id="664"/>
            <p14:sldId id="665"/>
            <p14:sldId id="666"/>
            <p14:sldId id="667"/>
            <p14:sldId id="668"/>
            <p14:sldId id="669"/>
            <p14:sldId id="670"/>
            <p14:sldId id="671"/>
            <p14:sldId id="672"/>
            <p14:sldId id="673"/>
            <p14:sldId id="674"/>
            <p14:sldId id="675"/>
            <p14:sldId id="676"/>
            <p14:sldId id="677"/>
            <p14:sldId id="678"/>
            <p14:sldId id="679"/>
            <p14:sldId id="680"/>
            <p14:sldId id="681"/>
            <p14:sldId id="682"/>
            <p14:sldId id="683"/>
            <p14:sldId id="684"/>
            <p14:sldId id="685"/>
            <p14:sldId id="686"/>
            <p14:sldId id="687"/>
            <p14:sldId id="688"/>
            <p14:sldId id="689"/>
            <p14:sldId id="690"/>
            <p14:sldId id="691"/>
            <p14:sldId id="692"/>
            <p14:sldId id="693"/>
            <p14:sldId id="694"/>
            <p14:sldId id="695"/>
            <p14:sldId id="696"/>
            <p14:sldId id="697"/>
            <p14:sldId id="655"/>
          </p14:sldIdLst>
        </p14:section>
        <p14:section name="Раздел 1" id="{6D9936A3-3945-4757-BC8B-B5C252D8E036}">
          <p14:sldIdLst/>
        </p14:section>
        <p14:section name="Образцы слайдов для визуальных элементов" id="{BAB3A466-96C9-4230-9978-795378D75699}">
          <p14:sldIdLst/>
        </p14:section>
        <p14:section name="Пример" id="{8C0305C9-B152-4FBA-A789-FE1976D53990}">
          <p14:sldIdLst/>
        </p14:section>
        <p14:section name="Заключение и итог" id="{790CEF5B-569A-4C2F-BED5-750B08C0E5AD}">
          <p14:sldIdLst/>
        </p14:section>
        <p14:section name="Приложение" id="{3F78B471-41DA-46F2-A8E4-97E471896AB3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006600"/>
    <a:srgbClr val="003300"/>
    <a:srgbClr val="009ED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74" autoAdjust="0"/>
    <p:restoredTop sz="88632" autoAdjust="0"/>
  </p:normalViewPr>
  <p:slideViewPr>
    <p:cSldViewPr>
      <p:cViewPr varScale="1">
        <p:scale>
          <a:sx n="74" d="100"/>
          <a:sy n="74" d="100"/>
        </p:scale>
        <p:origin x="-13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27.09.2017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769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pPr/>
              <a:t>16.09.2017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85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endParaRPr lang="ru-RU" dirty="0" smtClean="0"/>
          </a:p>
          <a:p>
            <a:pPr lvl="0"/>
            <a:r>
              <a:rPr lang="ru-RU" sz="1200" b="1" dirty="0" smtClean="0"/>
              <a:t>Разделы</a:t>
            </a:r>
            <a:endParaRPr lang="ru-RU" sz="1200" b="0" dirty="0" smtClean="0"/>
          </a:p>
          <a:p>
            <a:pPr lvl="0"/>
            <a:r>
              <a:rPr lang="ru-RU" sz="1200" b="0" dirty="0" smtClean="0"/>
              <a:t>Для добавления разделов щелкните слайд правой кнопкой мыши.</a:t>
            </a:r>
            <a:r>
              <a:rPr lang="ru-RU" sz="1200" b="0" baseline="0" dirty="0" smtClean="0"/>
              <a:t> Разделы позволяют упорядочить слайды и организовать совместную работу нескольких авторов.</a:t>
            </a:r>
            <a:endParaRPr lang="ru-RU" sz="1200" b="0" dirty="0" smtClean="0"/>
          </a:p>
          <a:p>
            <a:pPr lvl="0"/>
            <a:endParaRPr lang="ru-RU" sz="1200" b="1" dirty="0" smtClean="0"/>
          </a:p>
          <a:p>
            <a:pPr lvl="0"/>
            <a:r>
              <a:rPr lang="ru-RU" sz="1200" b="1" dirty="0" smtClean="0"/>
              <a:t>Заметки</a:t>
            </a:r>
          </a:p>
          <a:p>
            <a:pPr lvl="0"/>
            <a:r>
              <a:rPr lang="ru-RU" sz="1200" dirty="0" smtClean="0"/>
              <a:t>Используйте раздел заметок для размещения заметок докладчика или дополнительных сведений для аудитории.</a:t>
            </a:r>
            <a:r>
              <a:rPr lang="ru-RU" sz="1200" baseline="0" dirty="0" smtClean="0"/>
              <a:t> Во время воспроизведения презентации эти заметки отображаются в представлении презентации. </a:t>
            </a:r>
          </a:p>
          <a:p>
            <a:pPr lvl="0">
              <a:buFontTx/>
              <a:buNone/>
            </a:pPr>
            <a:r>
              <a:rPr lang="ru-RU" sz="1200" dirty="0"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Сочетаемые цвета </a:t>
            </a:r>
          </a:p>
          <a:p>
            <a:pPr lvl="0">
              <a:buFontTx/>
              <a:buNone/>
            </a:pPr>
            <a:r>
              <a:rPr lang="ru-RU" sz="1200" dirty="0" smtClean="0"/>
              <a:t>Обратите особое внимание на графики, диаграммы и надписи.</a:t>
            </a:r>
            <a:r>
              <a:rPr lang="ru-RU" sz="1200" baseline="0" dirty="0" smtClean="0"/>
              <a:t> </a:t>
            </a:r>
            <a:endParaRPr lang="ru-RU" sz="1200" dirty="0" smtClean="0"/>
          </a:p>
          <a:p>
            <a:pPr lvl="0"/>
            <a:r>
              <a:rPr lang="ru-RU" sz="1200" dirty="0" smtClean="0"/>
              <a:t>Учтите, что печать будет выполняться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 Выполните пробную печать, чтобы убедиться в сохранении разницы между цветами при печати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</a:t>
            </a:r>
          </a:p>
          <a:p>
            <a:pPr lvl="0">
              <a:buFontTx/>
              <a:buNone/>
            </a:pPr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Диаграммы, таблицы и графики</a:t>
            </a:r>
          </a:p>
          <a:p>
            <a:pPr lvl="0"/>
            <a:r>
              <a:rPr lang="ru-RU" sz="1200" dirty="0"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200" dirty="0" smtClean="0"/>
              <a:t>Снабдите все диаграммы и таблицы подписями.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89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159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latinLnBrk="0">
              <a:defRPr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ru-RU" sz="2000" baseline="0"/>
            </a:lvl1pPr>
          </a:lstStyle>
          <a:p>
            <a:r>
              <a:rPr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16.09.2017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16.09.2017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16.09.2017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latinLnBrk="0">
              <a:defRPr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ru-RU" sz="1800"/>
            </a:lvl1pPr>
          </a:lstStyle>
          <a:p>
            <a:r>
              <a:rPr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latinLnBrk="0">
              <a:defRPr lang="ru-RU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latinLnBrk="0">
              <a:defRPr lang="ru-RU" sz="3200">
                <a:latin typeface="Arial" pitchFamily="34" charset="0"/>
              </a:defRPr>
            </a:lvl1pPr>
            <a:lvl2pPr latinLnBrk="0">
              <a:defRPr lang="ru-RU" sz="2800">
                <a:latin typeface="Arial" pitchFamily="34" charset="0"/>
              </a:defRPr>
            </a:lvl2pPr>
            <a:lvl3pPr latinLnBrk="0">
              <a:defRPr lang="ru-RU" sz="2400">
                <a:latin typeface="Arial" pitchFamily="34" charset="0"/>
              </a:defRPr>
            </a:lvl3pPr>
            <a:lvl4pPr latinLnBrk="0">
              <a:defRPr lang="ru-RU" sz="2400">
                <a:latin typeface="Arial" pitchFamily="34" charset="0"/>
              </a:defRPr>
            </a:lvl4pPr>
            <a:lvl5pPr latinLnBrk="0">
              <a:defRPr lang="ru-RU" sz="240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16.09.2017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757B281C-5159-4971-8228-52B9A72E9ED2}" type="datetimeFigureOut">
              <a:rPr lang="ru-RU" smtClean="0"/>
              <a:pPr/>
              <a:t>27.09.2017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33D6E5A2-EC83-451F-A719-9AC1370DD5C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7" Type="http://schemas.openxmlformats.org/officeDocument/2006/relationships/image" Target="../media/image10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7" Type="http://schemas.openxmlformats.org/officeDocument/2006/relationships/image" Target="../media/image12.pn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5" Type="http://schemas.openxmlformats.org/officeDocument/2006/relationships/notesSlide" Target="../notesSlides/notesSlide41.xml"/><Relationship Id="rId4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5" Type="http://schemas.openxmlformats.org/officeDocument/2006/relationships/notesSlide" Target="../notesSlides/notesSlide42.xml"/><Relationship Id="rId4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5" Type="http://schemas.openxmlformats.org/officeDocument/2006/relationships/notesSlide" Target="../notesSlides/notesSlide43.xml"/><Relationship Id="rId4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5" Type="http://schemas.openxmlformats.org/officeDocument/2006/relationships/notesSlide" Target="../notesSlides/notesSlide44.xml"/><Relationship Id="rId4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JavaScript</a:t>
            </a:r>
            <a:endParaRPr lang="ru-RU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491880" y="4038600"/>
            <a:ext cx="5243048" cy="1910680"/>
          </a:xfrm>
        </p:spPr>
        <p:txBody>
          <a:bodyPr>
            <a:noAutofit/>
          </a:bodyPr>
          <a:lstStyle/>
          <a:p>
            <a:r>
              <a:rPr lang="uk-UA" sz="3200" i="1" dirty="0" err="1" smtClean="0"/>
              <a:t>Занятие</a:t>
            </a:r>
            <a:r>
              <a:rPr lang="uk-UA" sz="3200" i="1" dirty="0" smtClean="0"/>
              <a:t> </a:t>
            </a:r>
            <a:r>
              <a:rPr lang="ru-RU" sz="3200" i="1" smtClean="0"/>
              <a:t>10</a:t>
            </a:r>
            <a:r>
              <a:rPr lang="en-US" sz="3200" i="1" smtClean="0"/>
              <a:t>.</a:t>
            </a:r>
            <a:endParaRPr lang="ru-RU" sz="3200" i="1" dirty="0" smtClean="0"/>
          </a:p>
          <a:p>
            <a:r>
              <a:rPr lang="ru-RU" sz="2800" i="1" dirty="0"/>
              <a:t>События и обработчики событий. </a:t>
            </a:r>
            <a:endParaRPr lang="en-US" sz="2800" i="1" dirty="0" smtClean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Обработчики событий как атрибуты</a:t>
            </a: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Обработчики событий </a:t>
            </a:r>
            <a:r>
              <a:rPr lang="ru-RU" sz="1600" dirty="0">
                <a:cs typeface="Courier New" pitchFamily="49" charset="0"/>
              </a:rPr>
              <a:t>(в </a:t>
            </a:r>
            <a:r>
              <a:rPr lang="ru-RU" sz="1600" dirty="0" smtClean="0">
                <a:cs typeface="Courier New" pitchFamily="49" charset="0"/>
              </a:rPr>
              <a:t>исходной </a:t>
            </a:r>
            <a:r>
              <a:rPr lang="ru-RU" sz="1600" dirty="0">
                <a:cs typeface="Courier New" pitchFamily="49" charset="0"/>
              </a:rPr>
              <a:t>модели обработки событий) задаются в виде строк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-кода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smtClean="0">
                <a:cs typeface="Courier New" pitchFamily="49" charset="0"/>
              </a:rPr>
              <a:t>присваиваемых </a:t>
            </a:r>
            <a:r>
              <a:rPr lang="ru-RU" sz="1600" dirty="0">
                <a:cs typeface="Courier New" pitchFamily="49" charset="0"/>
              </a:rPr>
              <a:t>в качестве значений </a:t>
            </a:r>
            <a:r>
              <a:rPr lang="ru-RU" sz="1600" dirty="0" smtClean="0">
                <a:cs typeface="Courier New" pitchFamily="49" charset="0"/>
              </a:rPr>
              <a:t>HTML-атрибутам</a:t>
            </a:r>
            <a:r>
              <a:rPr lang="ru-RU" sz="1600" dirty="0">
                <a:cs typeface="Courier New" pitchFamily="49" charset="0"/>
              </a:rPr>
              <a:t>. Например, чтобы </a:t>
            </a:r>
            <a:r>
              <a:rPr lang="ru-RU" sz="1600" dirty="0" smtClean="0">
                <a:cs typeface="Courier New" pitchFamily="49" charset="0"/>
              </a:rPr>
              <a:t>выполнить </a:t>
            </a:r>
            <a:r>
              <a:rPr lang="ru-RU" sz="1600" dirty="0" err="1" smtClean="0">
                <a:cs typeface="Courier New" pitchFamily="49" charset="0"/>
              </a:rPr>
              <a:t>JavaScripttкод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при щелчке на кнопке, укажите этот код в качестве значения </a:t>
            </a:r>
            <a:r>
              <a:rPr lang="ru-RU" sz="1600" dirty="0" smtClean="0">
                <a:cs typeface="Courier New" pitchFamily="49" charset="0"/>
              </a:rPr>
              <a:t>атрибута </a:t>
            </a:r>
            <a:r>
              <a:rPr lang="ru-RU" sz="1600" dirty="0" err="1">
                <a:cs typeface="Courier New" pitchFamily="49" charset="0"/>
              </a:rPr>
              <a:t>onclick</a:t>
            </a:r>
            <a:r>
              <a:rPr lang="ru-RU" sz="1600" dirty="0">
                <a:cs typeface="Courier New" pitchFamily="49" charset="0"/>
              </a:rPr>
              <a:t> тега &lt;</a:t>
            </a:r>
            <a:r>
              <a:rPr lang="ru-RU" sz="1600" dirty="0" err="1">
                <a:cs typeface="Courier New" pitchFamily="49" charset="0"/>
              </a:rPr>
              <a:t>input</a:t>
            </a:r>
            <a:r>
              <a:rPr lang="ru-RU" sz="1600" dirty="0">
                <a:cs typeface="Courier New" pitchFamily="49" charset="0"/>
              </a:rPr>
              <a:t>&gt; (или &lt;</a:t>
            </a:r>
            <a:r>
              <a:rPr lang="ru-RU" sz="1600" dirty="0" err="1">
                <a:cs typeface="Courier New" pitchFamily="49" charset="0"/>
              </a:rPr>
              <a:t>button</a:t>
            </a:r>
            <a:r>
              <a:rPr lang="ru-RU" sz="1600" dirty="0">
                <a:cs typeface="Courier New" pitchFamily="49" charset="0"/>
              </a:rPr>
              <a:t>&gt;):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input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type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button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"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value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="Нажми меня"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onclick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alert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('спасибо');"&gt;</a:t>
            </a:r>
          </a:p>
          <a:p>
            <a:pPr marL="0" indent="0">
              <a:buNone/>
            </a:pPr>
            <a:endParaRPr lang="ru-RU" sz="800" dirty="0" smtClean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Значение </a:t>
            </a:r>
            <a:r>
              <a:rPr lang="ru-RU" sz="1600" dirty="0">
                <a:cs typeface="Courier New" pitchFamily="49" charset="0"/>
              </a:rPr>
              <a:t>атрибута обработчика события – это произвольная строка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-кода</a:t>
            </a:r>
            <a:r>
              <a:rPr lang="ru-RU" sz="1600" dirty="0">
                <a:cs typeface="Courier New" pitchFamily="49" charset="0"/>
              </a:rPr>
              <a:t>. Если обработчик состоит из нескольких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-инструкций</a:t>
            </a:r>
            <a:r>
              <a:rPr lang="ru-RU" sz="1600" dirty="0">
                <a:cs typeface="Courier New" pitchFamily="49" charset="0"/>
              </a:rPr>
              <a:t>, они </a:t>
            </a:r>
            <a:r>
              <a:rPr lang="ru-RU" sz="1600" dirty="0" smtClean="0">
                <a:cs typeface="Courier New" pitchFamily="49" charset="0"/>
              </a:rPr>
              <a:t>должны </a:t>
            </a:r>
            <a:r>
              <a:rPr lang="ru-RU" sz="1600" dirty="0">
                <a:cs typeface="Courier New" pitchFamily="49" charset="0"/>
              </a:rPr>
              <a:t>отделяться друг от друга точками с запятой. Например: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input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type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button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"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value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="Щелкни здесь"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onclick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if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window.numclicks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numclicks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++;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else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numclicks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=1;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this.value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='Щелчок # ' +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numclicks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;"&gt;</a:t>
            </a:r>
          </a:p>
          <a:p>
            <a:pPr marL="0" indent="0">
              <a:buNone/>
            </a:pPr>
            <a:endParaRPr lang="ru-RU" sz="800" dirty="0" smtClean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Если </a:t>
            </a:r>
            <a:r>
              <a:rPr lang="ru-RU" sz="1600" dirty="0">
                <a:cs typeface="Courier New" pitchFamily="49" charset="0"/>
              </a:rPr>
              <a:t>обработчик события требует нескольких инструкций, то, как правило, </a:t>
            </a:r>
            <a:r>
              <a:rPr lang="ru-RU" sz="1600" dirty="0" smtClean="0">
                <a:cs typeface="Courier New" pitchFamily="49" charset="0"/>
              </a:rPr>
              <a:t>проще </a:t>
            </a:r>
            <a:r>
              <a:rPr lang="ru-RU" sz="1600" dirty="0">
                <a:cs typeface="Courier New" pitchFamily="49" charset="0"/>
              </a:rPr>
              <a:t>определить его в теле функции и затем задать </a:t>
            </a:r>
            <a:r>
              <a:rPr lang="ru-RU" sz="1600" dirty="0" smtClean="0">
                <a:cs typeface="Courier New" pitchFamily="49" charset="0"/>
              </a:rPr>
              <a:t>HTML-атрибут </a:t>
            </a:r>
            <a:r>
              <a:rPr lang="ru-RU" sz="1600" dirty="0">
                <a:cs typeface="Courier New" pitchFamily="49" charset="0"/>
              </a:rPr>
              <a:t>обработчика </a:t>
            </a:r>
            <a:r>
              <a:rPr lang="ru-RU" sz="1600" dirty="0" smtClean="0">
                <a:cs typeface="Courier New" pitchFamily="49" charset="0"/>
              </a:rPr>
              <a:t>события </a:t>
            </a:r>
            <a:r>
              <a:rPr lang="ru-RU" sz="1600" dirty="0">
                <a:cs typeface="Courier New" pitchFamily="49" charset="0"/>
              </a:rPr>
              <a:t>для вызова этой функции. Например, проверить введенные </a:t>
            </a:r>
            <a:r>
              <a:rPr lang="ru-RU" sz="1600" dirty="0" smtClean="0">
                <a:cs typeface="Courier New" pitchFamily="49" charset="0"/>
              </a:rPr>
              <a:t>пользователем </a:t>
            </a:r>
            <a:r>
              <a:rPr lang="ru-RU" sz="1600" dirty="0">
                <a:cs typeface="Courier New" pitchFamily="49" charset="0"/>
              </a:rPr>
              <a:t>в форму данные перед их отправкой можно при помощи атрибута </a:t>
            </a:r>
            <a:r>
              <a:rPr lang="ru-RU" sz="1600" dirty="0" err="1" smtClean="0">
                <a:cs typeface="Courier New" pitchFamily="49" charset="0"/>
              </a:rPr>
              <a:t>onsubmit</a:t>
            </a:r>
            <a:r>
              <a:rPr lang="ru-RU" sz="1600" dirty="0" smtClean="0">
                <a:cs typeface="Courier New" pitchFamily="49" charset="0"/>
              </a:rPr>
              <a:t> тега </a:t>
            </a:r>
            <a:r>
              <a:rPr lang="ru-RU" sz="1600" dirty="0">
                <a:cs typeface="Courier New" pitchFamily="49" charset="0"/>
              </a:rPr>
              <a:t>&lt;</a:t>
            </a:r>
            <a:r>
              <a:rPr lang="ru-RU" sz="1600" dirty="0" err="1">
                <a:cs typeface="Courier New" pitchFamily="49" charset="0"/>
              </a:rPr>
              <a:t>form</a:t>
            </a:r>
            <a:r>
              <a:rPr lang="ru-RU" sz="1600" dirty="0" smtClean="0">
                <a:cs typeface="Courier New" pitchFamily="49" charset="0"/>
              </a:rPr>
              <a:t>&gt;. </a:t>
            </a:r>
            <a:r>
              <a:rPr lang="ru-RU" sz="1600" dirty="0">
                <a:cs typeface="Courier New" pitchFamily="49" charset="0"/>
              </a:rPr>
              <a:t>Проверка формы обычно требует как минимум нескольких </a:t>
            </a:r>
            <a:r>
              <a:rPr lang="ru-RU" sz="1600" dirty="0" smtClean="0">
                <a:cs typeface="Courier New" pitchFamily="49" charset="0"/>
              </a:rPr>
              <a:t>строк кода</a:t>
            </a:r>
            <a:r>
              <a:rPr lang="ru-RU" sz="1600" dirty="0">
                <a:cs typeface="Courier New" pitchFamily="49" charset="0"/>
              </a:rPr>
              <a:t>, поэтому не надо помещать весь этот код в одно длинное значение </a:t>
            </a:r>
            <a:r>
              <a:rPr lang="ru-RU" sz="1600" dirty="0" smtClean="0">
                <a:cs typeface="Courier New" pitchFamily="49" charset="0"/>
              </a:rPr>
              <a:t>атрибута, разумнее </a:t>
            </a:r>
            <a:r>
              <a:rPr lang="ru-RU" sz="1600" dirty="0">
                <a:cs typeface="Courier New" pitchFamily="49" charset="0"/>
              </a:rPr>
              <a:t>определить функцию проверки формы и просто задать атрибут </a:t>
            </a:r>
            <a:r>
              <a:rPr lang="ru-RU" sz="1600" dirty="0" err="1" smtClean="0">
                <a:cs typeface="Courier New" pitchFamily="49" charset="0"/>
              </a:rPr>
              <a:t>onsubmit</a:t>
            </a:r>
            <a:r>
              <a:rPr lang="ru-RU" sz="1600" dirty="0" smtClean="0">
                <a:cs typeface="Courier New" pitchFamily="49" charset="0"/>
              </a:rPr>
              <a:t> для </a:t>
            </a:r>
            <a:r>
              <a:rPr lang="ru-RU" sz="1600" dirty="0">
                <a:cs typeface="Courier New" pitchFamily="49" charset="0"/>
              </a:rPr>
              <a:t>вызова этой функции.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28950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Например, если для проверки определить </a:t>
            </a:r>
            <a:r>
              <a:rPr lang="ru-RU" sz="1600" dirty="0" smtClean="0">
                <a:cs typeface="Courier New" pitchFamily="49" charset="0"/>
              </a:rPr>
              <a:t>функцию с </a:t>
            </a:r>
            <a:r>
              <a:rPr lang="ru-RU" sz="1600" dirty="0">
                <a:cs typeface="Courier New" pitchFamily="49" charset="0"/>
              </a:rPr>
              <a:t>именем </a:t>
            </a:r>
            <a:r>
              <a:rPr lang="ru-RU" sz="1600" dirty="0" err="1">
                <a:cs typeface="Courier New" pitchFamily="49" charset="0"/>
              </a:rPr>
              <a:t>validateForm</a:t>
            </a:r>
            <a:r>
              <a:rPr lang="ru-RU" sz="1600" dirty="0">
                <a:cs typeface="Courier New" pitchFamily="49" charset="0"/>
              </a:rPr>
              <a:t>(), то можно вызывать ее из обработчика события </a:t>
            </a:r>
            <a:r>
              <a:rPr lang="ru-RU" sz="1600" dirty="0" smtClean="0">
                <a:cs typeface="Courier New" pitchFamily="49" charset="0"/>
              </a:rPr>
              <a:t>следующим </a:t>
            </a:r>
            <a:r>
              <a:rPr lang="ru-RU" sz="1600" dirty="0">
                <a:cs typeface="Courier New" pitchFamily="49" charset="0"/>
              </a:rPr>
              <a:t>образом: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form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action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processform.cgi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"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onsubmit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return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validateForm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();"&gt;</a:t>
            </a:r>
          </a:p>
          <a:p>
            <a:pPr marL="0" indent="0">
              <a:buNone/>
            </a:pPr>
            <a:endParaRPr lang="ru-RU" sz="800" dirty="0" smtClean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Помните</a:t>
            </a:r>
            <a:r>
              <a:rPr lang="ru-RU" sz="1600" dirty="0">
                <a:cs typeface="Courier New" pitchFamily="49" charset="0"/>
              </a:rPr>
              <a:t>, что язык HTML нечувствителен к регистру, поэтому в атрибутах </a:t>
            </a:r>
            <a:r>
              <a:rPr lang="ru-RU" sz="1600" dirty="0" err="1" smtClean="0">
                <a:cs typeface="Courier New" pitchFamily="49" charset="0"/>
              </a:rPr>
              <a:t>обработ-чиков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событий допускаются буквы любого регистра. Одно из </a:t>
            </a:r>
            <a:r>
              <a:rPr lang="ru-RU" sz="1600" dirty="0" smtClean="0">
                <a:cs typeface="Courier New" pitchFamily="49" charset="0"/>
              </a:rPr>
              <a:t>распространенных </a:t>
            </a:r>
            <a:r>
              <a:rPr lang="ru-RU" sz="1600" dirty="0">
                <a:cs typeface="Courier New" pitchFamily="49" charset="0"/>
              </a:rPr>
              <a:t>соглашений состоит в употреблении символов различных регистров, </a:t>
            </a:r>
            <a:r>
              <a:rPr lang="ru-RU" sz="1600" dirty="0" smtClean="0">
                <a:cs typeface="Courier New" pitchFamily="49" charset="0"/>
              </a:rPr>
              <a:t>при этом </a:t>
            </a:r>
            <a:r>
              <a:rPr lang="ru-RU" sz="1600" dirty="0">
                <a:cs typeface="Courier New" pitchFamily="49" charset="0"/>
              </a:rPr>
              <a:t>префикс «</a:t>
            </a:r>
            <a:r>
              <a:rPr lang="ru-RU" sz="1600" dirty="0" err="1">
                <a:cs typeface="Courier New" pitchFamily="49" charset="0"/>
              </a:rPr>
              <a:t>on</a:t>
            </a:r>
            <a:r>
              <a:rPr lang="ru-RU" sz="1600" dirty="0">
                <a:cs typeface="Courier New" pitchFamily="49" charset="0"/>
              </a:rPr>
              <a:t>» записывается в нижнем регистре: </a:t>
            </a:r>
            <a:r>
              <a:rPr lang="ru-RU" sz="1600" dirty="0" err="1">
                <a:cs typeface="Courier New" pitchFamily="49" charset="0"/>
              </a:rPr>
              <a:t>onClick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err="1">
                <a:cs typeface="Courier New" pitchFamily="49" charset="0"/>
              </a:rPr>
              <a:t>onLoad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err="1" smtClean="0">
                <a:cs typeface="Courier New" pitchFamily="49" charset="0"/>
              </a:rPr>
              <a:t>onMouseOut</a:t>
            </a:r>
            <a:r>
              <a:rPr lang="ru-RU" sz="1600" dirty="0" smtClean="0">
                <a:cs typeface="Courier New" pitchFamily="49" charset="0"/>
              </a:rPr>
              <a:t> и </a:t>
            </a:r>
            <a:r>
              <a:rPr lang="ru-RU" sz="1600" dirty="0">
                <a:cs typeface="Courier New" pitchFamily="49" charset="0"/>
              </a:rPr>
              <a:t>т. д.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-код </a:t>
            </a:r>
            <a:r>
              <a:rPr lang="ru-RU" sz="1600" dirty="0">
                <a:cs typeface="Courier New" pitchFamily="49" charset="0"/>
              </a:rPr>
              <a:t>в атрибуте обработчика события может содержать </a:t>
            </a:r>
            <a:r>
              <a:rPr lang="ru-RU" sz="1600" dirty="0" smtClean="0">
                <a:cs typeface="Courier New" pitchFamily="49" charset="0"/>
              </a:rPr>
              <a:t>инструкцию </a:t>
            </a:r>
            <a:r>
              <a:rPr lang="ru-RU" sz="1600" dirty="0" err="1" smtClean="0">
                <a:cs typeface="Courier New" pitchFamily="49" charset="0"/>
              </a:rPr>
              <a:t>return</a:t>
            </a:r>
            <a:r>
              <a:rPr lang="ru-RU" sz="1600" dirty="0">
                <a:cs typeface="Courier New" pitchFamily="49" charset="0"/>
              </a:rPr>
              <a:t>, а возвращаемое значение может иметь для </a:t>
            </a:r>
            <a:r>
              <a:rPr lang="ru-RU" sz="1600" dirty="0" smtClean="0">
                <a:cs typeface="Courier New" pitchFamily="49" charset="0"/>
              </a:rPr>
              <a:t>браузера </a:t>
            </a:r>
            <a:r>
              <a:rPr lang="ru-RU" sz="1600" dirty="0">
                <a:cs typeface="Courier New" pitchFamily="49" charset="0"/>
              </a:rPr>
              <a:t>специальный </a:t>
            </a:r>
            <a:r>
              <a:rPr lang="ru-RU" sz="1600" dirty="0" smtClean="0">
                <a:cs typeface="Courier New" pitchFamily="49" charset="0"/>
              </a:rPr>
              <a:t>смысл. Кроме </a:t>
            </a:r>
            <a:r>
              <a:rPr lang="ru-RU" sz="1600" dirty="0">
                <a:cs typeface="Courier New" pitchFamily="49" charset="0"/>
              </a:rPr>
              <a:t>того, следует отметить, что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-код обработчика </a:t>
            </a:r>
            <a:r>
              <a:rPr lang="ru-RU" sz="1600" dirty="0">
                <a:cs typeface="Courier New" pitchFamily="49" charset="0"/>
              </a:rPr>
              <a:t>события работает в области </a:t>
            </a:r>
            <a:r>
              <a:rPr lang="ru-RU" sz="1600" dirty="0" smtClean="0">
                <a:cs typeface="Courier New" pitchFamily="49" charset="0"/>
              </a:rPr>
              <a:t>видимости, </a:t>
            </a:r>
            <a:r>
              <a:rPr lang="ru-RU" sz="1600" dirty="0">
                <a:cs typeface="Courier New" pitchFamily="49" charset="0"/>
              </a:rPr>
              <a:t>отличной от </a:t>
            </a:r>
            <a:r>
              <a:rPr lang="ru-RU" sz="1600" dirty="0" smtClean="0">
                <a:cs typeface="Courier New" pitchFamily="49" charset="0"/>
              </a:rPr>
              <a:t>глобальной.</a:t>
            </a:r>
            <a:endParaRPr lang="ru-RU" sz="1600" dirty="0">
              <a:cs typeface="Courier New" pitchFamily="49" charset="0"/>
            </a:endParaRPr>
          </a:p>
          <a:p>
            <a:pPr marL="0" indent="0">
              <a:buNone/>
            </a:pP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67600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Обработчики событий как свойства</a:t>
            </a: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Каждому HTML-элементу </a:t>
            </a:r>
            <a:r>
              <a:rPr lang="ru-RU" sz="1600" dirty="0">
                <a:cs typeface="Courier New" pitchFamily="49" charset="0"/>
              </a:rPr>
              <a:t>в документе </a:t>
            </a:r>
            <a:r>
              <a:rPr lang="ru-RU" sz="1600" dirty="0" smtClean="0">
                <a:cs typeface="Courier New" pitchFamily="49" charset="0"/>
              </a:rPr>
              <a:t>соответствует DOM-элемент </a:t>
            </a:r>
            <a:r>
              <a:rPr lang="ru-RU" sz="1600" dirty="0">
                <a:cs typeface="Courier New" pitchFamily="49" charset="0"/>
              </a:rPr>
              <a:t>в дереве документа, и свойства этого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-объекта соответствуют </a:t>
            </a:r>
            <a:r>
              <a:rPr lang="ru-RU" sz="1600" dirty="0">
                <a:cs typeface="Courier New" pitchFamily="49" charset="0"/>
              </a:rPr>
              <a:t>атрибутам </a:t>
            </a:r>
            <a:r>
              <a:rPr lang="ru-RU" sz="1600" dirty="0" smtClean="0">
                <a:cs typeface="Courier New" pitchFamily="49" charset="0"/>
              </a:rPr>
              <a:t>HTML-элемента</a:t>
            </a:r>
            <a:r>
              <a:rPr lang="ru-RU" sz="1600" dirty="0">
                <a:cs typeface="Courier New" pitchFamily="49" charset="0"/>
              </a:rPr>
              <a:t>. Это относится также к атрибутам </a:t>
            </a:r>
            <a:r>
              <a:rPr lang="ru-RU" sz="1600" dirty="0" smtClean="0">
                <a:cs typeface="Courier New" pitchFamily="49" charset="0"/>
              </a:rPr>
              <a:t>обработчиков </a:t>
            </a:r>
            <a:r>
              <a:rPr lang="ru-RU" sz="1600" dirty="0">
                <a:cs typeface="Courier New" pitchFamily="49" charset="0"/>
              </a:rPr>
              <a:t>событий. Поэтому если в теге &lt;</a:t>
            </a:r>
            <a:r>
              <a:rPr lang="ru-RU" sz="1600" dirty="0" err="1">
                <a:cs typeface="Courier New" pitchFamily="49" charset="0"/>
              </a:rPr>
              <a:t>input</a:t>
            </a:r>
            <a:r>
              <a:rPr lang="ru-RU" sz="1600" dirty="0">
                <a:cs typeface="Courier New" pitchFamily="49" charset="0"/>
              </a:rPr>
              <a:t>&gt; имеется атрибут </a:t>
            </a:r>
            <a:r>
              <a:rPr lang="ru-RU" sz="1600" dirty="0" err="1">
                <a:cs typeface="Courier New" pitchFamily="49" charset="0"/>
              </a:rPr>
              <a:t>onclick</a:t>
            </a:r>
            <a:r>
              <a:rPr lang="ru-RU" sz="1600" dirty="0">
                <a:cs typeface="Courier New" pitchFamily="49" charset="0"/>
              </a:rPr>
              <a:t>, к </a:t>
            </a:r>
            <a:r>
              <a:rPr lang="ru-RU" sz="1600" dirty="0" smtClean="0">
                <a:cs typeface="Courier New" pitchFamily="49" charset="0"/>
              </a:rPr>
              <a:t>указанному </a:t>
            </a:r>
            <a:r>
              <a:rPr lang="ru-RU" sz="1600" dirty="0">
                <a:cs typeface="Courier New" pitchFamily="49" charset="0"/>
              </a:rPr>
              <a:t>в нем обработчику событий можно обратиться с помощью свойства </a:t>
            </a:r>
            <a:r>
              <a:rPr lang="ru-RU" sz="1600" dirty="0" err="1" smtClean="0">
                <a:cs typeface="Courier New" pitchFamily="49" charset="0"/>
              </a:rPr>
              <a:t>onclick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объекта элемента формы. (Язык </a:t>
            </a: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 чувствителен к </a:t>
            </a:r>
            <a:r>
              <a:rPr lang="ru-RU" sz="1600" dirty="0" smtClean="0">
                <a:cs typeface="Courier New" pitchFamily="49" charset="0"/>
              </a:rPr>
              <a:t>регистру, поэтому </a:t>
            </a:r>
            <a:r>
              <a:rPr lang="ru-RU" sz="1600" dirty="0">
                <a:cs typeface="Courier New" pitchFamily="49" charset="0"/>
              </a:rPr>
              <a:t>независимо от регистра символов в имени </a:t>
            </a:r>
            <a:r>
              <a:rPr lang="ru-RU" sz="1600" dirty="0" smtClean="0">
                <a:cs typeface="Courier New" pitchFamily="49" charset="0"/>
              </a:rPr>
              <a:t>HTML-атрибута </a:t>
            </a:r>
            <a:r>
              <a:rPr lang="ru-RU" sz="1600" dirty="0" err="1" smtClean="0">
                <a:cs typeface="Courier New" pitchFamily="49" charset="0"/>
              </a:rPr>
              <a:t>JavaSсript</a:t>
            </a:r>
            <a:r>
              <a:rPr lang="ru-RU" sz="1600" dirty="0" smtClean="0">
                <a:cs typeface="Courier New" pitchFamily="49" charset="0"/>
              </a:rPr>
              <a:t>-свойство </a:t>
            </a:r>
            <a:r>
              <a:rPr lang="ru-RU" sz="1600" dirty="0">
                <a:cs typeface="Courier New" pitchFamily="49" charset="0"/>
              </a:rPr>
              <a:t>должно быть записано целиком в нижнем регистре.)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Так как значение </a:t>
            </a:r>
            <a:r>
              <a:rPr lang="ru-RU" sz="1600" dirty="0" smtClean="0">
                <a:cs typeface="Courier New" pitchFamily="49" charset="0"/>
              </a:rPr>
              <a:t>HTML-атрибута</a:t>
            </a:r>
            <a:r>
              <a:rPr lang="ru-RU" sz="1600" dirty="0">
                <a:cs typeface="Courier New" pitchFamily="49" charset="0"/>
              </a:rPr>
              <a:t>, определяющего обработчик событий, </a:t>
            </a:r>
            <a:r>
              <a:rPr lang="ru-RU" sz="1600" dirty="0" smtClean="0">
                <a:cs typeface="Courier New" pitchFamily="49" charset="0"/>
              </a:rPr>
              <a:t>является </a:t>
            </a:r>
            <a:r>
              <a:rPr lang="ru-RU" sz="1600" dirty="0">
                <a:cs typeface="Courier New" pitchFamily="49" charset="0"/>
              </a:rPr>
              <a:t>строкой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-кода</a:t>
            </a:r>
            <a:r>
              <a:rPr lang="ru-RU" sz="1600" dirty="0">
                <a:cs typeface="Courier New" pitchFamily="49" charset="0"/>
              </a:rPr>
              <a:t>, можно предполагать, что соответствующее </a:t>
            </a:r>
            <a:r>
              <a:rPr lang="ru-RU" sz="1600" dirty="0" err="1" smtClean="0">
                <a:cs typeface="Courier New" pitchFamily="49" charset="0"/>
              </a:rPr>
              <a:t>JavaSсript</a:t>
            </a:r>
            <a:r>
              <a:rPr lang="ru-RU" sz="1600" dirty="0" smtClean="0">
                <a:cs typeface="Courier New" pitchFamily="49" charset="0"/>
              </a:rPr>
              <a:t>-свойство </a:t>
            </a:r>
            <a:r>
              <a:rPr lang="ru-RU" sz="1600" dirty="0">
                <a:cs typeface="Courier New" pitchFamily="49" charset="0"/>
              </a:rPr>
              <a:t>также представляет собой строку. Но это не так: при </a:t>
            </a:r>
            <a:r>
              <a:rPr lang="ru-RU" sz="1600" dirty="0" smtClean="0">
                <a:cs typeface="Courier New" pitchFamily="49" charset="0"/>
              </a:rPr>
              <a:t>обращении посредством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-кода </a:t>
            </a:r>
            <a:r>
              <a:rPr lang="ru-RU" sz="1600" dirty="0">
                <a:cs typeface="Courier New" pitchFamily="49" charset="0"/>
              </a:rPr>
              <a:t>свойства обработчиков событий представляют </a:t>
            </a:r>
            <a:r>
              <a:rPr lang="ru-RU" sz="1600" dirty="0" smtClean="0">
                <a:cs typeface="Courier New" pitchFamily="49" charset="0"/>
              </a:rPr>
              <a:t>собой </a:t>
            </a:r>
            <a:r>
              <a:rPr lang="ru-RU" sz="1600" dirty="0">
                <a:cs typeface="Courier New" pitchFamily="49" charset="0"/>
              </a:rPr>
              <a:t>функции. Убедиться в этом можно с помощью простого примера: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input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type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button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"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value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="Щелкни здесь" 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onclick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alert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typeof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this.onclick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);"&gt;</a:t>
            </a:r>
          </a:p>
          <a:p>
            <a:pPr marL="0" indent="0">
              <a:buNone/>
            </a:pPr>
            <a:endParaRPr lang="ru-RU" sz="800" dirty="0" smtClean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Если </a:t>
            </a:r>
            <a:r>
              <a:rPr lang="ru-RU" sz="1600" dirty="0">
                <a:cs typeface="Courier New" pitchFamily="49" charset="0"/>
              </a:rPr>
              <a:t>щелкнуть на кнопке, откроется диалоговое окно, содержащее слово «</a:t>
            </a:r>
            <a:r>
              <a:rPr lang="ru-RU" sz="1600" dirty="0" err="1" smtClean="0">
                <a:cs typeface="Courier New" pitchFamily="49" charset="0"/>
              </a:rPr>
              <a:t>function</a:t>
            </a:r>
            <a:r>
              <a:rPr lang="ru-RU" sz="1600" dirty="0">
                <a:cs typeface="Courier New" pitchFamily="49" charset="0"/>
              </a:rPr>
              <a:t>», а не слово «</a:t>
            </a:r>
            <a:r>
              <a:rPr lang="ru-RU" sz="1600" dirty="0" err="1">
                <a:cs typeface="Courier New" pitchFamily="49" charset="0"/>
              </a:rPr>
              <a:t>string</a:t>
            </a:r>
            <a:r>
              <a:rPr lang="ru-RU" sz="1600" dirty="0">
                <a:cs typeface="Courier New" pitchFamily="49" charset="0"/>
              </a:rPr>
              <a:t>». (Обратите внимание: в обработчиках </a:t>
            </a:r>
            <a:r>
              <a:rPr lang="ru-RU" sz="1600" dirty="0" smtClean="0">
                <a:cs typeface="Courier New" pitchFamily="49" charset="0"/>
              </a:rPr>
              <a:t>событий ключевое </a:t>
            </a:r>
            <a:r>
              <a:rPr lang="ru-RU" sz="1600" dirty="0">
                <a:cs typeface="Courier New" pitchFamily="49" charset="0"/>
              </a:rPr>
              <a:t>слово </a:t>
            </a:r>
            <a:r>
              <a:rPr lang="ru-RU" sz="1600" dirty="0" err="1">
                <a:cs typeface="Courier New" pitchFamily="49" charset="0"/>
              </a:rPr>
              <a:t>this</a:t>
            </a:r>
            <a:r>
              <a:rPr lang="ru-RU" sz="1600" dirty="0">
                <a:cs typeface="Courier New" pitchFamily="49" charset="0"/>
              </a:rPr>
              <a:t> ссылается на объект, в котором произошло </a:t>
            </a:r>
            <a:r>
              <a:rPr lang="ru-RU" sz="1600" dirty="0" smtClean="0">
                <a:cs typeface="Courier New" pitchFamily="49" charset="0"/>
              </a:rPr>
              <a:t>событие).</a:t>
            </a:r>
            <a:endParaRPr lang="ru-RU" sz="1600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Чтобы назначить обработчик события элементу документа с помощью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, установите </a:t>
            </a:r>
            <a:r>
              <a:rPr lang="ru-RU" sz="1600" dirty="0" smtClean="0">
                <a:cs typeface="Courier New" pitchFamily="49" charset="0"/>
              </a:rPr>
              <a:t>свойство-обработчик </a:t>
            </a:r>
            <a:r>
              <a:rPr lang="ru-RU" sz="1600" dirty="0">
                <a:cs typeface="Courier New" pitchFamily="49" charset="0"/>
              </a:rPr>
              <a:t>события равным нужной функции.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92182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Рассмотрим, например, следующую </a:t>
            </a:r>
            <a:r>
              <a:rPr lang="ru-RU" sz="1600" dirty="0" smtClean="0">
                <a:cs typeface="Courier New" pitchFamily="49" charset="0"/>
              </a:rPr>
              <a:t>HTML-форму</a:t>
            </a:r>
            <a:r>
              <a:rPr lang="ru-RU" sz="1600" dirty="0">
                <a:cs typeface="Courier New" pitchFamily="49" charset="0"/>
              </a:rPr>
              <a:t>: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form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name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="f1"&gt;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input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name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="b1"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type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button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"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value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="Нажми меня"&gt;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&lt;/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form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На кнопку в этой форме можно сослаться с помощью выражения </a:t>
            </a:r>
            <a:r>
              <a:rPr lang="ru-RU" sz="1600" dirty="0" smtClean="0">
                <a:cs typeface="Courier New" pitchFamily="49" charset="0"/>
              </a:rPr>
              <a:t>document.f1.b1, значит</a:t>
            </a:r>
            <a:r>
              <a:rPr lang="ru-RU" sz="1600" dirty="0">
                <a:cs typeface="Courier New" pitchFamily="49" charset="0"/>
              </a:rPr>
              <a:t>, обработчик события можно установить с помощью следующей </a:t>
            </a:r>
            <a:r>
              <a:rPr lang="ru-RU" sz="1600" dirty="0" smtClean="0">
                <a:cs typeface="Courier New" pitchFamily="49" charset="0"/>
              </a:rPr>
              <a:t>строки кода</a:t>
            </a:r>
            <a:r>
              <a:rPr lang="ru-RU" sz="1600" dirty="0">
                <a:cs typeface="Courier New" pitchFamily="49" charset="0"/>
              </a:rPr>
              <a:t>: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document.f1.b1.onclick=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function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() {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alert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('Спасибо!'); };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Кроме того, обработчик события </a:t>
            </a:r>
            <a:r>
              <a:rPr lang="ru-RU" sz="1600" dirty="0" smtClean="0">
                <a:cs typeface="Courier New" pitchFamily="49" charset="0"/>
              </a:rPr>
              <a:t>может </a:t>
            </a:r>
            <a:r>
              <a:rPr lang="ru-RU" sz="1600" dirty="0">
                <a:cs typeface="Courier New" pitchFamily="49" charset="0"/>
              </a:rPr>
              <a:t>быть установлен так</a:t>
            </a:r>
            <a:r>
              <a:rPr lang="ru-RU" sz="1600" dirty="0" smtClean="0">
                <a:cs typeface="Courier New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function plead() { document.f1.b1.value += ",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пожалуйста!"; }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document.f1.b1.onmouseover = plead;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Обратите особое внимание на последнюю строку: здесь после имени функции </a:t>
            </a:r>
            <a:r>
              <a:rPr lang="ru-RU" sz="1600" dirty="0" smtClean="0">
                <a:cs typeface="Courier New" pitchFamily="49" charset="0"/>
              </a:rPr>
              <a:t>нет скобок</a:t>
            </a:r>
            <a:r>
              <a:rPr lang="ru-RU" sz="1600" dirty="0">
                <a:cs typeface="Courier New" pitchFamily="49" charset="0"/>
              </a:rPr>
              <a:t>. Чтобы определить обработчик события, мы присваиваем </a:t>
            </a:r>
            <a:r>
              <a:rPr lang="ru-RU" sz="1600" dirty="0" smtClean="0">
                <a:cs typeface="Courier New" pitchFamily="49" charset="0"/>
              </a:rPr>
              <a:t>свойству-обработчику </a:t>
            </a:r>
            <a:r>
              <a:rPr lang="ru-RU" sz="1600" dirty="0">
                <a:cs typeface="Courier New" pitchFamily="49" charset="0"/>
              </a:rPr>
              <a:t>события саму функцию, а не результат ее вызова. На этом часто «</a:t>
            </a:r>
            <a:r>
              <a:rPr lang="ru-RU" sz="1600" dirty="0" smtClean="0">
                <a:cs typeface="Courier New" pitchFamily="49" charset="0"/>
              </a:rPr>
              <a:t>спотыкаются</a:t>
            </a:r>
            <a:r>
              <a:rPr lang="ru-RU" sz="1600" dirty="0">
                <a:cs typeface="Courier New" pitchFamily="49" charset="0"/>
              </a:rPr>
              <a:t>» начинающие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-программисты</a:t>
            </a:r>
            <a:r>
              <a:rPr lang="ru-RU" sz="1600" dirty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В представлении обработчиков событий в виде </a:t>
            </a:r>
            <a:r>
              <a:rPr lang="ru-RU" sz="1600" dirty="0" err="1" smtClean="0">
                <a:cs typeface="Courier New" pitchFamily="49" charset="0"/>
              </a:rPr>
              <a:t>JavaSсript</a:t>
            </a:r>
            <a:r>
              <a:rPr lang="ru-RU" sz="1600" dirty="0" smtClean="0">
                <a:cs typeface="Courier New" pitchFamily="49" charset="0"/>
              </a:rPr>
              <a:t>-свойств </a:t>
            </a:r>
            <a:r>
              <a:rPr lang="ru-RU" sz="1600" dirty="0">
                <a:cs typeface="Courier New" pitchFamily="49" charset="0"/>
              </a:rPr>
              <a:t>есть два </a:t>
            </a:r>
            <a:r>
              <a:rPr lang="ru-RU" sz="1600" dirty="0" smtClean="0">
                <a:cs typeface="Courier New" pitchFamily="49" charset="0"/>
              </a:rPr>
              <a:t>преимущества</a:t>
            </a:r>
            <a:r>
              <a:rPr lang="ru-RU" sz="1600" dirty="0">
                <a:cs typeface="Courier New" pitchFamily="49" charset="0"/>
              </a:rPr>
              <a:t>. </a:t>
            </a:r>
            <a:r>
              <a:rPr lang="ru-RU" sz="1600" dirty="0" smtClean="0">
                <a:cs typeface="Courier New" pitchFamily="49" charset="0"/>
              </a:rPr>
              <a:t>Во-первых</a:t>
            </a:r>
            <a:r>
              <a:rPr lang="ru-RU" sz="1600" dirty="0">
                <a:cs typeface="Courier New" pitchFamily="49" charset="0"/>
              </a:rPr>
              <a:t>, это сокращает степень смешения </a:t>
            </a:r>
            <a:r>
              <a:rPr lang="ru-RU" sz="1600" dirty="0" smtClean="0">
                <a:cs typeface="Courier New" pitchFamily="49" charset="0"/>
              </a:rPr>
              <a:t>HTML- </a:t>
            </a:r>
            <a:r>
              <a:rPr lang="ru-RU" sz="1600" dirty="0">
                <a:cs typeface="Courier New" pitchFamily="49" charset="0"/>
              </a:rPr>
              <a:t>и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-кода</a:t>
            </a:r>
            <a:r>
              <a:rPr lang="ru-RU" sz="1600" dirty="0">
                <a:cs typeface="Courier New" pitchFamily="49" charset="0"/>
              </a:rPr>
              <a:t>, стимулируя модульность и позволяя получить более ясный и легко </a:t>
            </a:r>
            <a:r>
              <a:rPr lang="ru-RU" sz="1600" dirty="0" err="1" smtClean="0">
                <a:cs typeface="Courier New" pitchFamily="49" charset="0"/>
              </a:rPr>
              <a:t>сопрово-ждаемый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код. </a:t>
            </a:r>
            <a:r>
              <a:rPr lang="ru-RU" sz="1600" dirty="0" smtClean="0">
                <a:cs typeface="Courier New" pitchFamily="49" charset="0"/>
              </a:rPr>
              <a:t>Во-вторых</a:t>
            </a:r>
            <a:r>
              <a:rPr lang="ru-RU" sz="1600" dirty="0">
                <a:cs typeface="Courier New" pitchFamily="49" charset="0"/>
              </a:rPr>
              <a:t>, благодаря этому </a:t>
            </a:r>
            <a:r>
              <a:rPr lang="ru-RU" sz="1600" dirty="0" smtClean="0">
                <a:cs typeface="Courier New" pitchFamily="49" charset="0"/>
              </a:rPr>
              <a:t>функции-обработчики </a:t>
            </a:r>
            <a:r>
              <a:rPr lang="ru-RU" sz="1600" dirty="0">
                <a:cs typeface="Courier New" pitchFamily="49" charset="0"/>
              </a:rPr>
              <a:t>событий </a:t>
            </a:r>
            <a:r>
              <a:rPr lang="ru-RU" sz="1600" dirty="0" smtClean="0">
                <a:cs typeface="Courier New" pitchFamily="49" charset="0"/>
              </a:rPr>
              <a:t>являются </a:t>
            </a:r>
            <a:r>
              <a:rPr lang="ru-RU" sz="1600" dirty="0">
                <a:cs typeface="Courier New" pitchFamily="49" charset="0"/>
              </a:rPr>
              <a:t>динамическими. В отличие от </a:t>
            </a:r>
            <a:r>
              <a:rPr lang="ru-RU" sz="1600" dirty="0" smtClean="0">
                <a:cs typeface="Courier New" pitchFamily="49" charset="0"/>
              </a:rPr>
              <a:t>HTML-атрибутов</a:t>
            </a:r>
            <a:r>
              <a:rPr lang="ru-RU" sz="1600" dirty="0">
                <a:cs typeface="Courier New" pitchFamily="49" charset="0"/>
              </a:rPr>
              <a:t>, которые </a:t>
            </a:r>
            <a:r>
              <a:rPr lang="ru-RU" sz="1600" dirty="0" smtClean="0">
                <a:cs typeface="Courier New" pitchFamily="49" charset="0"/>
              </a:rPr>
              <a:t>представляют собой </a:t>
            </a:r>
            <a:r>
              <a:rPr lang="ru-RU" sz="1600" dirty="0">
                <a:cs typeface="Courier New" pitchFamily="49" charset="0"/>
              </a:rPr>
              <a:t>статичную часть документа и могут устанавливаться только при его </a:t>
            </a:r>
            <a:r>
              <a:rPr lang="ru-RU" sz="1600" dirty="0" smtClean="0">
                <a:cs typeface="Courier New" pitchFamily="49" charset="0"/>
              </a:rPr>
              <a:t>создании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err="1" smtClean="0">
                <a:cs typeface="Courier New" pitchFamily="49" charset="0"/>
              </a:rPr>
              <a:t>JavaSсript</a:t>
            </a:r>
            <a:r>
              <a:rPr lang="ru-RU" sz="1600" dirty="0" smtClean="0">
                <a:cs typeface="Courier New" pitchFamily="49" charset="0"/>
              </a:rPr>
              <a:t>-свойства </a:t>
            </a:r>
            <a:r>
              <a:rPr lang="ru-RU" sz="1600" dirty="0">
                <a:cs typeface="Courier New" pitchFamily="49" charset="0"/>
              </a:rPr>
              <a:t>могут изменяться в любое время. </a:t>
            </a:r>
            <a:endParaRPr lang="ru-RU" sz="1600" dirty="0" smtClean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45603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Один небольшой недостаток определения обработчиков событий в </a:t>
            </a: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 </a:t>
            </a:r>
            <a:r>
              <a:rPr lang="ru-RU" sz="1600" dirty="0" smtClean="0">
                <a:cs typeface="Courier New" pitchFamily="49" charset="0"/>
              </a:rPr>
              <a:t>состоит </a:t>
            </a:r>
            <a:r>
              <a:rPr lang="ru-RU" sz="1600" dirty="0">
                <a:cs typeface="Courier New" pitchFamily="49" charset="0"/>
              </a:rPr>
              <a:t>в том, что это отделяет обработчик от элемента, которому он </a:t>
            </a:r>
            <a:r>
              <a:rPr lang="ru-RU" sz="1600" dirty="0" smtClean="0">
                <a:cs typeface="Courier New" pitchFamily="49" charset="0"/>
              </a:rPr>
              <a:t>принадлежит. Если </a:t>
            </a:r>
            <a:r>
              <a:rPr lang="ru-RU" sz="1600" dirty="0">
                <a:cs typeface="Courier New" pitchFamily="49" charset="0"/>
              </a:rPr>
              <a:t>пользователь начнет взаимодействовать с элементом документа до его </a:t>
            </a:r>
            <a:r>
              <a:rPr lang="ru-RU" sz="1600" dirty="0" smtClean="0">
                <a:cs typeface="Courier New" pitchFamily="49" charset="0"/>
              </a:rPr>
              <a:t>полной </a:t>
            </a:r>
            <a:r>
              <a:rPr lang="ru-RU" sz="1600" dirty="0">
                <a:cs typeface="Courier New" pitchFamily="49" charset="0"/>
              </a:rPr>
              <a:t>загрузки (и до исполнения всех его сценариев), обработчики событий </a:t>
            </a:r>
            <a:r>
              <a:rPr lang="ru-RU" sz="1600" dirty="0" smtClean="0">
                <a:cs typeface="Courier New" pitchFamily="49" charset="0"/>
              </a:rPr>
              <a:t>для элемента </a:t>
            </a:r>
            <a:r>
              <a:rPr lang="ru-RU" sz="1600" dirty="0">
                <a:cs typeface="Courier New" pitchFamily="49" charset="0"/>
              </a:rPr>
              <a:t>могут оказаться неопределенными.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В примере </a:t>
            </a:r>
            <a:r>
              <a:rPr lang="ru-RU" sz="1600" b="1" dirty="0" smtClean="0">
                <a:cs typeface="Courier New" pitchFamily="49" charset="0"/>
              </a:rPr>
              <a:t>01</a:t>
            </a:r>
            <a:r>
              <a:rPr lang="ru-RU" sz="1600" dirty="0" smtClean="0">
                <a:cs typeface="Courier New" pitchFamily="49" charset="0"/>
              </a:rPr>
              <a:t> демонстрируется</a:t>
            </a:r>
            <a:r>
              <a:rPr lang="ru-RU" sz="1600" dirty="0">
                <a:cs typeface="Courier New" pitchFamily="49" charset="0"/>
              </a:rPr>
              <a:t>, как назначить функцию обработчиком </a:t>
            </a:r>
            <a:r>
              <a:rPr lang="ru-RU" sz="1600" dirty="0" smtClean="0">
                <a:cs typeface="Courier New" pitchFamily="49" charset="0"/>
              </a:rPr>
              <a:t>события </a:t>
            </a:r>
            <a:r>
              <a:rPr lang="ru-RU" sz="1600" dirty="0">
                <a:cs typeface="Courier New" pitchFamily="49" charset="0"/>
              </a:rPr>
              <a:t>для нескольких элементов документа. Данный пример представляет </a:t>
            </a:r>
            <a:r>
              <a:rPr lang="ru-RU" sz="1600" dirty="0" smtClean="0">
                <a:cs typeface="Courier New" pitchFamily="49" charset="0"/>
              </a:rPr>
              <a:t>собой простую </a:t>
            </a:r>
            <a:r>
              <a:rPr lang="ru-RU" sz="1600" dirty="0">
                <a:cs typeface="Courier New" pitchFamily="49" charset="0"/>
              </a:rPr>
              <a:t>функцию, определяющую обработчик события </a:t>
            </a:r>
            <a:r>
              <a:rPr lang="ru-RU" sz="1600" dirty="0" err="1">
                <a:cs typeface="Courier New" pitchFamily="49" charset="0"/>
              </a:rPr>
              <a:t>onclick</a:t>
            </a:r>
            <a:r>
              <a:rPr lang="ru-RU" sz="1600" dirty="0">
                <a:cs typeface="Courier New" pitchFamily="49" charset="0"/>
              </a:rPr>
              <a:t> для </a:t>
            </a:r>
            <a:r>
              <a:rPr lang="ru-RU" sz="1600" dirty="0" smtClean="0">
                <a:cs typeface="Courier New" pitchFamily="49" charset="0"/>
              </a:rPr>
              <a:t>каждой ссылки </a:t>
            </a:r>
            <a:r>
              <a:rPr lang="ru-RU" sz="1600" dirty="0">
                <a:cs typeface="Courier New" pitchFamily="49" charset="0"/>
              </a:rPr>
              <a:t>в документе. Обработчик события запрашивает подтверждение </a:t>
            </a:r>
            <a:r>
              <a:rPr lang="ru-RU" sz="1600" dirty="0" smtClean="0">
                <a:cs typeface="Courier New" pitchFamily="49" charset="0"/>
              </a:rPr>
              <a:t>пользователя</a:t>
            </a:r>
            <a:r>
              <a:rPr lang="ru-RU" sz="1600" dirty="0">
                <a:cs typeface="Courier New" pitchFamily="49" charset="0"/>
              </a:rPr>
              <a:t>, перед тем как разрешить переход по ссылке, на которой </a:t>
            </a:r>
            <a:r>
              <a:rPr lang="ru-RU" sz="1600" dirty="0" smtClean="0">
                <a:cs typeface="Courier New" pitchFamily="49" charset="0"/>
              </a:rPr>
              <a:t>пользователь только </a:t>
            </a:r>
            <a:r>
              <a:rPr lang="ru-RU" sz="1600" dirty="0">
                <a:cs typeface="Courier New" pitchFamily="49" charset="0"/>
              </a:rPr>
              <a:t>что щелкнул. Если пользователь не дал подтверждения, </a:t>
            </a:r>
            <a:r>
              <a:rPr lang="ru-RU" sz="1600" dirty="0" smtClean="0">
                <a:cs typeface="Courier New" pitchFamily="49" charset="0"/>
              </a:rPr>
              <a:t>функция-обработчик </a:t>
            </a:r>
            <a:r>
              <a:rPr lang="ru-RU" sz="1600" dirty="0">
                <a:cs typeface="Courier New" pitchFamily="49" charset="0"/>
              </a:rPr>
              <a:t>возвращает </a:t>
            </a:r>
            <a:r>
              <a:rPr lang="ru-RU" sz="1600" dirty="0" err="1">
                <a:cs typeface="Courier New" pitchFamily="49" charset="0"/>
              </a:rPr>
              <a:t>false</a:t>
            </a:r>
            <a:r>
              <a:rPr lang="ru-RU" sz="1600" dirty="0">
                <a:cs typeface="Courier New" pitchFamily="49" charset="0"/>
              </a:rPr>
              <a:t>, что не дает </a:t>
            </a:r>
            <a:r>
              <a:rPr lang="ru-RU" sz="1600" dirty="0" smtClean="0">
                <a:cs typeface="Courier New" pitchFamily="49" charset="0"/>
              </a:rPr>
              <a:t>браузеру </a:t>
            </a:r>
            <a:r>
              <a:rPr lang="ru-RU" sz="1600" dirty="0">
                <a:cs typeface="Courier New" pitchFamily="49" charset="0"/>
              </a:rPr>
              <a:t>перейти по ссылке. </a:t>
            </a:r>
            <a:endParaRPr lang="ru-RU" sz="1600" dirty="0" smtClean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80293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// Эта функция подходит для работы в качестве обработчика события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onclick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элементов &lt;a&gt; и &lt;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area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&gt;. Она использует ключевое слово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this</a:t>
            </a:r>
            <a:endParaRPr lang="ru-RU" sz="15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// для обращения к элементу документа и может возвращать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false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// для отмены перехода по ссылке.</a:t>
            </a:r>
          </a:p>
          <a:p>
            <a:pPr marL="0" indent="0">
              <a:buNone/>
            </a:pP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function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confirmLink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marL="0" indent="0">
              <a:buNone/>
            </a:pP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return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confirm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("Вы действительно хотите посетить " +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this.href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+ "?");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// Эта 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ф-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ия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выполняет цикл по всем гиперссылкам в документе и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назнач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ru-RU" sz="15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// каждой из них функцию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confirmLink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в качестве обработчика события.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// Не вызывайте ее до того, как документ будет проанализирован  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// и все ссылки определены. Лучше всего вызвать ее из обработчика  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// события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onload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тега &lt;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body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&gt;.</a:t>
            </a:r>
          </a:p>
          <a:p>
            <a:pPr marL="0" indent="0">
              <a:buNone/>
            </a:pP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function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confirmAllLinks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for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i = 0; i &lt;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document.links.length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; i++) {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document.links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[i].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onclick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confirmLink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70601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Явный вызов обработчиков событий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Значения </a:t>
            </a:r>
            <a:r>
              <a:rPr lang="ru-RU" sz="1600" dirty="0" smtClean="0">
                <a:cs typeface="Courier New" pitchFamily="49" charset="0"/>
              </a:rPr>
              <a:t>свойств-обработчиков </a:t>
            </a:r>
            <a:r>
              <a:rPr lang="ru-RU" sz="1600" dirty="0">
                <a:cs typeface="Courier New" pitchFamily="49" charset="0"/>
              </a:rPr>
              <a:t>событий представляют собой функции, </a:t>
            </a:r>
            <a:r>
              <a:rPr lang="ru-RU" sz="1600" dirty="0" err="1" smtClean="0">
                <a:cs typeface="Courier New" pitchFamily="49" charset="0"/>
              </a:rPr>
              <a:t>следова-тельно</a:t>
            </a:r>
            <a:r>
              <a:rPr lang="ru-RU" sz="1600" dirty="0">
                <a:cs typeface="Courier New" pitchFamily="49" charset="0"/>
              </a:rPr>
              <a:t>, их можно непосредственно вызывать при помощи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-кода</a:t>
            </a:r>
            <a:r>
              <a:rPr lang="ru-RU" sz="1600" dirty="0">
                <a:cs typeface="Courier New" pitchFamily="49" charset="0"/>
              </a:rPr>
              <a:t>. </a:t>
            </a:r>
            <a:r>
              <a:rPr lang="ru-RU" sz="1600" dirty="0" smtClean="0">
                <a:cs typeface="Courier New" pitchFamily="49" charset="0"/>
              </a:rPr>
              <a:t>Например</a:t>
            </a:r>
            <a:r>
              <a:rPr lang="ru-RU" sz="1600" dirty="0">
                <a:cs typeface="Courier New" pitchFamily="49" charset="0"/>
              </a:rPr>
              <a:t>, пусть для определения функции проверки формы мы задали атрибут </a:t>
            </a:r>
            <a:r>
              <a:rPr lang="ru-RU" sz="1600" dirty="0" err="1" smtClean="0">
                <a:cs typeface="Courier New" pitchFamily="49" charset="0"/>
              </a:rPr>
              <a:t>onsubmit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тега &lt;</a:t>
            </a:r>
            <a:r>
              <a:rPr lang="ru-RU" sz="1600" dirty="0" err="1">
                <a:cs typeface="Courier New" pitchFamily="49" charset="0"/>
              </a:rPr>
              <a:t>form</a:t>
            </a:r>
            <a:r>
              <a:rPr lang="ru-RU" sz="1600" dirty="0">
                <a:cs typeface="Courier New" pitchFamily="49" charset="0"/>
              </a:rPr>
              <a:t>&gt; и хотим проверить форму в </a:t>
            </a:r>
            <a:r>
              <a:rPr lang="ru-RU" sz="1600" dirty="0" smtClean="0">
                <a:cs typeface="Courier New" pitchFamily="49" charset="0"/>
              </a:rPr>
              <a:t>какой-то </a:t>
            </a:r>
            <a:r>
              <a:rPr lang="ru-RU" sz="1600" dirty="0">
                <a:cs typeface="Courier New" pitchFamily="49" charset="0"/>
              </a:rPr>
              <a:t>момент до попытки </a:t>
            </a:r>
            <a:r>
              <a:rPr lang="ru-RU" sz="1600" dirty="0" smtClean="0">
                <a:cs typeface="Courier New" pitchFamily="49" charset="0"/>
              </a:rPr>
              <a:t>пере-дачи </a:t>
            </a:r>
            <a:r>
              <a:rPr lang="ru-RU" sz="1600" dirty="0">
                <a:cs typeface="Courier New" pitchFamily="49" charset="0"/>
              </a:rPr>
              <a:t>ее пользователем. Тогда мы можем обратиться к свойству </a:t>
            </a:r>
            <a:r>
              <a:rPr lang="ru-RU" sz="1600" dirty="0" err="1">
                <a:cs typeface="Courier New" pitchFamily="49" charset="0"/>
              </a:rPr>
              <a:t>onsubmit</a:t>
            </a:r>
            <a:r>
              <a:rPr lang="ru-RU" sz="1600" dirty="0">
                <a:cs typeface="Courier New" pitchFamily="49" charset="0"/>
              </a:rPr>
              <a:t> </a:t>
            </a:r>
            <a:r>
              <a:rPr lang="ru-RU" sz="1600" dirty="0" smtClean="0">
                <a:cs typeface="Courier New" pitchFamily="49" charset="0"/>
              </a:rPr>
              <a:t>объекта </a:t>
            </a:r>
            <a:r>
              <a:rPr lang="ru-RU" sz="1600" dirty="0" err="1" smtClean="0">
                <a:cs typeface="Courier New" pitchFamily="49" charset="0"/>
              </a:rPr>
              <a:t>Form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для вызова </a:t>
            </a:r>
            <a:r>
              <a:rPr lang="ru-RU" sz="1600" dirty="0" smtClean="0">
                <a:cs typeface="Courier New" pitchFamily="49" charset="0"/>
              </a:rPr>
              <a:t>функции-обработчика </a:t>
            </a:r>
            <a:r>
              <a:rPr lang="ru-RU" sz="1600" dirty="0">
                <a:cs typeface="Courier New" pitchFamily="49" charset="0"/>
              </a:rPr>
              <a:t>события. Код может выглядеть </a:t>
            </a:r>
            <a:r>
              <a:rPr lang="ru-RU" sz="1600" dirty="0" smtClean="0">
                <a:cs typeface="Courier New" pitchFamily="49" charset="0"/>
              </a:rPr>
              <a:t>следующим </a:t>
            </a:r>
            <a:r>
              <a:rPr lang="ru-RU" sz="1600" dirty="0">
                <a:cs typeface="Courier New" pitchFamily="49" charset="0"/>
              </a:rPr>
              <a:t>образом: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document.myform.onsubmit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endParaRPr lang="ru-RU" sz="1600" dirty="0" smtClean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Однако </a:t>
            </a:r>
            <a:r>
              <a:rPr lang="ru-RU" sz="1600" dirty="0">
                <a:cs typeface="Courier New" pitchFamily="49" charset="0"/>
              </a:rPr>
              <a:t>обратите внимание, что вызов обработчика события не является </a:t>
            </a:r>
            <a:r>
              <a:rPr lang="ru-RU" sz="1600" dirty="0" smtClean="0">
                <a:cs typeface="Courier New" pitchFamily="49" charset="0"/>
              </a:rPr>
              <a:t>способом </a:t>
            </a:r>
            <a:r>
              <a:rPr lang="ru-RU" sz="1600" dirty="0">
                <a:cs typeface="Courier New" pitchFamily="49" charset="0"/>
              </a:rPr>
              <a:t>имитации действий, происходящих при реальном возникновении этого </a:t>
            </a:r>
            <a:r>
              <a:rPr lang="ru-RU" sz="1600" dirty="0" smtClean="0">
                <a:cs typeface="Courier New" pitchFamily="49" charset="0"/>
              </a:rPr>
              <a:t>события</a:t>
            </a:r>
            <a:r>
              <a:rPr lang="ru-RU" sz="1600" dirty="0">
                <a:cs typeface="Courier New" pitchFamily="49" charset="0"/>
              </a:rPr>
              <a:t>. Если, например, мы вызовем метод </a:t>
            </a:r>
            <a:r>
              <a:rPr lang="ru-RU" sz="1600" dirty="0" err="1">
                <a:cs typeface="Courier New" pitchFamily="49" charset="0"/>
              </a:rPr>
              <a:t>onclick</a:t>
            </a:r>
            <a:r>
              <a:rPr lang="ru-RU" sz="1600" dirty="0">
                <a:cs typeface="Courier New" pitchFamily="49" charset="0"/>
              </a:rPr>
              <a:t> объекта </a:t>
            </a:r>
            <a:r>
              <a:rPr lang="ru-RU" sz="1600" dirty="0" err="1">
                <a:cs typeface="Courier New" pitchFamily="49" charset="0"/>
              </a:rPr>
              <a:t>Link</a:t>
            </a:r>
            <a:r>
              <a:rPr lang="ru-RU" sz="1600" dirty="0">
                <a:cs typeface="Courier New" pitchFamily="49" charset="0"/>
              </a:rPr>
              <a:t>, это не </a:t>
            </a:r>
            <a:r>
              <a:rPr lang="ru-RU" sz="1600" dirty="0" smtClean="0">
                <a:cs typeface="Courier New" pitchFamily="49" charset="0"/>
              </a:rPr>
              <a:t>заставит браузер </a:t>
            </a:r>
            <a:r>
              <a:rPr lang="ru-RU" sz="1600" dirty="0">
                <a:cs typeface="Courier New" pitchFamily="49" charset="0"/>
              </a:rPr>
              <a:t>перейти по ссылке и загрузить новый документ. Мы лишь выполним </a:t>
            </a:r>
            <a:r>
              <a:rPr lang="ru-RU" sz="1600" dirty="0" smtClean="0">
                <a:cs typeface="Courier New" pitchFamily="49" charset="0"/>
              </a:rPr>
              <a:t>ту функцию</a:t>
            </a:r>
            <a:r>
              <a:rPr lang="ru-RU" sz="1600" dirty="0">
                <a:cs typeface="Courier New" pitchFamily="49" charset="0"/>
              </a:rPr>
              <a:t>, которую определили в качестве значения этого свойства. (Чтобы </a:t>
            </a:r>
            <a:r>
              <a:rPr lang="ru-RU" sz="1600" dirty="0" smtClean="0">
                <a:cs typeface="Courier New" pitchFamily="49" charset="0"/>
              </a:rPr>
              <a:t>заставить браузер </a:t>
            </a:r>
            <a:r>
              <a:rPr lang="ru-RU" sz="1600" dirty="0">
                <a:cs typeface="Courier New" pitchFamily="49" charset="0"/>
              </a:rPr>
              <a:t>загрузить новый документ, необходимо установить свойство </a:t>
            </a:r>
            <a:r>
              <a:rPr lang="ru-RU" sz="1600" dirty="0" err="1" smtClean="0">
                <a:cs typeface="Courier New" pitchFamily="49" charset="0"/>
              </a:rPr>
              <a:t>location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объекта </a:t>
            </a:r>
            <a:r>
              <a:rPr lang="ru-RU" sz="1600" dirty="0" err="1" smtClean="0">
                <a:cs typeface="Courier New" pitchFamily="49" charset="0"/>
              </a:rPr>
              <a:t>Window</a:t>
            </a:r>
            <a:r>
              <a:rPr lang="ru-RU" sz="1600" dirty="0" smtClean="0">
                <a:cs typeface="Courier New" pitchFamily="49" charset="0"/>
              </a:rPr>
              <a:t>). То же самое справедливо </a:t>
            </a:r>
            <a:r>
              <a:rPr lang="ru-RU" sz="1600" dirty="0">
                <a:cs typeface="Courier New" pitchFamily="49" charset="0"/>
              </a:rPr>
              <a:t>и для метода </a:t>
            </a:r>
            <a:r>
              <a:rPr lang="ru-RU" sz="1600" dirty="0" err="1">
                <a:cs typeface="Courier New" pitchFamily="49" charset="0"/>
              </a:rPr>
              <a:t>onsubmit</a:t>
            </a:r>
            <a:r>
              <a:rPr lang="ru-RU" sz="1600" dirty="0">
                <a:cs typeface="Courier New" pitchFamily="49" charset="0"/>
              </a:rPr>
              <a:t> объекта </a:t>
            </a:r>
            <a:r>
              <a:rPr lang="ru-RU" sz="1600" dirty="0" err="1">
                <a:cs typeface="Courier New" pitchFamily="49" charset="0"/>
              </a:rPr>
              <a:t>Form</a:t>
            </a:r>
            <a:r>
              <a:rPr lang="ru-RU" sz="1600" dirty="0">
                <a:cs typeface="Courier New" pitchFamily="49" charset="0"/>
              </a:rPr>
              <a:t>, и для метода </a:t>
            </a:r>
            <a:r>
              <a:rPr lang="ru-RU" sz="1600" dirty="0" err="1">
                <a:cs typeface="Courier New" pitchFamily="49" charset="0"/>
              </a:rPr>
              <a:t>onclick</a:t>
            </a:r>
            <a:r>
              <a:rPr lang="ru-RU" sz="1600" dirty="0">
                <a:cs typeface="Courier New" pitchFamily="49" charset="0"/>
              </a:rPr>
              <a:t> объекта </a:t>
            </a:r>
            <a:r>
              <a:rPr lang="ru-RU" sz="1600" dirty="0" err="1" smtClean="0">
                <a:cs typeface="Courier New" pitchFamily="49" charset="0"/>
              </a:rPr>
              <a:t>Submit</a:t>
            </a:r>
            <a:r>
              <a:rPr lang="ru-RU" sz="1600" dirty="0">
                <a:cs typeface="Courier New" pitchFamily="49" charset="0"/>
              </a:rPr>
              <a:t>: вызов метода запускает </a:t>
            </a:r>
            <a:r>
              <a:rPr lang="ru-RU" sz="1600" dirty="0" smtClean="0">
                <a:cs typeface="Courier New" pitchFamily="49" charset="0"/>
              </a:rPr>
              <a:t>функцию-обработчик </a:t>
            </a:r>
            <a:r>
              <a:rPr lang="ru-RU" sz="1600" dirty="0">
                <a:cs typeface="Courier New" pitchFamily="49" charset="0"/>
              </a:rPr>
              <a:t>события, но не приводит к </a:t>
            </a:r>
            <a:r>
              <a:rPr lang="ru-RU" sz="1600" dirty="0" smtClean="0">
                <a:cs typeface="Courier New" pitchFamily="49" charset="0"/>
              </a:rPr>
              <a:t>передаче </a:t>
            </a:r>
            <a:r>
              <a:rPr lang="ru-RU" sz="1600" dirty="0">
                <a:cs typeface="Courier New" pitchFamily="49" charset="0"/>
              </a:rPr>
              <a:t>данных формы. (Чтобы на самом деле передать данные формы, </a:t>
            </a:r>
            <a:r>
              <a:rPr lang="ru-RU" sz="1600" dirty="0" smtClean="0">
                <a:cs typeface="Courier New" pitchFamily="49" charset="0"/>
              </a:rPr>
              <a:t>следует вызвать </a:t>
            </a:r>
            <a:r>
              <a:rPr lang="ru-RU" sz="1600" dirty="0">
                <a:cs typeface="Courier New" pitchFamily="49" charset="0"/>
              </a:rPr>
              <a:t>метод </a:t>
            </a:r>
            <a:r>
              <a:rPr lang="ru-RU" sz="1600" dirty="0" err="1">
                <a:cs typeface="Courier New" pitchFamily="49" charset="0"/>
              </a:rPr>
              <a:t>submit</a:t>
            </a:r>
            <a:r>
              <a:rPr lang="ru-RU" sz="1600" dirty="0">
                <a:cs typeface="Courier New" pitchFamily="49" charset="0"/>
              </a:rPr>
              <a:t>() объекта </a:t>
            </a:r>
            <a:r>
              <a:rPr lang="ru-RU" sz="1600" dirty="0" err="1">
                <a:cs typeface="Courier New" pitchFamily="49" charset="0"/>
              </a:rPr>
              <a:t>Form</a:t>
            </a:r>
            <a:r>
              <a:rPr lang="ru-RU" sz="1600" dirty="0" smtClean="0">
                <a:cs typeface="Courier New" pitchFamily="49" charset="0"/>
              </a:rPr>
              <a:t>.)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42517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Одна из причин, по которой может потребоваться явный вызов </a:t>
            </a:r>
            <a:r>
              <a:rPr lang="ru-RU" sz="1600" dirty="0" smtClean="0">
                <a:cs typeface="Courier New" pitchFamily="49" charset="0"/>
              </a:rPr>
              <a:t>функции-</a:t>
            </a:r>
            <a:r>
              <a:rPr lang="ru-RU" sz="1600" dirty="0" err="1" smtClean="0">
                <a:cs typeface="Courier New" pitchFamily="49" charset="0"/>
              </a:rPr>
              <a:t>обработчи</a:t>
            </a:r>
            <a:r>
              <a:rPr lang="ru-RU" sz="1600" dirty="0" smtClean="0">
                <a:cs typeface="Courier New" pitchFamily="49" charset="0"/>
              </a:rPr>
              <a:t>-ка </a:t>
            </a:r>
            <a:r>
              <a:rPr lang="ru-RU" sz="1600" dirty="0">
                <a:cs typeface="Courier New" pitchFamily="49" charset="0"/>
              </a:rPr>
              <a:t>события, – это желание дополнить с помощью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-кода обработчик </a:t>
            </a:r>
            <a:r>
              <a:rPr lang="ru-RU" sz="1600" dirty="0" err="1" smtClean="0">
                <a:cs typeface="Courier New" pitchFamily="49" charset="0"/>
              </a:rPr>
              <a:t>собы-тия</a:t>
            </a:r>
            <a:r>
              <a:rPr lang="ru-RU" sz="1600" dirty="0">
                <a:cs typeface="Courier New" pitchFamily="49" charset="0"/>
              </a:rPr>
              <a:t>, который (возможно) уже определен </a:t>
            </a:r>
            <a:r>
              <a:rPr lang="ru-RU" sz="1600" dirty="0" smtClean="0">
                <a:cs typeface="Courier New" pitchFamily="49" charset="0"/>
              </a:rPr>
              <a:t>HTML-кодом</a:t>
            </a:r>
            <a:r>
              <a:rPr lang="ru-RU" sz="1600" dirty="0">
                <a:cs typeface="Courier New" pitchFamily="49" charset="0"/>
              </a:rPr>
              <a:t>. </a:t>
            </a:r>
            <a:r>
              <a:rPr lang="ru-RU" sz="1600" dirty="0" smtClean="0">
                <a:cs typeface="Courier New" pitchFamily="49" charset="0"/>
              </a:rPr>
              <a:t>Предположим, вы </a:t>
            </a:r>
            <a:r>
              <a:rPr lang="ru-RU" sz="1600" dirty="0">
                <a:cs typeface="Courier New" pitchFamily="49" charset="0"/>
              </a:rPr>
              <a:t>хотите предпринять специальные действия, когда пользователь щелкает </a:t>
            </a:r>
            <a:r>
              <a:rPr lang="ru-RU" sz="1600" dirty="0" smtClean="0">
                <a:cs typeface="Courier New" pitchFamily="49" charset="0"/>
              </a:rPr>
              <a:t>на кнопке</a:t>
            </a:r>
            <a:r>
              <a:rPr lang="ru-RU" sz="1600" dirty="0">
                <a:cs typeface="Courier New" pitchFamily="49" charset="0"/>
              </a:rPr>
              <a:t>, но не хотите нарушать работу </a:t>
            </a:r>
            <a:r>
              <a:rPr lang="ru-RU" sz="1600" dirty="0" smtClean="0">
                <a:cs typeface="Courier New" pitchFamily="49" charset="0"/>
              </a:rPr>
              <a:t>какого-либо </a:t>
            </a:r>
            <a:r>
              <a:rPr lang="ru-RU" sz="1600" dirty="0">
                <a:cs typeface="Courier New" pitchFamily="49" charset="0"/>
              </a:rPr>
              <a:t>из обработчиков события </a:t>
            </a:r>
            <a:r>
              <a:rPr lang="ru-RU" sz="1600" dirty="0" err="1" smtClean="0">
                <a:cs typeface="Courier New" pitchFamily="49" charset="0"/>
              </a:rPr>
              <a:t>onclick</a:t>
            </a:r>
            <a:r>
              <a:rPr lang="ru-RU" sz="1600" dirty="0">
                <a:cs typeface="Courier New" pitchFamily="49" charset="0"/>
              </a:rPr>
              <a:t>, которые могут быть определены в самом </a:t>
            </a:r>
            <a:r>
              <a:rPr lang="ru-RU" sz="1600" dirty="0" smtClean="0">
                <a:cs typeface="Courier New" pitchFamily="49" charset="0"/>
              </a:rPr>
              <a:t>HTML-документе</a:t>
            </a:r>
            <a:r>
              <a:rPr lang="ru-RU" sz="1600" dirty="0">
                <a:cs typeface="Courier New" pitchFamily="49" charset="0"/>
              </a:rPr>
              <a:t>. (Это один </a:t>
            </a:r>
            <a:r>
              <a:rPr lang="ru-RU" sz="1600" dirty="0" smtClean="0">
                <a:cs typeface="Courier New" pitchFamily="49" charset="0"/>
              </a:rPr>
              <a:t>из недостатков </a:t>
            </a:r>
            <a:r>
              <a:rPr lang="ru-RU" sz="1600" dirty="0">
                <a:cs typeface="Courier New" pitchFamily="49" charset="0"/>
              </a:rPr>
              <a:t>кода в примере </a:t>
            </a:r>
            <a:r>
              <a:rPr lang="ru-RU" sz="1600" b="1" dirty="0" smtClean="0">
                <a:cs typeface="Courier New" pitchFamily="49" charset="0"/>
              </a:rPr>
              <a:t>01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– добавляя обработчик к каждой </a:t>
            </a:r>
            <a:r>
              <a:rPr lang="ru-RU" sz="1600" dirty="0" smtClean="0">
                <a:cs typeface="Courier New" pitchFamily="49" charset="0"/>
              </a:rPr>
              <a:t>гиперссылке, вы </a:t>
            </a:r>
            <a:r>
              <a:rPr lang="ru-RU" sz="1600" dirty="0">
                <a:cs typeface="Courier New" pitchFamily="49" charset="0"/>
              </a:rPr>
              <a:t>переопределяете все обработчики события </a:t>
            </a:r>
            <a:r>
              <a:rPr lang="ru-RU" sz="1600" dirty="0" err="1">
                <a:cs typeface="Courier New" pitchFamily="49" charset="0"/>
              </a:rPr>
              <a:t>onclick</a:t>
            </a:r>
            <a:r>
              <a:rPr lang="ru-RU" sz="1600" dirty="0">
                <a:cs typeface="Courier New" pitchFamily="49" charset="0"/>
              </a:rPr>
              <a:t>, уже определенные </a:t>
            </a:r>
            <a:r>
              <a:rPr lang="ru-RU" sz="1600" dirty="0" smtClean="0">
                <a:cs typeface="Courier New" pitchFamily="49" charset="0"/>
              </a:rPr>
              <a:t>для этих </a:t>
            </a:r>
            <a:r>
              <a:rPr lang="ru-RU" sz="1600" dirty="0">
                <a:cs typeface="Courier New" pitchFamily="49" charset="0"/>
              </a:rPr>
              <a:t>гиперссылок.) Этот результат достигается с помощью следующего кода:</a:t>
            </a:r>
          </a:p>
          <a:p>
            <a:pPr marL="0" indent="0">
              <a:buNone/>
            </a:pPr>
            <a:endParaRPr lang="ru-RU" sz="15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b =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document.myform.mybutton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; // Это интересующая нас кнопка</a:t>
            </a:r>
          </a:p>
          <a:p>
            <a:pPr marL="0" indent="0">
              <a:buNone/>
            </a:pP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oldHandler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b.onclick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;       // Сохраняем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HTMLLобработчик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события </a:t>
            </a:r>
          </a:p>
          <a:p>
            <a:pPr marL="0" indent="0">
              <a:buNone/>
            </a:pP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function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newHandler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() 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{/* 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Здесь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располож.мой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код обработки события 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*/}</a:t>
            </a:r>
            <a:endParaRPr lang="ru-RU" sz="15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    // Теперь назначаем новый обработчик события, 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вызывающ. 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как новый, 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    // так и старый обработчики.</a:t>
            </a:r>
          </a:p>
          <a:p>
            <a:pPr marL="0" indent="0">
              <a:buNone/>
            </a:pP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b.onclick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function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() {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oldHandler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();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newHandler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(); }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81113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Значения, возвращаемые </a:t>
            </a:r>
            <a:r>
              <a:rPr lang="ru-RU" sz="1600" b="1" dirty="0" smtClean="0">
                <a:cs typeface="Courier New" pitchFamily="49" charset="0"/>
              </a:rPr>
              <a:t>обработчиками </a:t>
            </a:r>
            <a:r>
              <a:rPr lang="ru-RU" sz="1600" b="1" dirty="0">
                <a:cs typeface="Courier New" pitchFamily="49" charset="0"/>
              </a:rPr>
              <a:t>событий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Во многих случаях обработчик события (заданный либо </a:t>
            </a:r>
            <a:r>
              <a:rPr lang="ru-RU" sz="1600" dirty="0" smtClean="0">
                <a:cs typeface="Courier New" pitchFamily="49" charset="0"/>
              </a:rPr>
              <a:t>HTML-атрибутом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smtClean="0">
                <a:cs typeface="Courier New" pitchFamily="49" charset="0"/>
              </a:rPr>
              <a:t>либо </a:t>
            </a:r>
            <a:r>
              <a:rPr lang="ru-RU" sz="1600" dirty="0" err="1" smtClean="0">
                <a:cs typeface="Courier New" pitchFamily="49" charset="0"/>
              </a:rPr>
              <a:t>JavaSсript</a:t>
            </a:r>
            <a:r>
              <a:rPr lang="ru-RU" sz="1600" dirty="0" smtClean="0">
                <a:cs typeface="Courier New" pitchFamily="49" charset="0"/>
              </a:rPr>
              <a:t>-свойством</a:t>
            </a:r>
            <a:r>
              <a:rPr lang="ru-RU" sz="1600" dirty="0">
                <a:cs typeface="Courier New" pitchFamily="49" charset="0"/>
              </a:rPr>
              <a:t>) использует возвращаемое значение для указания </a:t>
            </a:r>
            <a:r>
              <a:rPr lang="ru-RU" sz="1600" dirty="0" smtClean="0">
                <a:cs typeface="Courier New" pitchFamily="49" charset="0"/>
              </a:rPr>
              <a:t>дальней-</a:t>
            </a:r>
            <a:r>
              <a:rPr lang="ru-RU" sz="1600" dirty="0" err="1" smtClean="0">
                <a:cs typeface="Courier New" pitchFamily="49" charset="0"/>
              </a:rPr>
              <a:t>шего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поведения. Например, если с помощью обработчика события </a:t>
            </a:r>
            <a:r>
              <a:rPr lang="ru-RU" sz="1600" dirty="0" err="1">
                <a:cs typeface="Courier New" pitchFamily="49" charset="0"/>
              </a:rPr>
              <a:t>onsubmit</a:t>
            </a:r>
            <a:r>
              <a:rPr lang="ru-RU" sz="1600" dirty="0">
                <a:cs typeface="Courier New" pitchFamily="49" charset="0"/>
              </a:rPr>
              <a:t> </a:t>
            </a:r>
            <a:r>
              <a:rPr lang="ru-RU" sz="1600" dirty="0" smtClean="0">
                <a:cs typeface="Courier New" pitchFamily="49" charset="0"/>
              </a:rPr>
              <a:t>объекта </a:t>
            </a:r>
            <a:r>
              <a:rPr lang="ru-RU" sz="1600" dirty="0" err="1">
                <a:cs typeface="Courier New" pitchFamily="49" charset="0"/>
              </a:rPr>
              <a:t>Form</a:t>
            </a:r>
            <a:r>
              <a:rPr lang="ru-RU" sz="1600" dirty="0">
                <a:cs typeface="Courier New" pitchFamily="49" charset="0"/>
              </a:rPr>
              <a:t> выполняется проверка формы и выясняется, что пользователь </a:t>
            </a:r>
            <a:r>
              <a:rPr lang="ru-RU" sz="1600" dirty="0" smtClean="0">
                <a:cs typeface="Courier New" pitchFamily="49" charset="0"/>
              </a:rPr>
              <a:t>заполнил </a:t>
            </a:r>
            <a:r>
              <a:rPr lang="ru-RU" sz="1600" dirty="0">
                <a:cs typeface="Courier New" pitchFamily="49" charset="0"/>
              </a:rPr>
              <a:t>не все поля, можно вернуть из обработчика значение </a:t>
            </a:r>
            <a:r>
              <a:rPr lang="ru-RU" sz="1600" dirty="0" err="1">
                <a:cs typeface="Courier New" pitchFamily="49" charset="0"/>
              </a:rPr>
              <a:t>false</a:t>
            </a:r>
            <a:r>
              <a:rPr lang="ru-RU" sz="1600" dirty="0">
                <a:cs typeface="Courier New" pitchFamily="49" charset="0"/>
              </a:rPr>
              <a:t>, чтобы </a:t>
            </a:r>
            <a:r>
              <a:rPr lang="ru-RU" sz="1600" dirty="0" smtClean="0">
                <a:cs typeface="Courier New" pitchFamily="49" charset="0"/>
              </a:rPr>
              <a:t>предотвратить </a:t>
            </a:r>
            <a:r>
              <a:rPr lang="ru-RU" sz="1600" dirty="0">
                <a:cs typeface="Courier New" pitchFamily="49" charset="0"/>
              </a:rPr>
              <a:t>фактическую передачу данных формы. Гарантировать, что форма с </a:t>
            </a:r>
            <a:r>
              <a:rPr lang="ru-RU" sz="1600" dirty="0" smtClean="0">
                <a:cs typeface="Courier New" pitchFamily="49" charset="0"/>
              </a:rPr>
              <a:t>пустым текстовым </a:t>
            </a:r>
            <a:r>
              <a:rPr lang="ru-RU" sz="1600" dirty="0">
                <a:cs typeface="Courier New" pitchFamily="49" charset="0"/>
              </a:rPr>
              <a:t>полем передана не будет, можно </a:t>
            </a:r>
            <a:r>
              <a:rPr lang="ru-RU" sz="1600" dirty="0" smtClean="0">
                <a:cs typeface="Courier New" pitchFamily="49" charset="0"/>
              </a:rPr>
              <a:t>следующим </a:t>
            </a:r>
            <a:r>
              <a:rPr lang="ru-RU" sz="1600" dirty="0">
                <a:cs typeface="Courier New" pitchFamily="49" charset="0"/>
              </a:rPr>
              <a:t>образом</a:t>
            </a:r>
            <a:r>
              <a:rPr lang="ru-RU" sz="1600" dirty="0" smtClean="0">
                <a:cs typeface="Courier New" pitchFamily="49" charset="0"/>
              </a:rPr>
              <a:t>:</a:t>
            </a:r>
          </a:p>
          <a:p>
            <a:pPr marL="0" indent="0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&lt;form action="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search.cgi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"</a:t>
            </a:r>
          </a:p>
          <a:p>
            <a:pPr marL="0" indent="0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onsubmit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="if (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this.elements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[0].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value.length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== 0) return false;"&gt;</a:t>
            </a:r>
          </a:p>
          <a:p>
            <a:pPr marL="0" indent="0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&lt;input type="text"&gt;</a:t>
            </a:r>
          </a:p>
          <a:p>
            <a:pPr marL="0" indent="0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&lt;/form&gt;</a:t>
            </a:r>
          </a:p>
          <a:p>
            <a:pPr marL="0" indent="0">
              <a:buNone/>
            </a:pPr>
            <a:endParaRPr lang="ru-RU" sz="1600" dirty="0" smtClean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Как </a:t>
            </a:r>
            <a:r>
              <a:rPr lang="ru-RU" sz="1600" dirty="0">
                <a:cs typeface="Courier New" pitchFamily="49" charset="0"/>
              </a:rPr>
              <a:t>правило, если в ответ на событие </a:t>
            </a:r>
            <a:r>
              <a:rPr lang="ru-RU" sz="1600" dirty="0" smtClean="0">
                <a:cs typeface="Courier New" pitchFamily="49" charset="0"/>
              </a:rPr>
              <a:t>браузер </a:t>
            </a:r>
            <a:r>
              <a:rPr lang="ru-RU" sz="1600" dirty="0">
                <a:cs typeface="Courier New" pitchFamily="49" charset="0"/>
              </a:rPr>
              <a:t>выполняет некоторое действие, </a:t>
            </a:r>
            <a:r>
              <a:rPr lang="ru-RU" sz="1600" dirty="0" smtClean="0">
                <a:cs typeface="Courier New" pitchFamily="49" charset="0"/>
              </a:rPr>
              <a:t>предлагаемое по умолчанию, можно вернуть </a:t>
            </a:r>
            <a:r>
              <a:rPr lang="ru-RU" sz="1600" dirty="0" err="1" smtClean="0">
                <a:cs typeface="Courier New" pitchFamily="49" charset="0"/>
              </a:rPr>
              <a:t>false</a:t>
            </a:r>
            <a:r>
              <a:rPr lang="ru-RU" sz="1600" dirty="0" smtClean="0">
                <a:cs typeface="Courier New" pitchFamily="49" charset="0"/>
              </a:rPr>
              <a:t>, чтобы предотвратить </a:t>
            </a:r>
            <a:r>
              <a:rPr lang="ru-RU" sz="1600" dirty="0" err="1" smtClean="0">
                <a:cs typeface="Courier New" pitchFamily="49" charset="0"/>
              </a:rPr>
              <a:t>выполне-ние</a:t>
            </a:r>
            <a:r>
              <a:rPr lang="ru-RU" sz="1600" dirty="0" smtClean="0">
                <a:cs typeface="Courier New" pitchFamily="49" charset="0"/>
              </a:rPr>
              <a:t> этого </a:t>
            </a:r>
            <a:r>
              <a:rPr lang="ru-RU" sz="1600" dirty="0">
                <a:cs typeface="Courier New" pitchFamily="49" charset="0"/>
              </a:rPr>
              <a:t>действия </a:t>
            </a:r>
            <a:r>
              <a:rPr lang="ru-RU" sz="1600" dirty="0" err="1">
                <a:cs typeface="Courier New" pitchFamily="49" charset="0"/>
              </a:rPr>
              <a:t>броузером</a:t>
            </a:r>
            <a:r>
              <a:rPr lang="ru-RU" sz="1600" dirty="0">
                <a:cs typeface="Courier New" pitchFamily="49" charset="0"/>
              </a:rPr>
              <a:t>. Вернуть </a:t>
            </a:r>
            <a:r>
              <a:rPr lang="ru-RU" sz="1600" dirty="0" err="1">
                <a:cs typeface="Courier New" pitchFamily="49" charset="0"/>
              </a:rPr>
              <a:t>false</a:t>
            </a:r>
            <a:r>
              <a:rPr lang="ru-RU" sz="1600" dirty="0">
                <a:cs typeface="Courier New" pitchFamily="49" charset="0"/>
              </a:rPr>
              <a:t> для отмены действия, предлагаемого </a:t>
            </a:r>
            <a:r>
              <a:rPr lang="ru-RU" sz="1600" dirty="0" smtClean="0">
                <a:cs typeface="Courier New" pitchFamily="49" charset="0"/>
              </a:rPr>
              <a:t>по умолчанию</a:t>
            </a:r>
            <a:r>
              <a:rPr lang="ru-RU" sz="1600" dirty="0">
                <a:cs typeface="Courier New" pitchFamily="49" charset="0"/>
              </a:rPr>
              <a:t>, можно также из обработчиков событий </a:t>
            </a:r>
            <a:r>
              <a:rPr lang="ru-RU" sz="1600" dirty="0" err="1">
                <a:cs typeface="Courier New" pitchFamily="49" charset="0"/>
              </a:rPr>
              <a:t>onclick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err="1">
                <a:cs typeface="Courier New" pitchFamily="49" charset="0"/>
              </a:rPr>
              <a:t>onkeydown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err="1" smtClean="0">
                <a:cs typeface="Courier New" pitchFamily="49" charset="0"/>
              </a:rPr>
              <a:t>onkeypress</a:t>
            </a:r>
            <a:r>
              <a:rPr lang="ru-RU" sz="1600" dirty="0" smtClean="0">
                <a:cs typeface="Courier New" pitchFamily="49" charset="0"/>
              </a:rPr>
              <a:t>, </a:t>
            </a:r>
            <a:r>
              <a:rPr lang="ru-RU" sz="1600" dirty="0" err="1" smtClean="0">
                <a:cs typeface="Courier New" pitchFamily="49" charset="0"/>
              </a:rPr>
              <a:t>onmousedown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err="1">
                <a:cs typeface="Courier New" pitchFamily="49" charset="0"/>
              </a:rPr>
              <a:t>onmouseup</a:t>
            </a:r>
            <a:r>
              <a:rPr lang="ru-RU" sz="1600" dirty="0">
                <a:cs typeface="Courier New" pitchFamily="49" charset="0"/>
              </a:rPr>
              <a:t> и </a:t>
            </a:r>
            <a:r>
              <a:rPr lang="ru-RU" sz="1600" dirty="0" err="1">
                <a:cs typeface="Courier New" pitchFamily="49" charset="0"/>
              </a:rPr>
              <a:t>onreset</a:t>
            </a:r>
            <a:r>
              <a:rPr lang="ru-RU" sz="1600" dirty="0">
                <a:cs typeface="Courier New" pitchFamily="49" charset="0"/>
              </a:rPr>
              <a:t>. Второй столбец </a:t>
            </a:r>
            <a:r>
              <a:rPr lang="ru-RU" sz="1600" dirty="0" smtClean="0">
                <a:cs typeface="Courier New" pitchFamily="49" charset="0"/>
              </a:rPr>
              <a:t>таблицы выше содержит информацию о </a:t>
            </a:r>
            <a:r>
              <a:rPr lang="ru-RU" sz="1600" dirty="0">
                <a:cs typeface="Courier New" pitchFamily="49" charset="0"/>
              </a:rPr>
              <a:t>том, что происходит при возврате из обработчиков событий значения </a:t>
            </a:r>
            <a:r>
              <a:rPr lang="ru-RU" sz="1600" dirty="0" err="1">
                <a:cs typeface="Courier New" pitchFamily="49" charset="0"/>
              </a:rPr>
              <a:t>false</a:t>
            </a:r>
            <a:r>
              <a:rPr lang="ru-RU" sz="1600" dirty="0" smtClean="0">
                <a:cs typeface="Courier New" pitchFamily="49" charset="0"/>
              </a:rPr>
              <a:t>.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47881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Из правила о возвращении значения </a:t>
            </a:r>
            <a:r>
              <a:rPr lang="ru-RU" sz="1600" dirty="0" err="1">
                <a:cs typeface="Courier New" pitchFamily="49" charset="0"/>
              </a:rPr>
              <a:t>false</a:t>
            </a:r>
            <a:r>
              <a:rPr lang="ru-RU" sz="1600" dirty="0">
                <a:cs typeface="Courier New" pitchFamily="49" charset="0"/>
              </a:rPr>
              <a:t> для отмены действия есть одно </a:t>
            </a:r>
            <a:r>
              <a:rPr lang="ru-RU" sz="1600" dirty="0" err="1">
                <a:cs typeface="Courier New" pitchFamily="49" charset="0"/>
              </a:rPr>
              <a:t>исключе-ние</a:t>
            </a:r>
            <a:r>
              <a:rPr lang="ru-RU" sz="1600" dirty="0">
                <a:cs typeface="Courier New" pitchFamily="49" charset="0"/>
              </a:rPr>
              <a:t>: когда пользователь наводит мышь на гиперссылку, по умолчанию </a:t>
            </a:r>
            <a:r>
              <a:rPr lang="ru-RU" sz="1600" dirty="0" err="1">
                <a:cs typeface="Courier New" pitchFamily="49" charset="0"/>
              </a:rPr>
              <a:t>броузер</a:t>
            </a:r>
            <a:r>
              <a:rPr lang="ru-RU" sz="1600" dirty="0">
                <a:cs typeface="Courier New" pitchFamily="49" charset="0"/>
              </a:rPr>
              <a:t> отображает ее URL-адрес в строке состояния. Чтобы этого не случилось, </a:t>
            </a:r>
            <a:r>
              <a:rPr lang="ru-RU" sz="1600" dirty="0" err="1" smtClean="0">
                <a:cs typeface="Courier New" pitchFamily="49" charset="0"/>
              </a:rPr>
              <a:t>необхо-димо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вернуть </a:t>
            </a:r>
            <a:r>
              <a:rPr lang="ru-RU" sz="1600" dirty="0" err="1">
                <a:cs typeface="Courier New" pitchFamily="49" charset="0"/>
              </a:rPr>
              <a:t>true</a:t>
            </a:r>
            <a:r>
              <a:rPr lang="ru-RU" sz="1600" dirty="0">
                <a:cs typeface="Courier New" pitchFamily="49" charset="0"/>
              </a:rPr>
              <a:t> из обработчика события </a:t>
            </a:r>
            <a:r>
              <a:rPr lang="ru-RU" sz="1600" dirty="0" err="1">
                <a:cs typeface="Courier New" pitchFamily="49" charset="0"/>
              </a:rPr>
              <a:t>onmouseover</a:t>
            </a:r>
            <a:r>
              <a:rPr lang="ru-RU" sz="1600" dirty="0">
                <a:cs typeface="Courier New" pitchFamily="49" charset="0"/>
              </a:rPr>
              <a:t>. Например, </a:t>
            </a:r>
            <a:r>
              <a:rPr lang="ru-RU" sz="1600" dirty="0" smtClean="0">
                <a:cs typeface="Courier New" pitchFamily="49" charset="0"/>
              </a:rPr>
              <a:t>следующий </a:t>
            </a:r>
            <a:r>
              <a:rPr lang="ru-RU" sz="1600" dirty="0">
                <a:cs typeface="Courier New" pitchFamily="49" charset="0"/>
              </a:rPr>
              <a:t>фрагмент выводит сообщение, не являющееся </a:t>
            </a:r>
            <a:r>
              <a:rPr lang="ru-RU" sz="1600" dirty="0" smtClean="0">
                <a:cs typeface="Courier New" pitchFamily="49" charset="0"/>
              </a:rPr>
              <a:t>URL-адресом</a:t>
            </a:r>
            <a:r>
              <a:rPr lang="ru-RU" sz="1600" dirty="0">
                <a:cs typeface="Courier New" pitchFamily="49" charset="0"/>
              </a:rPr>
              <a:t>: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&lt;a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href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="help.htm" 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onmouseover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window.status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='Помогите!!';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return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true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;"&gt;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Help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&lt;/a&gt;</a:t>
            </a:r>
          </a:p>
          <a:p>
            <a:pPr marL="0" indent="0">
              <a:buNone/>
            </a:pPr>
            <a:endParaRPr lang="ru-RU" sz="1600" dirty="0" smtClean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Никакой </a:t>
            </a:r>
            <a:r>
              <a:rPr lang="ru-RU" sz="1600" dirty="0">
                <a:cs typeface="Courier New" pitchFamily="49" charset="0"/>
              </a:rPr>
              <a:t>особой причины для этого исключения нет – просто так сложилось </a:t>
            </a:r>
            <a:r>
              <a:rPr lang="ru-RU" sz="1600" dirty="0" err="1" smtClean="0">
                <a:cs typeface="Courier New" pitchFamily="49" charset="0"/>
              </a:rPr>
              <a:t>истори</a:t>
            </a:r>
            <a:r>
              <a:rPr lang="ru-RU" sz="1600" dirty="0" smtClean="0">
                <a:cs typeface="Courier New" pitchFamily="49" charset="0"/>
              </a:rPr>
              <a:t>-чески</a:t>
            </a:r>
            <a:r>
              <a:rPr lang="ru-RU" sz="1600" dirty="0">
                <a:cs typeface="Courier New" pitchFamily="49" charset="0"/>
              </a:rPr>
              <a:t>. Однако </a:t>
            </a:r>
            <a:r>
              <a:rPr lang="ru-RU" sz="1600" dirty="0" smtClean="0">
                <a:cs typeface="Courier New" pitchFamily="49" charset="0"/>
              </a:rPr>
              <a:t>большинство </a:t>
            </a:r>
            <a:r>
              <a:rPr lang="ru-RU" sz="1600" dirty="0">
                <a:cs typeface="Courier New" pitchFamily="49" charset="0"/>
              </a:rPr>
              <a:t>современных </a:t>
            </a:r>
            <a:r>
              <a:rPr lang="ru-RU" sz="1600" dirty="0" smtClean="0">
                <a:cs typeface="Courier New" pitchFamily="49" charset="0"/>
              </a:rPr>
              <a:t>браузеров </a:t>
            </a:r>
            <a:r>
              <a:rPr lang="ru-RU" sz="1600" dirty="0">
                <a:cs typeface="Courier New" pitchFamily="49" charset="0"/>
              </a:rPr>
              <a:t>рассматривают возможность скрытия адреса назначения как </a:t>
            </a:r>
            <a:r>
              <a:rPr lang="ru-RU" sz="1600" dirty="0" smtClean="0">
                <a:cs typeface="Courier New" pitchFamily="49" charset="0"/>
              </a:rPr>
              <a:t>нарушение принципов </a:t>
            </a:r>
            <a:r>
              <a:rPr lang="ru-RU" sz="1600" dirty="0">
                <a:cs typeface="Courier New" pitchFamily="49" charset="0"/>
              </a:rPr>
              <a:t>безопасности и запрещают ее. Таким образом, правило «</a:t>
            </a:r>
            <a:r>
              <a:rPr lang="ru-RU" sz="1600" dirty="0" smtClean="0">
                <a:cs typeface="Courier New" pitchFamily="49" charset="0"/>
              </a:rPr>
              <a:t>вернуть </a:t>
            </a:r>
            <a:r>
              <a:rPr lang="ru-RU" sz="1600" dirty="0" err="1" smtClean="0">
                <a:cs typeface="Courier New" pitchFamily="49" charset="0"/>
              </a:rPr>
              <a:t>false</a:t>
            </a:r>
            <a:r>
              <a:rPr lang="ru-RU" sz="1600" dirty="0">
                <a:cs typeface="Courier New" pitchFamily="49" charset="0"/>
              </a:rPr>
              <a:t>, чтобы отменить» ныне выглядит достаточно спорным.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Обратите внимание: от обработчиков событий никогда не требуется </a:t>
            </a:r>
            <a:r>
              <a:rPr lang="ru-RU" sz="1600" dirty="0" smtClean="0">
                <a:cs typeface="Courier New" pitchFamily="49" charset="0"/>
              </a:rPr>
              <a:t>обязательно явно </a:t>
            </a:r>
            <a:r>
              <a:rPr lang="ru-RU" sz="1600" dirty="0">
                <a:cs typeface="Courier New" pitchFamily="49" charset="0"/>
              </a:rPr>
              <a:t>возвращать значение. Если значение не возвратить, то выполняется </a:t>
            </a:r>
            <a:r>
              <a:rPr lang="ru-RU" sz="1600" dirty="0" smtClean="0">
                <a:cs typeface="Courier New" pitchFamily="49" charset="0"/>
              </a:rPr>
              <a:t>действие</a:t>
            </a:r>
            <a:r>
              <a:rPr lang="ru-RU" sz="1600" dirty="0">
                <a:cs typeface="Courier New" pitchFamily="49" charset="0"/>
              </a:rPr>
              <a:t>, предлагаемое по умолчанию.</a:t>
            </a:r>
          </a:p>
          <a:p>
            <a:pPr marL="0" indent="0">
              <a:buNone/>
            </a:pP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23523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+mj-lt"/>
              </a:rPr>
              <a:t>Интерактивные </a:t>
            </a:r>
            <a:r>
              <a:rPr lang="en-US" sz="1600" dirty="0" smtClean="0">
                <a:latin typeface="+mj-lt"/>
              </a:rPr>
              <a:t>JavaScript</a:t>
            </a:r>
            <a:r>
              <a:rPr lang="ru-RU" sz="1600" dirty="0" smtClean="0">
                <a:latin typeface="+mj-lt"/>
              </a:rPr>
              <a:t>-программы </a:t>
            </a:r>
            <a:r>
              <a:rPr lang="ru-RU" sz="1600" dirty="0">
                <a:latin typeface="+mj-lt"/>
              </a:rPr>
              <a:t>основаны </a:t>
            </a:r>
            <a:r>
              <a:rPr lang="ru-RU" sz="1600" dirty="0" smtClean="0">
                <a:latin typeface="+mj-lt"/>
              </a:rPr>
              <a:t>на модели </a:t>
            </a:r>
            <a:r>
              <a:rPr lang="ru-RU" sz="1600" dirty="0">
                <a:latin typeface="+mj-lt"/>
              </a:rPr>
              <a:t>программирования, управляемого событиями. При таком стиле </a:t>
            </a:r>
            <a:r>
              <a:rPr lang="ru-RU" sz="1600" dirty="0" smtClean="0">
                <a:latin typeface="+mj-lt"/>
              </a:rPr>
              <a:t>программирования веб-</a:t>
            </a:r>
            <a:r>
              <a:rPr lang="ru-RU" sz="1600" dirty="0" err="1" smtClean="0">
                <a:latin typeface="+mj-lt"/>
              </a:rPr>
              <a:t>броузер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>
                <a:latin typeface="+mj-lt"/>
              </a:rPr>
              <a:t>генерирует событие, когда с документом или </a:t>
            </a:r>
            <a:r>
              <a:rPr lang="ru-RU" sz="1600" dirty="0" smtClean="0">
                <a:latin typeface="+mj-lt"/>
              </a:rPr>
              <a:t>некоторым его </a:t>
            </a:r>
            <a:r>
              <a:rPr lang="ru-RU" sz="1600" dirty="0">
                <a:latin typeface="+mj-lt"/>
              </a:rPr>
              <a:t>элементом </a:t>
            </a:r>
            <a:r>
              <a:rPr lang="ru-RU" sz="1600" dirty="0" smtClean="0">
                <a:latin typeface="+mj-lt"/>
              </a:rPr>
              <a:t>что-то </a:t>
            </a:r>
            <a:r>
              <a:rPr lang="ru-RU" sz="1600" dirty="0">
                <a:latin typeface="+mj-lt"/>
              </a:rPr>
              <a:t>происходит. Например, </a:t>
            </a:r>
            <a:r>
              <a:rPr lang="ru-RU" sz="1600" dirty="0" smtClean="0">
                <a:latin typeface="+mj-lt"/>
              </a:rPr>
              <a:t>веб-браузер </a:t>
            </a:r>
            <a:r>
              <a:rPr lang="ru-RU" sz="1600" dirty="0">
                <a:latin typeface="+mj-lt"/>
              </a:rPr>
              <a:t>генерирует </a:t>
            </a:r>
            <a:r>
              <a:rPr lang="ru-RU" sz="1600" dirty="0" smtClean="0">
                <a:latin typeface="+mj-lt"/>
              </a:rPr>
              <a:t>событие, когда завершает загрузку документа, когда пользователь наводит указатель мыши </a:t>
            </a:r>
            <a:r>
              <a:rPr lang="ru-RU" sz="1600" dirty="0">
                <a:latin typeface="+mj-lt"/>
              </a:rPr>
              <a:t>на гиперссылку или щелкает на кнопке в форме. Если </a:t>
            </a:r>
            <a:r>
              <a:rPr lang="en-US" sz="1600" dirty="0" smtClean="0">
                <a:latin typeface="+mj-lt"/>
              </a:rPr>
              <a:t>JavaScript</a:t>
            </a:r>
            <a:r>
              <a:rPr lang="ru-RU" sz="1600" dirty="0" smtClean="0">
                <a:latin typeface="+mj-lt"/>
              </a:rPr>
              <a:t>-приложение </a:t>
            </a:r>
            <a:r>
              <a:rPr lang="ru-RU" sz="1600" dirty="0">
                <a:latin typeface="+mj-lt"/>
              </a:rPr>
              <a:t>интересует определенный тип события для определенного элемента </a:t>
            </a:r>
            <a:r>
              <a:rPr lang="ru-RU" sz="1600" dirty="0" smtClean="0">
                <a:latin typeface="+mj-lt"/>
              </a:rPr>
              <a:t>документа</a:t>
            </a:r>
            <a:r>
              <a:rPr lang="ru-RU" sz="1600" dirty="0">
                <a:latin typeface="+mj-lt"/>
              </a:rPr>
              <a:t>, оно может зарегистрировать обработчик события (</a:t>
            </a:r>
            <a:r>
              <a:rPr lang="en-US" sz="1600" dirty="0">
                <a:latin typeface="+mj-lt"/>
              </a:rPr>
              <a:t>event handler) – </a:t>
            </a:r>
            <a:r>
              <a:rPr lang="en-US" sz="1600" dirty="0" smtClean="0">
                <a:latin typeface="+mj-lt"/>
              </a:rPr>
              <a:t>JavaScript</a:t>
            </a:r>
            <a:r>
              <a:rPr lang="ru-RU" sz="1600" dirty="0" smtClean="0">
                <a:latin typeface="+mj-lt"/>
              </a:rPr>
              <a:t>-функцию </a:t>
            </a:r>
            <a:r>
              <a:rPr lang="ru-RU" sz="1600" dirty="0">
                <a:latin typeface="+mj-lt"/>
              </a:rPr>
              <a:t>или фрагмент </a:t>
            </a:r>
            <a:r>
              <a:rPr lang="en-US" sz="1600" dirty="0">
                <a:latin typeface="+mj-lt"/>
              </a:rPr>
              <a:t>JavaScript</a:t>
            </a:r>
            <a:r>
              <a:rPr lang="ar-AE" sz="1600" dirty="0">
                <a:latin typeface="+mj-lt"/>
              </a:rPr>
              <a:t>ذ</a:t>
            </a:r>
            <a:r>
              <a:rPr lang="ru-RU" sz="1600" dirty="0">
                <a:latin typeface="+mj-lt"/>
              </a:rPr>
              <a:t>кода для этого типа события в </a:t>
            </a:r>
            <a:r>
              <a:rPr lang="ru-RU" sz="1600" dirty="0" smtClean="0">
                <a:latin typeface="+mj-lt"/>
              </a:rPr>
              <a:t>интересующем </a:t>
            </a:r>
            <a:r>
              <a:rPr lang="ru-RU" sz="1600" dirty="0">
                <a:latin typeface="+mj-lt"/>
              </a:rPr>
              <a:t>вас элементе. Потом, когда возникает это событие, </a:t>
            </a:r>
            <a:r>
              <a:rPr lang="ru-RU" sz="1600" dirty="0" smtClean="0">
                <a:latin typeface="+mj-lt"/>
              </a:rPr>
              <a:t>браузер </a:t>
            </a:r>
            <a:r>
              <a:rPr lang="ru-RU" sz="1600" dirty="0">
                <a:latin typeface="+mj-lt"/>
              </a:rPr>
              <a:t>вызовет </a:t>
            </a:r>
            <a:r>
              <a:rPr lang="ru-RU" sz="1600" dirty="0" smtClean="0">
                <a:latin typeface="+mj-lt"/>
              </a:rPr>
              <a:t>код обработчика</a:t>
            </a:r>
            <a:r>
              <a:rPr lang="ru-RU" sz="1600" dirty="0">
                <a:latin typeface="+mj-lt"/>
              </a:rPr>
              <a:t>. Все приложения с графическим интерфейсом пользователя </a:t>
            </a:r>
            <a:r>
              <a:rPr lang="ru-RU" sz="1600" dirty="0" smtClean="0">
                <a:latin typeface="+mj-lt"/>
              </a:rPr>
              <a:t>разработаны </a:t>
            </a:r>
            <a:r>
              <a:rPr lang="ru-RU" sz="1600" dirty="0">
                <a:latin typeface="+mj-lt"/>
              </a:rPr>
              <a:t>подобным образом: они ждут, пока пользователь </a:t>
            </a:r>
            <a:r>
              <a:rPr lang="ru-RU" sz="1600" dirty="0" smtClean="0">
                <a:latin typeface="+mj-lt"/>
              </a:rPr>
              <a:t>что-нибудь сделает (т</a:t>
            </a:r>
            <a:r>
              <a:rPr lang="ru-RU" sz="1600" dirty="0">
                <a:latin typeface="+mj-lt"/>
              </a:rPr>
              <a:t>. е. ждут, когда произойдут события), и затем реагируют на его действия.</a:t>
            </a:r>
          </a:p>
          <a:p>
            <a:pPr marL="0" indent="0">
              <a:buNone/>
            </a:pPr>
            <a:endParaRPr lang="ru-RU" sz="1600" dirty="0" smtClean="0">
              <a:latin typeface="+mj-lt"/>
            </a:endParaRPr>
          </a:p>
          <a:p>
            <a:pPr marL="0" indent="0">
              <a:buNone/>
            </a:pPr>
            <a:r>
              <a:rPr lang="ru-RU" sz="1600" dirty="0" smtClean="0">
                <a:latin typeface="+mj-lt"/>
              </a:rPr>
              <a:t>Дальнейшее </a:t>
            </a:r>
            <a:r>
              <a:rPr lang="ru-RU" sz="1600" dirty="0">
                <a:latin typeface="+mj-lt"/>
              </a:rPr>
              <a:t>обсуждение основано на четырех </a:t>
            </a:r>
            <a:r>
              <a:rPr lang="ru-RU" sz="1600" dirty="0" smtClean="0">
                <a:latin typeface="+mj-lt"/>
              </a:rPr>
              <a:t>различных и </a:t>
            </a:r>
            <a:r>
              <a:rPr lang="ru-RU" sz="1600" dirty="0">
                <a:latin typeface="+mj-lt"/>
              </a:rPr>
              <a:t>несовместимых моделях обработки событий</a:t>
            </a:r>
            <a:r>
              <a:rPr lang="ru-RU" sz="1600" dirty="0" smtClean="0">
                <a:latin typeface="+mj-lt"/>
              </a:rPr>
              <a:t>. </a:t>
            </a:r>
            <a:r>
              <a:rPr lang="ru-RU" sz="1600" dirty="0">
                <a:latin typeface="+mj-lt"/>
              </a:rPr>
              <a:t>Вот эти модели</a:t>
            </a:r>
            <a:r>
              <a:rPr lang="ru-RU" sz="1600" dirty="0" smtClean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ru-RU" sz="1600" i="1" dirty="0">
                <a:latin typeface="+mj-lt"/>
                <a:cs typeface="Courier New" pitchFamily="49" charset="0"/>
              </a:rPr>
              <a:t>Исходная модель обработки событий</a:t>
            </a:r>
          </a:p>
          <a:p>
            <a:pPr marL="0" indent="0">
              <a:buNone/>
            </a:pPr>
            <a:r>
              <a:rPr lang="ru-RU" sz="1600" dirty="0" smtClean="0">
                <a:latin typeface="+mj-lt"/>
                <a:cs typeface="Courier New" pitchFamily="49" charset="0"/>
              </a:rPr>
              <a:t>В ограниченном объеме она была кодифицирована стандартом </a:t>
            </a:r>
            <a:r>
              <a:rPr lang="ru-RU" sz="1600" dirty="0">
                <a:latin typeface="+mj-lt"/>
                <a:cs typeface="Courier New" pitchFamily="49" charset="0"/>
              </a:rPr>
              <a:t>HTML 4 и неформально рассматривается как часть прикладного </a:t>
            </a:r>
            <a:r>
              <a:rPr lang="ru-RU" sz="1600" dirty="0" smtClean="0">
                <a:latin typeface="+mj-lt"/>
                <a:cs typeface="Courier New" pitchFamily="49" charset="0"/>
              </a:rPr>
              <a:t>интерфейса </a:t>
            </a:r>
            <a:r>
              <a:rPr lang="ru-RU" sz="1600" dirty="0">
                <a:latin typeface="+mj-lt"/>
                <a:cs typeface="Courier New" pitchFamily="49" charset="0"/>
              </a:rPr>
              <a:t>(API) DOM </a:t>
            </a:r>
            <a:r>
              <a:rPr lang="ru-RU" sz="1600" dirty="0" err="1">
                <a:latin typeface="+mj-lt"/>
                <a:cs typeface="Courier New" pitchFamily="49" charset="0"/>
              </a:rPr>
              <a:t>Level</a:t>
            </a:r>
            <a:r>
              <a:rPr lang="ru-RU" sz="1600" dirty="0">
                <a:latin typeface="+mj-lt"/>
                <a:cs typeface="Courier New" pitchFamily="49" charset="0"/>
              </a:rPr>
              <a:t> 0. Несмотря на ограниченность ее возможностей, </a:t>
            </a:r>
            <a:r>
              <a:rPr lang="ru-RU" sz="1600" dirty="0" smtClean="0">
                <a:latin typeface="+mj-lt"/>
                <a:cs typeface="Courier New" pitchFamily="49" charset="0"/>
              </a:rPr>
              <a:t>она реализована </a:t>
            </a:r>
            <a:r>
              <a:rPr lang="ru-RU" sz="1600" dirty="0">
                <a:latin typeface="+mj-lt"/>
                <a:cs typeface="Courier New" pitchFamily="49" charset="0"/>
              </a:rPr>
              <a:t>всеми </a:t>
            </a:r>
            <a:r>
              <a:rPr lang="ru-RU" sz="1600" dirty="0" smtClean="0">
                <a:latin typeface="+mj-lt"/>
                <a:cs typeface="Courier New" pitchFamily="49" charset="0"/>
              </a:rPr>
              <a:t>веб-браузерами</a:t>
            </a:r>
            <a:r>
              <a:rPr lang="ru-RU" sz="1600" dirty="0">
                <a:latin typeface="+mj-lt"/>
                <a:cs typeface="Courier New" pitchFamily="49" charset="0"/>
              </a:rPr>
              <a:t>, поддерживающими </a:t>
            </a:r>
            <a:r>
              <a:rPr lang="ru-RU" sz="1600" dirty="0" err="1">
                <a:latin typeface="+mj-lt"/>
                <a:cs typeface="Courier New" pitchFamily="49" charset="0"/>
              </a:rPr>
              <a:t>JavaScript</a:t>
            </a:r>
            <a:r>
              <a:rPr lang="ru-RU" sz="1600" dirty="0">
                <a:latin typeface="+mj-lt"/>
                <a:cs typeface="Courier New" pitchFamily="49" charset="0"/>
              </a:rPr>
              <a:t>, и </a:t>
            </a:r>
            <a:r>
              <a:rPr lang="ru-RU" sz="1600" dirty="0" smtClean="0">
                <a:latin typeface="+mj-lt"/>
                <a:cs typeface="Courier New" pitchFamily="49" charset="0"/>
              </a:rPr>
              <a:t>потому переносима.</a:t>
            </a:r>
            <a:endParaRPr lang="ru-RU" sz="1600" dirty="0">
              <a:latin typeface="+mj-lt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16939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Обработчики событий и ключевое слово </a:t>
            </a:r>
            <a:r>
              <a:rPr lang="ru-RU" sz="1600" b="1" dirty="0" err="1">
                <a:cs typeface="Courier New" pitchFamily="49" charset="0"/>
              </a:rPr>
              <a:t>this</a:t>
            </a:r>
            <a:endParaRPr lang="ru-RU" sz="1600" b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Если обработчик события определен с помощью </a:t>
            </a:r>
            <a:r>
              <a:rPr lang="ru-RU" sz="1600" dirty="0" smtClean="0">
                <a:cs typeface="Courier New" pitchFamily="49" charset="0"/>
              </a:rPr>
              <a:t>HTML-атрибута </a:t>
            </a:r>
            <a:r>
              <a:rPr lang="ru-RU" sz="1600" dirty="0">
                <a:cs typeface="Courier New" pitchFamily="49" charset="0"/>
              </a:rPr>
              <a:t>или </a:t>
            </a:r>
            <a:r>
              <a:rPr lang="ru-RU" sz="1600" dirty="0" err="1" smtClean="0">
                <a:cs typeface="Courier New" pitchFamily="49" charset="0"/>
              </a:rPr>
              <a:t>JavaSсript</a:t>
            </a:r>
            <a:r>
              <a:rPr lang="ru-RU" sz="1600" dirty="0" smtClean="0">
                <a:cs typeface="Courier New" pitchFamily="49" charset="0"/>
              </a:rPr>
              <a:t>-свойства</a:t>
            </a:r>
            <a:r>
              <a:rPr lang="ru-RU" sz="1600" dirty="0">
                <a:cs typeface="Courier New" pitchFamily="49" charset="0"/>
              </a:rPr>
              <a:t>, ваши действия состоят в присваивании функции свойству элемента </a:t>
            </a:r>
            <a:r>
              <a:rPr lang="ru-RU" sz="1600" dirty="0" smtClean="0">
                <a:cs typeface="Courier New" pitchFamily="49" charset="0"/>
              </a:rPr>
              <a:t>документа</a:t>
            </a:r>
            <a:r>
              <a:rPr lang="ru-RU" sz="1600" dirty="0">
                <a:cs typeface="Courier New" pitchFamily="49" charset="0"/>
              </a:rPr>
              <a:t>. Другими словами, вы определяете новый метод элемента </a:t>
            </a:r>
            <a:r>
              <a:rPr lang="ru-RU" sz="1600" dirty="0" smtClean="0">
                <a:cs typeface="Courier New" pitchFamily="49" charset="0"/>
              </a:rPr>
              <a:t>документа. Ваш </a:t>
            </a:r>
            <a:r>
              <a:rPr lang="ru-RU" sz="1600" dirty="0">
                <a:cs typeface="Courier New" pitchFamily="49" charset="0"/>
              </a:rPr>
              <a:t>обработчик события вызывается как метод элемента, в котором </a:t>
            </a:r>
            <a:r>
              <a:rPr lang="ru-RU" sz="1600" dirty="0" smtClean="0">
                <a:cs typeface="Courier New" pitchFamily="49" charset="0"/>
              </a:rPr>
              <a:t>произошло событие</a:t>
            </a:r>
            <a:r>
              <a:rPr lang="ru-RU" sz="1600" dirty="0">
                <a:cs typeface="Courier New" pitchFamily="49" charset="0"/>
              </a:rPr>
              <a:t>, поэтому ключевое слово </a:t>
            </a:r>
            <a:r>
              <a:rPr lang="ru-RU" sz="1600" dirty="0" err="1">
                <a:cs typeface="Courier New" pitchFamily="49" charset="0"/>
              </a:rPr>
              <a:t>this</a:t>
            </a:r>
            <a:r>
              <a:rPr lang="ru-RU" sz="1600" dirty="0">
                <a:cs typeface="Courier New" pitchFamily="49" charset="0"/>
              </a:rPr>
              <a:t> ссылается на этот целевой элемент. </a:t>
            </a:r>
            <a:r>
              <a:rPr lang="ru-RU" sz="1600" dirty="0" smtClean="0">
                <a:cs typeface="Courier New" pitchFamily="49" charset="0"/>
              </a:rPr>
              <a:t>Это поведение </a:t>
            </a:r>
            <a:r>
              <a:rPr lang="ru-RU" sz="1600" dirty="0">
                <a:cs typeface="Courier New" pitchFamily="49" charset="0"/>
              </a:rPr>
              <a:t>полезно и не удивительно.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Однако убедитесь, что понимаете следствия этого поведения. Предположим, у </a:t>
            </a:r>
            <a:r>
              <a:rPr lang="ru-RU" sz="1600" dirty="0" smtClean="0">
                <a:cs typeface="Courier New" pitchFamily="49" charset="0"/>
              </a:rPr>
              <a:t>вас есть </a:t>
            </a:r>
            <a:r>
              <a:rPr lang="ru-RU" sz="1600" dirty="0">
                <a:cs typeface="Courier New" pitchFamily="49" charset="0"/>
              </a:rPr>
              <a:t>объект o с методом </a:t>
            </a:r>
            <a:r>
              <a:rPr lang="ru-RU" sz="1600" dirty="0" err="1">
                <a:cs typeface="Courier New" pitchFamily="49" charset="0"/>
              </a:rPr>
              <a:t>mymethod</a:t>
            </a:r>
            <a:r>
              <a:rPr lang="ru-RU" sz="1600" dirty="0">
                <a:cs typeface="Courier New" pitchFamily="49" charset="0"/>
              </a:rPr>
              <a:t>. Обработчик события можно </a:t>
            </a:r>
            <a:r>
              <a:rPr lang="ru-RU" sz="1600" dirty="0" smtClean="0">
                <a:cs typeface="Courier New" pitchFamily="49" charset="0"/>
              </a:rPr>
              <a:t>зарегистрировать следующим </a:t>
            </a:r>
            <a:r>
              <a:rPr lang="ru-RU" sz="1600" dirty="0">
                <a:cs typeface="Courier New" pitchFamily="49" charset="0"/>
              </a:rPr>
              <a:t>образом:</a:t>
            </a:r>
          </a:p>
          <a:p>
            <a:pPr marL="0" indent="0">
              <a:buNone/>
            </a:pP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button.onclick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o.mymethod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В результате выполнения этой инструкции свойство </a:t>
            </a:r>
            <a:r>
              <a:rPr lang="ru-RU" sz="1600" dirty="0" err="1">
                <a:cs typeface="Courier New" pitchFamily="49" charset="0"/>
              </a:rPr>
              <a:t>button.onclick</a:t>
            </a:r>
            <a:r>
              <a:rPr lang="ru-RU" sz="1600" dirty="0">
                <a:cs typeface="Courier New" pitchFamily="49" charset="0"/>
              </a:rPr>
              <a:t> будет </a:t>
            </a:r>
            <a:r>
              <a:rPr lang="ru-RU" sz="1600" dirty="0" smtClean="0">
                <a:cs typeface="Courier New" pitchFamily="49" charset="0"/>
              </a:rPr>
              <a:t>ссылаться </a:t>
            </a:r>
            <a:r>
              <a:rPr lang="ru-RU" sz="1600" dirty="0">
                <a:cs typeface="Courier New" pitchFamily="49" charset="0"/>
              </a:rPr>
              <a:t>на ту же функцию, что и </a:t>
            </a:r>
            <a:r>
              <a:rPr lang="ru-RU" sz="1600" dirty="0" err="1">
                <a:cs typeface="Courier New" pitchFamily="49" charset="0"/>
              </a:rPr>
              <a:t>o.mymethod</a:t>
            </a:r>
            <a:r>
              <a:rPr lang="ru-RU" sz="1600" dirty="0">
                <a:cs typeface="Courier New" pitchFamily="49" charset="0"/>
              </a:rPr>
              <a:t>. Эта функция теперь является </a:t>
            </a:r>
            <a:r>
              <a:rPr lang="ru-RU" sz="1600" dirty="0" smtClean="0">
                <a:cs typeface="Courier New" pitchFamily="49" charset="0"/>
              </a:rPr>
              <a:t>методом </a:t>
            </a:r>
            <a:r>
              <a:rPr lang="ru-RU" sz="1600" dirty="0">
                <a:cs typeface="Courier New" pitchFamily="49" charset="0"/>
              </a:rPr>
              <a:t>и для o, и для </a:t>
            </a:r>
            <a:r>
              <a:rPr lang="ru-RU" sz="1600" dirty="0" err="1">
                <a:cs typeface="Courier New" pitchFamily="49" charset="0"/>
              </a:rPr>
              <a:t>button</a:t>
            </a:r>
            <a:r>
              <a:rPr lang="ru-RU" sz="1600" dirty="0">
                <a:cs typeface="Courier New" pitchFamily="49" charset="0"/>
              </a:rPr>
              <a:t>. Вызывая этот обработчик события, </a:t>
            </a:r>
            <a:r>
              <a:rPr lang="ru-RU" sz="1600" dirty="0" smtClean="0">
                <a:cs typeface="Courier New" pitchFamily="49" charset="0"/>
              </a:rPr>
              <a:t>браузер вызывает функцию </a:t>
            </a:r>
            <a:r>
              <a:rPr lang="ru-RU" sz="1600" dirty="0">
                <a:cs typeface="Courier New" pitchFamily="49" charset="0"/>
              </a:rPr>
              <a:t>как метод объекта </a:t>
            </a:r>
            <a:r>
              <a:rPr lang="ru-RU" sz="1600" dirty="0" err="1">
                <a:cs typeface="Courier New" pitchFamily="49" charset="0"/>
              </a:rPr>
              <a:t>button</a:t>
            </a:r>
            <a:r>
              <a:rPr lang="ru-RU" sz="1600" dirty="0">
                <a:cs typeface="Courier New" pitchFamily="49" charset="0"/>
              </a:rPr>
              <a:t>, а не объекта o. Ключевое слово </a:t>
            </a:r>
            <a:r>
              <a:rPr lang="ru-RU" sz="1600" dirty="0" err="1">
                <a:cs typeface="Courier New" pitchFamily="49" charset="0"/>
              </a:rPr>
              <a:t>this</a:t>
            </a:r>
            <a:r>
              <a:rPr lang="ru-RU" sz="1600" dirty="0">
                <a:cs typeface="Courier New" pitchFamily="49" charset="0"/>
              </a:rPr>
              <a:t> </a:t>
            </a:r>
            <a:r>
              <a:rPr lang="ru-RU" sz="1600" dirty="0" smtClean="0">
                <a:cs typeface="Courier New" pitchFamily="49" charset="0"/>
              </a:rPr>
              <a:t>ссылается </a:t>
            </a:r>
            <a:r>
              <a:rPr lang="ru-RU" sz="1600" dirty="0">
                <a:cs typeface="Courier New" pitchFamily="49" charset="0"/>
              </a:rPr>
              <a:t>на </a:t>
            </a:r>
            <a:r>
              <a:rPr lang="ru-RU" sz="1600" dirty="0" smtClean="0">
                <a:cs typeface="Courier New" pitchFamily="49" charset="0"/>
              </a:rPr>
              <a:t>объект </a:t>
            </a:r>
            <a:r>
              <a:rPr lang="ru-RU" sz="1600" dirty="0" err="1" smtClean="0">
                <a:cs typeface="Courier New" pitchFamily="49" charset="0"/>
              </a:rPr>
              <a:t>Button</a:t>
            </a:r>
            <a:r>
              <a:rPr lang="ru-RU" sz="1600" dirty="0">
                <a:cs typeface="Courier New" pitchFamily="49" charset="0"/>
              </a:rPr>
              <a:t>, а не на ваш объект o. Не ошибитесь, думая, что можно </a:t>
            </a:r>
            <a:r>
              <a:rPr lang="ru-RU" sz="1600" dirty="0" smtClean="0">
                <a:cs typeface="Courier New" pitchFamily="49" charset="0"/>
              </a:rPr>
              <a:t>обмануть браузер</a:t>
            </a:r>
            <a:r>
              <a:rPr lang="ru-RU" sz="1600" dirty="0">
                <a:cs typeface="Courier New" pitchFamily="49" charset="0"/>
              </a:rPr>
              <a:t>, вызвав обработчик события как метод </a:t>
            </a:r>
            <a:r>
              <a:rPr lang="ru-RU" sz="1600" dirty="0" smtClean="0">
                <a:cs typeface="Courier New" pitchFamily="49" charset="0"/>
              </a:rPr>
              <a:t>какого-либо </a:t>
            </a:r>
            <a:r>
              <a:rPr lang="ru-RU" sz="1600" dirty="0">
                <a:cs typeface="Courier New" pitchFamily="49" charset="0"/>
              </a:rPr>
              <a:t>другого </a:t>
            </a:r>
            <a:r>
              <a:rPr lang="ru-RU" sz="1600" dirty="0" smtClean="0">
                <a:cs typeface="Courier New" pitchFamily="49" charset="0"/>
              </a:rPr>
              <a:t>объекта</a:t>
            </a:r>
            <a:r>
              <a:rPr lang="ru-RU" sz="1600" dirty="0">
                <a:cs typeface="Courier New" pitchFamily="49" charset="0"/>
              </a:rPr>
              <a:t>. Для того чтобы это сделать, необходимо явное указание, например, такое: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button.onclick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function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() {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o.mymethod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(); }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24067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Область видимости обработчиков событий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Как говорилось </a:t>
            </a:r>
            <a:r>
              <a:rPr lang="ru-RU" sz="1600" dirty="0" smtClean="0">
                <a:cs typeface="Courier New" pitchFamily="49" charset="0"/>
              </a:rPr>
              <a:t>ранее, </a:t>
            </a:r>
            <a:r>
              <a:rPr lang="en-US" sz="1600" dirty="0" smtClean="0">
                <a:cs typeface="Courier New" pitchFamily="49" charset="0"/>
              </a:rPr>
              <a:t>JavaScript</a:t>
            </a:r>
            <a:r>
              <a:rPr lang="ru-RU" altLang="ko-KR" sz="1600" dirty="0" smtClean="0">
                <a:cs typeface="Courier New" pitchFamily="49" charset="0"/>
              </a:rPr>
              <a:t>-</a:t>
            </a:r>
            <a:r>
              <a:rPr lang="ru-RU" sz="1600" dirty="0" smtClean="0">
                <a:cs typeface="Courier New" pitchFamily="49" charset="0"/>
              </a:rPr>
              <a:t>функции </a:t>
            </a:r>
            <a:r>
              <a:rPr lang="ru-RU" sz="1600" dirty="0">
                <a:cs typeface="Courier New" pitchFamily="49" charset="0"/>
              </a:rPr>
              <a:t>относятся к лексическому </a:t>
            </a:r>
            <a:r>
              <a:rPr lang="ru-RU" sz="1600" dirty="0" smtClean="0">
                <a:cs typeface="Courier New" pitchFamily="49" charset="0"/>
              </a:rPr>
              <a:t>контексту</a:t>
            </a:r>
            <a:r>
              <a:rPr lang="ru-RU" sz="1600" dirty="0">
                <a:cs typeface="Courier New" pitchFamily="49" charset="0"/>
              </a:rPr>
              <a:t>. Это значит, что они работают в той области видимости, в которой </a:t>
            </a:r>
            <a:r>
              <a:rPr lang="ru-RU" sz="1600" dirty="0" smtClean="0">
                <a:cs typeface="Courier New" pitchFamily="49" charset="0"/>
              </a:rPr>
              <a:t>определены</a:t>
            </a:r>
            <a:r>
              <a:rPr lang="ru-RU" sz="1600" dirty="0">
                <a:cs typeface="Courier New" pitchFamily="49" charset="0"/>
              </a:rPr>
              <a:t>, а не в той, из которой вызываются. Если обработчик события </a:t>
            </a:r>
            <a:r>
              <a:rPr lang="ru-RU" sz="1600" dirty="0" smtClean="0">
                <a:cs typeface="Courier New" pitchFamily="49" charset="0"/>
              </a:rPr>
              <a:t>определяется путем </a:t>
            </a:r>
            <a:r>
              <a:rPr lang="ru-RU" sz="1600" dirty="0" err="1" smtClean="0">
                <a:cs typeface="Courier New" pitchFamily="49" charset="0"/>
              </a:rPr>
              <a:t>присва-ивания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en-US" sz="1600" dirty="0" smtClean="0">
                <a:cs typeface="Courier New" pitchFamily="49" charset="0"/>
              </a:rPr>
              <a:t>HTML</a:t>
            </a:r>
            <a:r>
              <a:rPr lang="ru-RU" sz="1600" dirty="0" smtClean="0">
                <a:cs typeface="Courier New" pitchFamily="49" charset="0"/>
              </a:rPr>
              <a:t>-атрибуту </a:t>
            </a:r>
            <a:r>
              <a:rPr lang="ru-RU" sz="1600" dirty="0">
                <a:cs typeface="Courier New" pitchFamily="49" charset="0"/>
              </a:rPr>
              <a:t>строки </a:t>
            </a:r>
            <a:r>
              <a:rPr lang="en-US" sz="1600" dirty="0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-кода</a:t>
            </a:r>
            <a:r>
              <a:rPr lang="ru-RU" sz="1600" dirty="0">
                <a:cs typeface="Courier New" pitchFamily="49" charset="0"/>
              </a:rPr>
              <a:t>, то при этом </a:t>
            </a:r>
            <a:r>
              <a:rPr lang="ru-RU" sz="1600" dirty="0" smtClean="0">
                <a:cs typeface="Courier New" pitchFamily="49" charset="0"/>
              </a:rPr>
              <a:t>неявно определяется </a:t>
            </a:r>
            <a:r>
              <a:rPr lang="en-US" sz="1600" dirty="0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-функция</a:t>
            </a:r>
            <a:r>
              <a:rPr lang="ru-RU" sz="1600" dirty="0">
                <a:cs typeface="Courier New" pitchFamily="49" charset="0"/>
              </a:rPr>
              <a:t>. Важно понимать, что область видимости </a:t>
            </a:r>
            <a:r>
              <a:rPr lang="ru-RU" sz="1600" dirty="0" smtClean="0">
                <a:cs typeface="Courier New" pitchFamily="49" charset="0"/>
              </a:rPr>
              <a:t>для обработчика </a:t>
            </a:r>
            <a:r>
              <a:rPr lang="ru-RU" sz="1600" dirty="0">
                <a:cs typeface="Courier New" pitchFamily="49" charset="0"/>
              </a:rPr>
              <a:t>события, определенного подобным образом, не совпадает с </a:t>
            </a:r>
            <a:r>
              <a:rPr lang="ru-RU" sz="1600" dirty="0" smtClean="0">
                <a:cs typeface="Courier New" pitchFamily="49" charset="0"/>
              </a:rPr>
              <a:t>областью видимости </a:t>
            </a:r>
            <a:r>
              <a:rPr lang="ru-RU" sz="1600" dirty="0">
                <a:cs typeface="Courier New" pitchFamily="49" charset="0"/>
              </a:rPr>
              <a:t>других глобальных </a:t>
            </a:r>
            <a:r>
              <a:rPr lang="en-US" sz="1600" dirty="0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-функций</a:t>
            </a:r>
            <a:r>
              <a:rPr lang="ru-RU" sz="1600" dirty="0">
                <a:cs typeface="Courier New" pitchFamily="49" charset="0"/>
              </a:rPr>
              <a:t>, определенных обычным </a:t>
            </a:r>
            <a:r>
              <a:rPr lang="ru-RU" sz="1600" dirty="0" smtClean="0">
                <a:cs typeface="Courier New" pitchFamily="49" charset="0"/>
              </a:rPr>
              <a:t>образом</a:t>
            </a:r>
            <a:r>
              <a:rPr lang="ru-RU" sz="1600" dirty="0">
                <a:cs typeface="Courier New" pitchFamily="49" charset="0"/>
              </a:rPr>
              <a:t>. Это значит, что обработчики событий, определенные в виде </a:t>
            </a:r>
            <a:r>
              <a:rPr lang="en-US" sz="1600" dirty="0" smtClean="0">
                <a:cs typeface="Courier New" pitchFamily="49" charset="0"/>
              </a:rPr>
              <a:t>HTML</a:t>
            </a:r>
            <a:r>
              <a:rPr lang="ru-RU" sz="1600" dirty="0" smtClean="0">
                <a:cs typeface="Courier New" pitchFamily="49" charset="0"/>
              </a:rPr>
              <a:t>-атрибутов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err="1" smtClean="0">
                <a:cs typeface="Courier New" pitchFamily="49" charset="0"/>
              </a:rPr>
              <a:t>выполня-ются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в контексте, отличном от контекста других функций</a:t>
            </a:r>
            <a:r>
              <a:rPr lang="ru-RU" sz="1600" dirty="0" smtClean="0">
                <a:cs typeface="Courier New" pitchFamily="49" charset="0"/>
              </a:rPr>
              <a:t>.</a:t>
            </a:r>
            <a:endParaRPr lang="ru-RU" sz="1600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Область </a:t>
            </a:r>
            <a:r>
              <a:rPr lang="ru-RU" sz="1600" dirty="0">
                <a:cs typeface="Courier New" pitchFamily="49" charset="0"/>
              </a:rPr>
              <a:t>видимости функции </a:t>
            </a:r>
            <a:r>
              <a:rPr lang="ru-RU" sz="1600" dirty="0" smtClean="0">
                <a:cs typeface="Courier New" pitchFamily="49" charset="0"/>
              </a:rPr>
              <a:t>определяется </a:t>
            </a:r>
            <a:r>
              <a:rPr lang="ru-RU" sz="1600" dirty="0">
                <a:cs typeface="Courier New" pitchFamily="49" charset="0"/>
              </a:rPr>
              <a:t>цепочкой областей видимости или </a:t>
            </a:r>
            <a:r>
              <a:rPr lang="ru-RU" sz="1600" dirty="0" err="1" smtClean="0">
                <a:cs typeface="Courier New" pitchFamily="49" charset="0"/>
              </a:rPr>
              <a:t>спис</a:t>
            </a:r>
            <a:r>
              <a:rPr lang="ru-RU" sz="1600" dirty="0" smtClean="0">
                <a:cs typeface="Courier New" pitchFamily="49" charset="0"/>
              </a:rPr>
              <a:t>-ком </a:t>
            </a:r>
            <a:r>
              <a:rPr lang="ru-RU" sz="1600" dirty="0">
                <a:cs typeface="Courier New" pitchFamily="49" charset="0"/>
              </a:rPr>
              <a:t>объектов, которые по очереди </a:t>
            </a:r>
            <a:r>
              <a:rPr lang="ru-RU" sz="1600" dirty="0" smtClean="0">
                <a:cs typeface="Courier New" pitchFamily="49" charset="0"/>
              </a:rPr>
              <a:t>просматриваются </a:t>
            </a:r>
            <a:r>
              <a:rPr lang="ru-RU" sz="1600" dirty="0">
                <a:cs typeface="Courier New" pitchFamily="49" charset="0"/>
              </a:rPr>
              <a:t>при поиске определения </a:t>
            </a:r>
            <a:r>
              <a:rPr lang="ru-RU" sz="1600" dirty="0" smtClean="0">
                <a:cs typeface="Courier New" pitchFamily="49" charset="0"/>
              </a:rPr>
              <a:t>пере-</a:t>
            </a:r>
            <a:r>
              <a:rPr lang="ru-RU" sz="1600" dirty="0" err="1" smtClean="0">
                <a:cs typeface="Courier New" pitchFamily="49" charset="0"/>
              </a:rPr>
              <a:t>менной</a:t>
            </a:r>
            <a:r>
              <a:rPr lang="ru-RU" sz="1600" dirty="0">
                <a:cs typeface="Courier New" pitchFamily="49" charset="0"/>
              </a:rPr>
              <a:t>. Когда переменная </a:t>
            </a:r>
            <a:r>
              <a:rPr lang="en-US" sz="1600" dirty="0">
                <a:cs typeface="Courier New" pitchFamily="49" charset="0"/>
              </a:rPr>
              <a:t>x </a:t>
            </a:r>
            <a:r>
              <a:rPr lang="ru-RU" sz="1600" dirty="0" smtClean="0">
                <a:cs typeface="Courier New" pitchFamily="49" charset="0"/>
              </a:rPr>
              <a:t>разыскивается </a:t>
            </a:r>
            <a:r>
              <a:rPr lang="ru-RU" sz="1600" dirty="0">
                <a:cs typeface="Courier New" pitchFamily="49" charset="0"/>
              </a:rPr>
              <a:t>или разрешается в обычной функции, интерпретатор </a:t>
            </a:r>
            <a:r>
              <a:rPr lang="en-US" sz="1600" dirty="0">
                <a:cs typeface="Courier New" pitchFamily="49" charset="0"/>
              </a:rPr>
              <a:t>JavaScript </a:t>
            </a:r>
            <a:r>
              <a:rPr lang="ru-RU" sz="1600" dirty="0" smtClean="0">
                <a:cs typeface="Courier New" pitchFamily="49" charset="0"/>
              </a:rPr>
              <a:t>сначала </a:t>
            </a:r>
            <a:r>
              <a:rPr lang="ru-RU" sz="1600" dirty="0">
                <a:cs typeface="Courier New" pitchFamily="49" charset="0"/>
              </a:rPr>
              <a:t>ищет локальную переменную или аргумент, проверяя объект вызова </a:t>
            </a:r>
            <a:r>
              <a:rPr lang="ru-RU" sz="1600" dirty="0" smtClean="0">
                <a:cs typeface="Courier New" pitchFamily="49" charset="0"/>
              </a:rPr>
              <a:t>функции </a:t>
            </a:r>
            <a:r>
              <a:rPr lang="ru-RU" sz="1600" dirty="0">
                <a:cs typeface="Courier New" pitchFamily="49" charset="0"/>
              </a:rPr>
              <a:t>на наличие свойства с таким именем. Если такое свойство не </a:t>
            </a:r>
            <a:r>
              <a:rPr lang="ru-RU" sz="1600" dirty="0" smtClean="0">
                <a:cs typeface="Courier New" pitchFamily="49" charset="0"/>
              </a:rPr>
              <a:t>найдено, </a:t>
            </a:r>
            <a:r>
              <a:rPr lang="en-US" sz="1600" dirty="0" smtClean="0">
                <a:cs typeface="Courier New" pitchFamily="49" charset="0"/>
              </a:rPr>
              <a:t>JavaScript </a:t>
            </a:r>
            <a:r>
              <a:rPr lang="ru-RU" sz="1600" dirty="0">
                <a:cs typeface="Courier New" pitchFamily="49" charset="0"/>
              </a:rPr>
              <a:t>переходит к следующему объекту в цепочке областей видимости </a:t>
            </a:r>
            <a:r>
              <a:rPr lang="ru-RU" sz="1600" dirty="0" smtClean="0">
                <a:cs typeface="Courier New" pitchFamily="49" charset="0"/>
              </a:rPr>
              <a:t>– глобальному </a:t>
            </a:r>
            <a:r>
              <a:rPr lang="ru-RU" sz="1600" dirty="0">
                <a:cs typeface="Courier New" pitchFamily="49" charset="0"/>
              </a:rPr>
              <a:t>объекту. Интерпретатор проверяет свойства глобального </a:t>
            </a:r>
            <a:r>
              <a:rPr lang="ru-RU" sz="1600" dirty="0" smtClean="0">
                <a:cs typeface="Courier New" pitchFamily="49" charset="0"/>
              </a:rPr>
              <a:t>объекта, чтобы </a:t>
            </a:r>
            <a:r>
              <a:rPr lang="ru-RU" sz="1600" dirty="0">
                <a:cs typeface="Courier New" pitchFamily="49" charset="0"/>
              </a:rPr>
              <a:t>выяснить, является ли переменная глобальной.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Обработчики событий, определенные как </a:t>
            </a:r>
            <a:r>
              <a:rPr lang="en-US" sz="1600" dirty="0" smtClean="0">
                <a:cs typeface="Courier New" pitchFamily="49" charset="0"/>
              </a:rPr>
              <a:t>HTML</a:t>
            </a:r>
            <a:r>
              <a:rPr lang="ru-RU" sz="1600" dirty="0" smtClean="0">
                <a:cs typeface="Courier New" pitchFamily="49" charset="0"/>
              </a:rPr>
              <a:t>-атрибуты</a:t>
            </a:r>
            <a:r>
              <a:rPr lang="ru-RU" sz="1600" dirty="0">
                <a:cs typeface="Courier New" pitchFamily="49" charset="0"/>
              </a:rPr>
              <a:t>, имеют более </a:t>
            </a:r>
            <a:r>
              <a:rPr lang="ru-RU" sz="1600" dirty="0" smtClean="0">
                <a:cs typeface="Courier New" pitchFamily="49" charset="0"/>
              </a:rPr>
              <a:t>сложную цепочку </a:t>
            </a:r>
            <a:r>
              <a:rPr lang="ru-RU" sz="1600" dirty="0">
                <a:cs typeface="Courier New" pitchFamily="49" charset="0"/>
              </a:rPr>
              <a:t>областей видимости, чем только что описанная. Началом цепочки </a:t>
            </a:r>
            <a:r>
              <a:rPr lang="ru-RU" sz="1600" dirty="0" err="1" smtClean="0">
                <a:cs typeface="Courier New" pitchFamily="49" charset="0"/>
              </a:rPr>
              <a:t>облас-тей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видимости является объект вызова. Здесь определены любые аргументы, </a:t>
            </a:r>
            <a:r>
              <a:rPr lang="ru-RU" sz="1600" dirty="0" smtClean="0">
                <a:cs typeface="Courier New" pitchFamily="49" charset="0"/>
              </a:rPr>
              <a:t>переданные </a:t>
            </a:r>
            <a:r>
              <a:rPr lang="ru-RU" sz="1600" dirty="0">
                <a:cs typeface="Courier New" pitchFamily="49" charset="0"/>
              </a:rPr>
              <a:t>обработчику </a:t>
            </a:r>
            <a:r>
              <a:rPr lang="ru-RU" sz="1600" dirty="0" smtClean="0">
                <a:cs typeface="Courier New" pitchFamily="49" charset="0"/>
              </a:rPr>
              <a:t>события, </a:t>
            </a:r>
            <a:r>
              <a:rPr lang="ru-RU" sz="1600" dirty="0">
                <a:cs typeface="Courier New" pitchFamily="49" charset="0"/>
              </a:rPr>
              <a:t>а </a:t>
            </a:r>
            <a:r>
              <a:rPr lang="ru-RU" sz="1600" dirty="0" smtClean="0">
                <a:cs typeface="Courier New" pitchFamily="49" charset="0"/>
              </a:rPr>
              <a:t>также </a:t>
            </a:r>
            <a:r>
              <a:rPr lang="ru-RU" sz="1600" dirty="0">
                <a:cs typeface="Courier New" pitchFamily="49" charset="0"/>
              </a:rPr>
              <a:t>любые локальные переменные, определенные в теле обработчика.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83402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Следующим объектом </a:t>
            </a:r>
            <a:r>
              <a:rPr lang="ru-RU" sz="1600" dirty="0">
                <a:cs typeface="Courier New" pitchFamily="49" charset="0"/>
              </a:rPr>
              <a:t>в цепочке областей видимости является, однако, не </a:t>
            </a:r>
            <a:r>
              <a:rPr lang="ru-RU" sz="1600" dirty="0" err="1" smtClean="0">
                <a:cs typeface="Courier New" pitchFamily="49" charset="0"/>
              </a:rPr>
              <a:t>глобаль-ный</a:t>
            </a:r>
            <a:r>
              <a:rPr lang="ru-RU" sz="1600" dirty="0" smtClean="0">
                <a:cs typeface="Courier New" pitchFamily="49" charset="0"/>
              </a:rPr>
              <a:t> объект, а </a:t>
            </a:r>
            <a:r>
              <a:rPr lang="ru-RU" sz="1600" dirty="0">
                <a:cs typeface="Courier New" pitchFamily="49" charset="0"/>
              </a:rPr>
              <a:t>объект, который вызвал обработчик события. Предположим, что объект </a:t>
            </a:r>
            <a:r>
              <a:rPr lang="en-US" sz="1600" dirty="0" smtClean="0">
                <a:cs typeface="Courier New" pitchFamily="49" charset="0"/>
              </a:rPr>
              <a:t>Button</a:t>
            </a:r>
            <a:r>
              <a:rPr lang="ru-RU" sz="1600" dirty="0" smtClean="0">
                <a:cs typeface="Courier New" pitchFamily="49" charset="0"/>
              </a:rPr>
              <a:t> в </a:t>
            </a:r>
            <a:r>
              <a:rPr lang="en-US" sz="1600" dirty="0" smtClean="0">
                <a:cs typeface="Courier New" pitchFamily="49" charset="0"/>
              </a:rPr>
              <a:t>HTML</a:t>
            </a:r>
            <a:r>
              <a:rPr lang="ru-RU" sz="1600" dirty="0">
                <a:cs typeface="Courier New" pitchFamily="49" charset="0"/>
              </a:rPr>
              <a:t>-</a:t>
            </a:r>
            <a:r>
              <a:rPr lang="ru-RU" sz="1600" dirty="0" smtClean="0">
                <a:cs typeface="Courier New" pitchFamily="49" charset="0"/>
              </a:rPr>
              <a:t>форме </a:t>
            </a:r>
            <a:r>
              <a:rPr lang="ru-RU" sz="1600" dirty="0">
                <a:cs typeface="Courier New" pitchFamily="49" charset="0"/>
              </a:rPr>
              <a:t>определяется с помощью тега &lt;</a:t>
            </a:r>
            <a:r>
              <a:rPr lang="en-US" sz="1600" dirty="0">
                <a:cs typeface="Courier New" pitchFamily="49" charset="0"/>
              </a:rPr>
              <a:t>input&gt;, </a:t>
            </a:r>
            <a:r>
              <a:rPr lang="ru-RU" sz="1600" dirty="0">
                <a:cs typeface="Courier New" pitchFamily="49" charset="0"/>
              </a:rPr>
              <a:t>а затем назначением </a:t>
            </a:r>
            <a:r>
              <a:rPr lang="ru-RU" sz="1600" dirty="0" smtClean="0">
                <a:cs typeface="Courier New" pitchFamily="49" charset="0"/>
              </a:rPr>
              <a:t>атрибута </a:t>
            </a:r>
            <a:r>
              <a:rPr lang="en-US" sz="1600" dirty="0" err="1">
                <a:cs typeface="Courier New" pitchFamily="49" charset="0"/>
              </a:rPr>
              <a:t>onclick</a:t>
            </a:r>
            <a:r>
              <a:rPr lang="en-US" sz="1600" dirty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определяется обработчик события. Если в коде обработчика есть </a:t>
            </a:r>
            <a:r>
              <a:rPr lang="ru-RU" sz="1600" dirty="0" smtClean="0">
                <a:cs typeface="Courier New" pitchFamily="49" charset="0"/>
              </a:rPr>
              <a:t>переменная </a:t>
            </a:r>
            <a:r>
              <a:rPr lang="ru-RU" sz="1600" dirty="0">
                <a:cs typeface="Courier New" pitchFamily="49" charset="0"/>
              </a:rPr>
              <a:t>с именем </a:t>
            </a:r>
            <a:r>
              <a:rPr lang="en-US" sz="1600" dirty="0">
                <a:cs typeface="Courier New" pitchFamily="49" charset="0"/>
              </a:rPr>
              <a:t>form, </a:t>
            </a:r>
            <a:r>
              <a:rPr lang="ru-RU" sz="1600" dirty="0">
                <a:cs typeface="Courier New" pitchFamily="49" charset="0"/>
              </a:rPr>
              <a:t>то она разрешается в свойство </a:t>
            </a:r>
            <a:r>
              <a:rPr lang="en-US" sz="1600" dirty="0">
                <a:cs typeface="Courier New" pitchFamily="49" charset="0"/>
              </a:rPr>
              <a:t>form </a:t>
            </a:r>
            <a:r>
              <a:rPr lang="ru-RU" sz="1600" dirty="0">
                <a:cs typeface="Courier New" pitchFamily="49" charset="0"/>
              </a:rPr>
              <a:t>объекта </a:t>
            </a:r>
            <a:r>
              <a:rPr lang="en-US" sz="1600" dirty="0">
                <a:cs typeface="Courier New" pitchFamily="49" charset="0"/>
              </a:rPr>
              <a:t>Button. </a:t>
            </a:r>
            <a:r>
              <a:rPr lang="ru-RU" sz="1600" dirty="0">
                <a:cs typeface="Courier New" pitchFamily="49" charset="0"/>
              </a:rPr>
              <a:t>Это </a:t>
            </a:r>
            <a:r>
              <a:rPr lang="ru-RU" sz="1600" dirty="0" smtClean="0">
                <a:cs typeface="Courier New" pitchFamily="49" charset="0"/>
              </a:rPr>
              <a:t>может </a:t>
            </a:r>
            <a:r>
              <a:rPr lang="ru-RU" sz="1600" dirty="0">
                <a:cs typeface="Courier New" pitchFamily="49" charset="0"/>
              </a:rPr>
              <a:t>быть удобным при создании обработчиков событий в виде </a:t>
            </a:r>
            <a:r>
              <a:rPr lang="en-US" sz="1600" dirty="0" smtClean="0">
                <a:cs typeface="Courier New" pitchFamily="49" charset="0"/>
              </a:rPr>
              <a:t>HTML</a:t>
            </a:r>
            <a:r>
              <a:rPr lang="ru-RU" sz="1600" dirty="0" smtClean="0">
                <a:cs typeface="Courier New" pitchFamily="49" charset="0"/>
              </a:rPr>
              <a:t>-атрибутов.</a:t>
            </a:r>
          </a:p>
          <a:p>
            <a:pPr marL="0" indent="0">
              <a:buNone/>
            </a:pPr>
            <a:endParaRPr lang="ru-RU" sz="1600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Как видно из </a:t>
            </a:r>
            <a:r>
              <a:rPr lang="ru-RU" sz="1600" dirty="0" smtClean="0">
                <a:cs typeface="Courier New" pitchFamily="49" charset="0"/>
              </a:rPr>
              <a:t>примера ниже, </a:t>
            </a:r>
            <a:r>
              <a:rPr lang="ru-RU" sz="1600" dirty="0">
                <a:cs typeface="Courier New" pitchFamily="49" charset="0"/>
              </a:rPr>
              <a:t>цепочка областей видимости </a:t>
            </a:r>
            <a:r>
              <a:rPr lang="ru-RU" sz="1600" dirty="0" smtClean="0">
                <a:cs typeface="Courier New" pitchFamily="49" charset="0"/>
              </a:rPr>
              <a:t>обработчика события </a:t>
            </a:r>
            <a:r>
              <a:rPr lang="ru-RU" sz="1600" dirty="0">
                <a:cs typeface="Courier New" pitchFamily="49" charset="0"/>
              </a:rPr>
              <a:t>не заканчивается на объекте, определяющем обработчик события: </a:t>
            </a:r>
            <a:r>
              <a:rPr lang="ru-RU" sz="1600" dirty="0" smtClean="0">
                <a:cs typeface="Courier New" pitchFamily="49" charset="0"/>
              </a:rPr>
              <a:t>она продолжается </a:t>
            </a:r>
            <a:r>
              <a:rPr lang="ru-RU" sz="1600" dirty="0">
                <a:cs typeface="Courier New" pitchFamily="49" charset="0"/>
              </a:rPr>
              <a:t>вверх по иерархии и включает в себя как минимум </a:t>
            </a:r>
            <a:r>
              <a:rPr lang="ru-RU" sz="1600" dirty="0" smtClean="0">
                <a:cs typeface="Courier New" pitchFamily="49" charset="0"/>
              </a:rPr>
              <a:t>элемент &lt;</a:t>
            </a:r>
            <a:r>
              <a:rPr lang="ru-RU" sz="1600" dirty="0" err="1" smtClean="0">
                <a:cs typeface="Courier New" pitchFamily="49" charset="0"/>
              </a:rPr>
              <a:t>form</a:t>
            </a:r>
            <a:r>
              <a:rPr lang="ru-RU" sz="1600" dirty="0">
                <a:cs typeface="Courier New" pitchFamily="49" charset="0"/>
              </a:rPr>
              <a:t>&gt;, содержащий кнопку, и объект </a:t>
            </a:r>
            <a:r>
              <a:rPr lang="ru-RU" sz="1600" dirty="0" err="1">
                <a:cs typeface="Courier New" pitchFamily="49" charset="0"/>
              </a:rPr>
              <a:t>Document</a:t>
            </a:r>
            <a:r>
              <a:rPr lang="ru-RU" sz="1600" dirty="0">
                <a:cs typeface="Courier New" pitchFamily="49" charset="0"/>
              </a:rPr>
              <a:t>, который содержит форму</a:t>
            </a:r>
            <a:r>
              <a:rPr lang="ru-RU" sz="1600" dirty="0" smtClean="0">
                <a:cs typeface="Courier New" pitchFamily="49" charset="0"/>
              </a:rPr>
              <a:t>. Последним </a:t>
            </a:r>
            <a:r>
              <a:rPr lang="ru-RU" sz="1600" dirty="0">
                <a:cs typeface="Courier New" pitchFamily="49" charset="0"/>
              </a:rPr>
              <a:t>объектом в цепочке области видимости является объект </a:t>
            </a:r>
            <a:r>
              <a:rPr lang="ru-RU" sz="1600" dirty="0" err="1">
                <a:cs typeface="Courier New" pitchFamily="49" charset="0"/>
              </a:rPr>
              <a:t>Window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smtClean="0">
                <a:cs typeface="Courier New" pitchFamily="49" charset="0"/>
              </a:rPr>
              <a:t>как и </a:t>
            </a:r>
            <a:r>
              <a:rPr lang="ru-RU" sz="1600" dirty="0">
                <a:cs typeface="Courier New" pitchFamily="49" charset="0"/>
              </a:rPr>
              <a:t>всегда в клиентском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-коде</a:t>
            </a:r>
            <a:r>
              <a:rPr lang="ru-RU" sz="1600" dirty="0">
                <a:cs typeface="Courier New" pitchFamily="49" charset="0"/>
              </a:rPr>
              <a:t>.</a:t>
            </a:r>
            <a:endParaRPr lang="ru-RU" sz="1600" dirty="0" smtClean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56400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&lt;form&gt;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&lt;!-- 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В обработчиках событий ключевое слово "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this" 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ссылается 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--&gt;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&lt;!-- 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на 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элемент-источник 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события 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--&gt;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&lt;!-- 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Благодаря этому можно получить ссылку на соседний элемент формы 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--&gt;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&lt;!-- 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следующим образом 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--&gt;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4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input id="b1" type="button" value="Button 1"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onclick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="alert(this.form.b2.value);"&gt;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&lt;!– 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Элемент-источник 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также находится в цепочке областей видимости, 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--&gt;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&lt;!-- 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поэтому можно опустить ключевое слово "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this"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--&gt;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&lt;input id="b2" type="button" value="Button 2"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onclick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="alert(form.b1.value);"&gt;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&lt;!-- 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И элемент &lt;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form&gt; 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находится в цепочке областей видимости, 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--&gt;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&lt;!-- 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поэтому можно опустить идентификатор "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form".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--&gt;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&lt;input id="b3" type="button" value="Button 3"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onclick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="alert(b4.value);"&gt;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&lt;!-- 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Объект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Document 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находится в цепочке областей 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видим., 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поэтому можно 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--&gt;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&lt;!-- 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вызывать его методы без добавления идентификатора "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document".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--&gt;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&lt;!-- 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Хотя такой стиль нельзя считать правильным. 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--&gt;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4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input id="b4" type="button" value="Button 4"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onclick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="alert(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getElementById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('b3').value);"&gt;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&lt;/form&gt;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1579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Другой способ представить себе расширенную цепочку областей видимости </a:t>
            </a:r>
            <a:r>
              <a:rPr lang="ru-RU" sz="1600" dirty="0" err="1" smtClean="0">
                <a:cs typeface="Courier New" pitchFamily="49" charset="0"/>
              </a:rPr>
              <a:t>обра-ботчиков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событий заключается в том, чтобы проанализировать порядок </a:t>
            </a:r>
            <a:r>
              <a:rPr lang="ru-RU" sz="1600" dirty="0" smtClean="0">
                <a:cs typeface="Courier New" pitchFamily="49" charset="0"/>
              </a:rPr>
              <a:t>трансляции </a:t>
            </a:r>
            <a:r>
              <a:rPr lang="en-US" sz="1600" dirty="0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-кода</a:t>
            </a:r>
            <a:r>
              <a:rPr lang="ru-RU" sz="1600" dirty="0">
                <a:cs typeface="Courier New" pitchFamily="49" charset="0"/>
              </a:rPr>
              <a:t>, находящегося в атрибуте </a:t>
            </a:r>
            <a:r>
              <a:rPr lang="en-US" sz="1600" dirty="0" smtClean="0">
                <a:cs typeface="Courier New" pitchFamily="49" charset="0"/>
              </a:rPr>
              <a:t>HTML</a:t>
            </a:r>
            <a:r>
              <a:rPr lang="ru-RU" sz="1600" dirty="0" smtClean="0">
                <a:cs typeface="Courier New" pitchFamily="49" charset="0"/>
              </a:rPr>
              <a:t>-обработчика </a:t>
            </a:r>
            <a:r>
              <a:rPr lang="ru-RU" sz="1600" dirty="0">
                <a:cs typeface="Courier New" pitchFamily="49" charset="0"/>
              </a:rPr>
              <a:t>события, в </a:t>
            </a:r>
            <a:r>
              <a:rPr lang="en-US" sz="1600" dirty="0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-функцию</a:t>
            </a:r>
            <a:r>
              <a:rPr lang="ru-RU" sz="1600" dirty="0">
                <a:cs typeface="Courier New" pitchFamily="49" charset="0"/>
              </a:rPr>
              <a:t>. Рассмотрим следующие строки из предыдущего примера: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input id="b3" type="button" value="Button 3"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onclick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="alert(b4.value);"&gt;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Эквивалентный программный код на языке </a:t>
            </a:r>
            <a:r>
              <a:rPr lang="en-US" sz="1600" dirty="0">
                <a:cs typeface="Courier New" pitchFamily="49" charset="0"/>
              </a:rPr>
              <a:t>JavaScript </a:t>
            </a:r>
            <a:r>
              <a:rPr lang="ru-RU" sz="1600" dirty="0">
                <a:cs typeface="Courier New" pitchFamily="49" charset="0"/>
              </a:rPr>
              <a:t>мог бы выглядеть </a:t>
            </a:r>
            <a:r>
              <a:rPr lang="ru-RU" sz="1600" dirty="0" smtClean="0">
                <a:cs typeface="Courier New" pitchFamily="49" charset="0"/>
              </a:rPr>
              <a:t>следующим </a:t>
            </a:r>
            <a:r>
              <a:rPr lang="ru-RU" sz="1600" dirty="0">
                <a:cs typeface="Courier New" pitchFamily="49" charset="0"/>
              </a:rPr>
              <a:t>образом:</a:t>
            </a:r>
          </a:p>
          <a:p>
            <a:pPr marL="0" indent="0">
              <a:buNone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b3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document.getElementById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('b3'); </a:t>
            </a:r>
            <a:endParaRPr lang="ru-RU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                        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Отыскивает интересующую кнопку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b3.onclick = function() {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with (document) {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with(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this.form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    with(this) {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        alert(b4.value);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    }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Повторяющиеся </a:t>
            </a:r>
            <a:r>
              <a:rPr lang="ru-RU" sz="1600" dirty="0" err="1" smtClean="0">
                <a:cs typeface="Courier New" pitchFamily="49" charset="0"/>
              </a:rPr>
              <a:t>инструкц</a:t>
            </a:r>
            <a:r>
              <a:rPr lang="ru-RU" sz="1600" dirty="0" smtClean="0">
                <a:cs typeface="Courier New" pitchFamily="49" charset="0"/>
              </a:rPr>
              <a:t>. </a:t>
            </a:r>
            <a:r>
              <a:rPr lang="en-US" sz="1600" dirty="0">
                <a:cs typeface="Courier New" pitchFamily="49" charset="0"/>
              </a:rPr>
              <a:t>with </a:t>
            </a:r>
            <a:r>
              <a:rPr lang="ru-RU" sz="1600" dirty="0">
                <a:cs typeface="Courier New" pitchFamily="49" charset="0"/>
              </a:rPr>
              <a:t>создают расширенную цепочку областей </a:t>
            </a:r>
            <a:r>
              <a:rPr lang="ru-RU" sz="1600" dirty="0" smtClean="0">
                <a:cs typeface="Courier New" pitchFamily="49" charset="0"/>
              </a:rPr>
              <a:t>видимости</a:t>
            </a:r>
            <a:r>
              <a:rPr lang="ru-RU" sz="1600" dirty="0">
                <a:cs typeface="Courier New" pitchFamily="49" charset="0"/>
              </a:rPr>
              <a:t>.</a:t>
            </a:r>
            <a:endParaRPr lang="ru-RU" sz="1600" dirty="0" smtClean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12712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Наличие целевого объекта в цепочке областей видимости может быть </a:t>
            </a:r>
            <a:r>
              <a:rPr lang="ru-RU" sz="1600" dirty="0" smtClean="0">
                <a:cs typeface="Courier New" pitchFamily="49" charset="0"/>
              </a:rPr>
              <a:t>полезным. В </a:t>
            </a:r>
            <a:r>
              <a:rPr lang="ru-RU" sz="1600" dirty="0">
                <a:cs typeface="Courier New" pitchFamily="49" charset="0"/>
              </a:rPr>
              <a:t>то же время наличие расширенной цепочки областей видимости, </a:t>
            </a:r>
            <a:r>
              <a:rPr lang="ru-RU" sz="1600" dirty="0" smtClean="0">
                <a:cs typeface="Courier New" pitchFamily="49" charset="0"/>
              </a:rPr>
              <a:t>включающей другие </a:t>
            </a:r>
            <a:r>
              <a:rPr lang="ru-RU" sz="1600" dirty="0">
                <a:cs typeface="Courier New" pitchFamily="49" charset="0"/>
              </a:rPr>
              <a:t>элементы документа, может оказаться досадным неудобством. </a:t>
            </a:r>
            <a:r>
              <a:rPr lang="ru-RU" sz="1600" dirty="0" smtClean="0">
                <a:cs typeface="Courier New" pitchFamily="49" charset="0"/>
              </a:rPr>
              <a:t>Заметьте, например</a:t>
            </a:r>
            <a:r>
              <a:rPr lang="ru-RU" sz="1600" dirty="0">
                <a:cs typeface="Courier New" pitchFamily="49" charset="0"/>
              </a:rPr>
              <a:t>, что и объект </a:t>
            </a:r>
            <a:r>
              <a:rPr lang="ru-RU" sz="1600" dirty="0" err="1">
                <a:cs typeface="Courier New" pitchFamily="49" charset="0"/>
              </a:rPr>
              <a:t>Window</a:t>
            </a:r>
            <a:r>
              <a:rPr lang="ru-RU" sz="1600" dirty="0">
                <a:cs typeface="Courier New" pitchFamily="49" charset="0"/>
              </a:rPr>
              <a:t>, и объект </a:t>
            </a:r>
            <a:r>
              <a:rPr lang="ru-RU" sz="1600" dirty="0" err="1">
                <a:cs typeface="Courier New" pitchFamily="49" charset="0"/>
              </a:rPr>
              <a:t>Document</a:t>
            </a:r>
            <a:r>
              <a:rPr lang="ru-RU" sz="1600" dirty="0">
                <a:cs typeface="Courier New" pitchFamily="49" charset="0"/>
              </a:rPr>
              <a:t> определяют методы с </a:t>
            </a:r>
            <a:r>
              <a:rPr lang="ru-RU" sz="1600" dirty="0" smtClean="0">
                <a:cs typeface="Courier New" pitchFamily="49" charset="0"/>
              </a:rPr>
              <a:t>именем </a:t>
            </a:r>
            <a:r>
              <a:rPr lang="ru-RU" sz="1600" dirty="0" err="1" smtClean="0">
                <a:cs typeface="Courier New" pitchFamily="49" charset="0"/>
              </a:rPr>
              <a:t>open</a:t>
            </a:r>
            <a:r>
              <a:rPr lang="ru-RU" sz="1600" dirty="0">
                <a:cs typeface="Courier New" pitchFamily="49" charset="0"/>
              </a:rPr>
              <a:t>(). Если идентификатор </a:t>
            </a:r>
            <a:r>
              <a:rPr lang="ru-RU" sz="1600" dirty="0" err="1">
                <a:cs typeface="Courier New" pitchFamily="49" charset="0"/>
              </a:rPr>
              <a:t>open</a:t>
            </a:r>
            <a:r>
              <a:rPr lang="ru-RU" sz="1600" dirty="0">
                <a:cs typeface="Courier New" pitchFamily="49" charset="0"/>
              </a:rPr>
              <a:t> применяется без уточнения, то почти </a:t>
            </a:r>
            <a:r>
              <a:rPr lang="ru-RU" sz="1600" dirty="0" smtClean="0">
                <a:cs typeface="Courier New" pitchFamily="49" charset="0"/>
              </a:rPr>
              <a:t>всегда имеет </a:t>
            </a:r>
            <a:r>
              <a:rPr lang="ru-RU" sz="1600" dirty="0">
                <a:cs typeface="Courier New" pitchFamily="49" charset="0"/>
              </a:rPr>
              <a:t>место обращение к методу </a:t>
            </a:r>
            <a:r>
              <a:rPr lang="ru-RU" sz="1600" dirty="0" err="1">
                <a:cs typeface="Courier New" pitchFamily="49" charset="0"/>
              </a:rPr>
              <a:t>window.open</a:t>
            </a:r>
            <a:r>
              <a:rPr lang="ru-RU" sz="1600" dirty="0">
                <a:cs typeface="Courier New" pitchFamily="49" charset="0"/>
              </a:rPr>
              <a:t>(). Однако в обработчике </a:t>
            </a:r>
            <a:r>
              <a:rPr lang="ru-RU" sz="1600" dirty="0" smtClean="0">
                <a:cs typeface="Courier New" pitchFamily="49" charset="0"/>
              </a:rPr>
              <a:t>события, определенном </a:t>
            </a:r>
            <a:r>
              <a:rPr lang="ru-RU" sz="1600" dirty="0">
                <a:cs typeface="Courier New" pitchFamily="49" charset="0"/>
              </a:rPr>
              <a:t>как </a:t>
            </a:r>
            <a:r>
              <a:rPr lang="ru-RU" sz="1600" dirty="0" smtClean="0">
                <a:cs typeface="Courier New" pitchFamily="49" charset="0"/>
              </a:rPr>
              <a:t>HTML-атрибут</a:t>
            </a:r>
            <a:r>
              <a:rPr lang="ru-RU" sz="1600" dirty="0">
                <a:cs typeface="Courier New" pitchFamily="49" charset="0"/>
              </a:rPr>
              <a:t>, объект </a:t>
            </a:r>
            <a:r>
              <a:rPr lang="ru-RU" sz="1600" dirty="0" err="1">
                <a:cs typeface="Courier New" pitchFamily="49" charset="0"/>
              </a:rPr>
              <a:t>Document</a:t>
            </a:r>
            <a:r>
              <a:rPr lang="ru-RU" sz="1600" dirty="0">
                <a:cs typeface="Courier New" pitchFamily="49" charset="0"/>
              </a:rPr>
              <a:t> расположен в цепочке </a:t>
            </a:r>
            <a:r>
              <a:rPr lang="ru-RU" sz="1600" dirty="0" smtClean="0">
                <a:cs typeface="Courier New" pitchFamily="49" charset="0"/>
              </a:rPr>
              <a:t>областей </a:t>
            </a:r>
            <a:r>
              <a:rPr lang="ru-RU" sz="1600" dirty="0">
                <a:cs typeface="Courier New" pitchFamily="49" charset="0"/>
              </a:rPr>
              <a:t>видимости раньше объекта </a:t>
            </a:r>
            <a:r>
              <a:rPr lang="ru-RU" sz="1600" dirty="0" err="1">
                <a:cs typeface="Courier New" pitchFamily="49" charset="0"/>
              </a:rPr>
              <a:t>Window</a:t>
            </a:r>
            <a:r>
              <a:rPr lang="ru-RU" sz="1600" dirty="0">
                <a:cs typeface="Courier New" pitchFamily="49" charset="0"/>
              </a:rPr>
              <a:t>, и отдельный идентификатор </a:t>
            </a:r>
            <a:r>
              <a:rPr lang="ru-RU" sz="1600" dirty="0" err="1">
                <a:cs typeface="Courier New" pitchFamily="49" charset="0"/>
              </a:rPr>
              <a:t>open</a:t>
            </a:r>
            <a:r>
              <a:rPr lang="ru-RU" sz="1600" dirty="0">
                <a:cs typeface="Courier New" pitchFamily="49" charset="0"/>
              </a:rPr>
              <a:t> </a:t>
            </a:r>
            <a:r>
              <a:rPr lang="ru-RU" sz="1600" dirty="0" smtClean="0">
                <a:cs typeface="Courier New" pitchFamily="49" charset="0"/>
              </a:rPr>
              <a:t>будет ссылаться </a:t>
            </a:r>
            <a:r>
              <a:rPr lang="ru-RU" sz="1600" dirty="0">
                <a:cs typeface="Courier New" pitchFamily="49" charset="0"/>
              </a:rPr>
              <a:t>на метод </a:t>
            </a:r>
            <a:r>
              <a:rPr lang="ru-RU" sz="1600" dirty="0" err="1">
                <a:cs typeface="Courier New" pitchFamily="49" charset="0"/>
              </a:rPr>
              <a:t>document.open</a:t>
            </a:r>
            <a:r>
              <a:rPr lang="ru-RU" sz="1600" dirty="0">
                <a:cs typeface="Courier New" pitchFamily="49" charset="0"/>
              </a:rPr>
              <a:t>(). Аналогично посмотрим, что произойдет, если добавить свойство с именем </a:t>
            </a:r>
            <a:r>
              <a:rPr lang="ru-RU" sz="1600" dirty="0" err="1">
                <a:cs typeface="Courier New" pitchFamily="49" charset="0"/>
              </a:rPr>
              <a:t>window</a:t>
            </a:r>
            <a:r>
              <a:rPr lang="ru-RU" sz="1600" dirty="0">
                <a:cs typeface="Courier New" pitchFamily="49" charset="0"/>
              </a:rPr>
              <a:t> объекту </a:t>
            </a:r>
            <a:r>
              <a:rPr lang="ru-RU" sz="1600" dirty="0" err="1">
                <a:cs typeface="Courier New" pitchFamily="49" charset="0"/>
              </a:rPr>
              <a:t>Form</a:t>
            </a:r>
            <a:r>
              <a:rPr lang="ru-RU" sz="1600" dirty="0">
                <a:cs typeface="Courier New" pitchFamily="49" charset="0"/>
              </a:rPr>
              <a:t> (или определить поле ввода </a:t>
            </a:r>
            <a:r>
              <a:rPr lang="ru-RU" sz="1600" dirty="0" smtClean="0">
                <a:cs typeface="Courier New" pitchFamily="49" charset="0"/>
              </a:rPr>
              <a:t>со свойством </a:t>
            </a:r>
            <a:r>
              <a:rPr lang="ru-RU" sz="1600" dirty="0" err="1">
                <a:cs typeface="Courier New" pitchFamily="49" charset="0"/>
              </a:rPr>
              <a:t>name</a:t>
            </a:r>
            <a:r>
              <a:rPr lang="ru-RU" sz="1600" dirty="0">
                <a:cs typeface="Courier New" pitchFamily="49" charset="0"/>
              </a:rPr>
              <a:t>="</a:t>
            </a:r>
            <a:r>
              <a:rPr lang="ru-RU" sz="1600" dirty="0" err="1">
                <a:cs typeface="Courier New" pitchFamily="49" charset="0"/>
              </a:rPr>
              <a:t>window</a:t>
            </a:r>
            <a:r>
              <a:rPr lang="ru-RU" sz="1600" dirty="0">
                <a:cs typeface="Courier New" pitchFamily="49" charset="0"/>
              </a:rPr>
              <a:t>"). В этом случае, если определить внутри формы </a:t>
            </a:r>
            <a:r>
              <a:rPr lang="ru-RU" sz="1600" dirty="0" smtClean="0">
                <a:cs typeface="Courier New" pitchFamily="49" charset="0"/>
              </a:rPr>
              <a:t>обработчик </a:t>
            </a:r>
            <a:r>
              <a:rPr lang="ru-RU" sz="1600" dirty="0">
                <a:cs typeface="Courier New" pitchFamily="49" charset="0"/>
              </a:rPr>
              <a:t>события, в котором есть выражение </a:t>
            </a:r>
            <a:r>
              <a:rPr lang="ru-RU" sz="1600" dirty="0" err="1">
                <a:cs typeface="Courier New" pitchFamily="49" charset="0"/>
              </a:rPr>
              <a:t>window.open</a:t>
            </a:r>
            <a:r>
              <a:rPr lang="ru-RU" sz="1600" dirty="0">
                <a:cs typeface="Courier New" pitchFamily="49" charset="0"/>
              </a:rPr>
              <a:t>(), идентификатор </a:t>
            </a:r>
            <a:r>
              <a:rPr lang="ru-RU" sz="1600" dirty="0" err="1" smtClean="0">
                <a:cs typeface="Courier New" pitchFamily="49" charset="0"/>
              </a:rPr>
              <a:t>window</a:t>
            </a:r>
            <a:r>
              <a:rPr lang="ru-RU" sz="1600" dirty="0" smtClean="0">
                <a:cs typeface="Courier New" pitchFamily="49" charset="0"/>
              </a:rPr>
              <a:t> разрешится </a:t>
            </a:r>
            <a:r>
              <a:rPr lang="ru-RU" sz="1600" dirty="0">
                <a:cs typeface="Courier New" pitchFamily="49" charset="0"/>
              </a:rPr>
              <a:t>как свойство объекта </a:t>
            </a:r>
            <a:r>
              <a:rPr lang="ru-RU" sz="1600" dirty="0" err="1">
                <a:cs typeface="Courier New" pitchFamily="49" charset="0"/>
              </a:rPr>
              <a:t>Form</a:t>
            </a:r>
            <a:r>
              <a:rPr lang="ru-RU" sz="1600" dirty="0">
                <a:cs typeface="Courier New" pitchFamily="49" charset="0"/>
              </a:rPr>
              <a:t>, а не как глобальный объект </a:t>
            </a:r>
            <a:r>
              <a:rPr lang="ru-RU" sz="1600" dirty="0" err="1">
                <a:cs typeface="Courier New" pitchFamily="49" charset="0"/>
              </a:rPr>
              <a:t>Window</a:t>
            </a:r>
            <a:r>
              <a:rPr lang="ru-RU" sz="1600" dirty="0">
                <a:cs typeface="Courier New" pitchFamily="49" charset="0"/>
              </a:rPr>
              <a:t>, и у </a:t>
            </a:r>
            <a:r>
              <a:rPr lang="ru-RU" sz="1600" dirty="0" smtClean="0">
                <a:cs typeface="Courier New" pitchFamily="49" charset="0"/>
              </a:rPr>
              <a:t>обработчиков </a:t>
            </a:r>
            <a:r>
              <a:rPr lang="ru-RU" sz="1600" dirty="0">
                <a:cs typeface="Courier New" pitchFamily="49" charset="0"/>
              </a:rPr>
              <a:t>событий внутри формы не будет простого способа обращения к </a:t>
            </a:r>
            <a:r>
              <a:rPr lang="ru-RU" sz="1600" dirty="0" smtClean="0">
                <a:cs typeface="Courier New" pitchFamily="49" charset="0"/>
              </a:rPr>
              <a:t>глобальному </a:t>
            </a:r>
            <a:r>
              <a:rPr lang="ru-RU" sz="1600" dirty="0">
                <a:cs typeface="Courier New" pitchFamily="49" charset="0"/>
              </a:rPr>
              <a:t>объекту </a:t>
            </a:r>
            <a:r>
              <a:rPr lang="ru-RU" sz="1600" dirty="0" err="1">
                <a:cs typeface="Courier New" pitchFamily="49" charset="0"/>
              </a:rPr>
              <a:t>Window</a:t>
            </a:r>
            <a:r>
              <a:rPr lang="ru-RU" sz="1600" dirty="0">
                <a:cs typeface="Courier New" pitchFamily="49" charset="0"/>
              </a:rPr>
              <a:t> или вызова метода </a:t>
            </a:r>
            <a:r>
              <a:rPr lang="ru-RU" sz="1600" dirty="0" err="1">
                <a:cs typeface="Courier New" pitchFamily="49" charset="0"/>
              </a:rPr>
              <a:t>window.open</a:t>
            </a:r>
            <a:r>
              <a:rPr lang="ru-RU" sz="1600" dirty="0">
                <a:cs typeface="Courier New" pitchFamily="49" charset="0"/>
              </a:rPr>
              <a:t>()!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Мораль в том, что при определении обработчиков событий как </a:t>
            </a:r>
            <a:r>
              <a:rPr lang="ru-RU" sz="1600" dirty="0" smtClean="0">
                <a:cs typeface="Courier New" pitchFamily="49" charset="0"/>
              </a:rPr>
              <a:t>HTML-атрибутов необходима </a:t>
            </a:r>
            <a:r>
              <a:rPr lang="ru-RU" sz="1600" dirty="0">
                <a:cs typeface="Courier New" pitchFamily="49" charset="0"/>
              </a:rPr>
              <a:t>аккуратность. Подобным образом лучше создавать только </a:t>
            </a:r>
            <a:r>
              <a:rPr lang="ru-RU" sz="1600" dirty="0" smtClean="0">
                <a:cs typeface="Courier New" pitchFamily="49" charset="0"/>
              </a:rPr>
              <a:t>очень простые </a:t>
            </a:r>
            <a:r>
              <a:rPr lang="ru-RU" sz="1600" dirty="0">
                <a:cs typeface="Courier New" pitchFamily="49" charset="0"/>
              </a:rPr>
              <a:t>обработчики. В идеале они должны просто вызывать глобальную </a:t>
            </a:r>
            <a:r>
              <a:rPr lang="ru-RU" sz="1600" dirty="0" smtClean="0">
                <a:cs typeface="Courier New" pitchFamily="49" charset="0"/>
              </a:rPr>
              <a:t>функцию</a:t>
            </a:r>
            <a:r>
              <a:rPr lang="ru-RU" sz="1600" dirty="0">
                <a:cs typeface="Courier New" pitchFamily="49" charset="0"/>
              </a:rPr>
              <a:t>, определенную в другом месте, и, возможно, возвращать ее результат</a:t>
            </a:r>
            <a:r>
              <a:rPr lang="ru-RU" sz="1600" dirty="0" smtClean="0">
                <a:cs typeface="Courier New" pitchFamily="49" charset="0"/>
              </a:rPr>
              <a:t>:</a:t>
            </a:r>
          </a:p>
          <a:p>
            <a:pPr marL="0" indent="0">
              <a:buNone/>
            </a:pPr>
            <a:endParaRPr lang="ru-RU" sz="1600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script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function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validateForm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() { /* Код проверки формы */ }&lt;/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script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form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onsubmit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=”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return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validateForm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();"&gt;...&lt;/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form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&gt;</a:t>
            </a:r>
            <a:endParaRPr lang="ru-RU" sz="15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28911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Развитые средства обработки событий </a:t>
            </a:r>
            <a:r>
              <a:rPr lang="ru-RU" sz="1600" b="1" dirty="0" smtClean="0">
                <a:cs typeface="Courier New" pitchFamily="49" charset="0"/>
              </a:rPr>
              <a:t>в </a:t>
            </a:r>
            <a:r>
              <a:rPr lang="ru-RU" sz="1600" b="1" dirty="0">
                <a:cs typeface="Courier New" pitchFamily="49" charset="0"/>
              </a:rPr>
              <a:t>модели DOM </a:t>
            </a:r>
            <a:r>
              <a:rPr lang="ru-RU" sz="1600" b="1" dirty="0" err="1">
                <a:cs typeface="Courier New" pitchFamily="49" charset="0"/>
              </a:rPr>
              <a:t>Level</a:t>
            </a:r>
            <a:r>
              <a:rPr lang="ru-RU" sz="1600" b="1" dirty="0">
                <a:cs typeface="Courier New" pitchFamily="49" charset="0"/>
              </a:rPr>
              <a:t> 2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Технологии обработки событий, рассмотренные в этой главе, являются </a:t>
            </a:r>
            <a:r>
              <a:rPr lang="ru-RU" sz="1600" dirty="0" smtClean="0">
                <a:cs typeface="Courier New" pitchFamily="49" charset="0"/>
              </a:rPr>
              <a:t>частью модели </a:t>
            </a:r>
            <a:r>
              <a:rPr lang="ru-RU" sz="1600" dirty="0">
                <a:cs typeface="Courier New" pitchFamily="49" charset="0"/>
              </a:rPr>
              <a:t>DOM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0 – стандартного прикладного интерфейса (API), </a:t>
            </a:r>
            <a:r>
              <a:rPr lang="ru-RU" sz="1600" dirty="0" err="1" smtClean="0">
                <a:cs typeface="Courier New" pitchFamily="49" charset="0"/>
              </a:rPr>
              <a:t>поддержива-емого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любым </a:t>
            </a:r>
            <a:r>
              <a:rPr lang="ru-RU" sz="1600" dirty="0" smtClean="0">
                <a:cs typeface="Courier New" pitchFamily="49" charset="0"/>
              </a:rPr>
              <a:t>браузером</a:t>
            </a:r>
            <a:r>
              <a:rPr lang="ru-RU" sz="1600" dirty="0">
                <a:cs typeface="Courier New" pitchFamily="49" charset="0"/>
              </a:rPr>
              <a:t>, который поддерживает </a:t>
            </a: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. Стандарт </a:t>
            </a:r>
            <a:r>
              <a:rPr lang="ru-RU" sz="1600" dirty="0" smtClean="0">
                <a:cs typeface="Courier New" pitchFamily="49" charset="0"/>
              </a:rPr>
              <a:t>DOM </a:t>
            </a:r>
            <a:r>
              <a:rPr lang="ru-RU" sz="1600" dirty="0" err="1" smtClean="0">
                <a:cs typeface="Courier New" pitchFamily="49" charset="0"/>
              </a:rPr>
              <a:t>Level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2 определяет развитый прикладной интерфейс обработки событий, </a:t>
            </a:r>
            <a:r>
              <a:rPr lang="ru-RU" sz="1600" dirty="0" smtClean="0">
                <a:cs typeface="Courier New" pitchFamily="49" charset="0"/>
              </a:rPr>
              <a:t>значительно </a:t>
            </a:r>
            <a:r>
              <a:rPr lang="ru-RU" sz="1600" dirty="0">
                <a:cs typeface="Courier New" pitchFamily="49" charset="0"/>
              </a:rPr>
              <a:t>отличающийся (и значительно более мощный) от API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0. Стандарт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2 не присоединяет существующий прикладной интерфейс к </a:t>
            </a:r>
            <a:r>
              <a:rPr lang="ru-RU" sz="1600" dirty="0" smtClean="0">
                <a:cs typeface="Courier New" pitchFamily="49" charset="0"/>
              </a:rPr>
              <a:t>стандарту DOM</a:t>
            </a:r>
            <a:r>
              <a:rPr lang="ru-RU" sz="1600" dirty="0">
                <a:cs typeface="Courier New" pitchFamily="49" charset="0"/>
              </a:rPr>
              <a:t>, но и не отменяет API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0. Базовые задачи обработки событий </a:t>
            </a:r>
            <a:r>
              <a:rPr lang="ru-RU" sz="1600" dirty="0" err="1" smtClean="0">
                <a:cs typeface="Courier New" pitchFamily="49" charset="0"/>
              </a:rPr>
              <a:t>поопрежнему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можно решать средствами простого прикладного </a:t>
            </a:r>
            <a:r>
              <a:rPr lang="ru-RU" sz="1600" dirty="0" smtClean="0">
                <a:cs typeface="Courier New" pitchFamily="49" charset="0"/>
              </a:rPr>
              <a:t>интерфейса. Модель </a:t>
            </a:r>
            <a:r>
              <a:rPr lang="ru-RU" sz="1600" dirty="0">
                <a:cs typeface="Courier New" pitchFamily="49" charset="0"/>
              </a:rPr>
              <a:t>событий DOM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2 поддерживается всеми современными </a:t>
            </a:r>
            <a:r>
              <a:rPr lang="ru-RU" sz="1600" dirty="0" err="1" smtClean="0">
                <a:cs typeface="Courier New" pitchFamily="49" charset="0"/>
              </a:rPr>
              <a:t>броузерами</a:t>
            </a:r>
            <a:r>
              <a:rPr lang="ru-RU" sz="1600" dirty="0" smtClean="0">
                <a:cs typeface="Courier New" pitchFamily="49" charset="0"/>
              </a:rPr>
              <a:t>, за </a:t>
            </a:r>
            <a:r>
              <a:rPr lang="ru-RU" sz="1600" dirty="0">
                <a:cs typeface="Courier New" pitchFamily="49" charset="0"/>
              </a:rPr>
              <a:t>исключением </a:t>
            </a:r>
            <a:r>
              <a:rPr lang="ru-RU" sz="1600" dirty="0" err="1">
                <a:cs typeface="Courier New" pitchFamily="49" charset="0"/>
              </a:rPr>
              <a:t>Internet</a:t>
            </a:r>
            <a:r>
              <a:rPr lang="ru-RU" sz="1600" dirty="0">
                <a:cs typeface="Courier New" pitchFamily="49" charset="0"/>
              </a:rPr>
              <a:t> </a:t>
            </a:r>
            <a:r>
              <a:rPr lang="ru-RU" sz="1600" dirty="0" err="1">
                <a:cs typeface="Courier New" pitchFamily="49" charset="0"/>
              </a:rPr>
              <a:t>Explorer</a:t>
            </a:r>
            <a:r>
              <a:rPr lang="ru-RU" sz="1600" dirty="0" smtClean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Распространение событий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В модели обработки событий DOM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0 </a:t>
            </a:r>
            <a:r>
              <a:rPr lang="ru-RU" sz="1600" dirty="0" err="1">
                <a:cs typeface="Courier New" pitchFamily="49" charset="0"/>
              </a:rPr>
              <a:t>броузер</a:t>
            </a:r>
            <a:r>
              <a:rPr lang="ru-RU" sz="1600" dirty="0">
                <a:cs typeface="Courier New" pitchFamily="49" charset="0"/>
              </a:rPr>
              <a:t> передает события тем </a:t>
            </a:r>
            <a:r>
              <a:rPr lang="ru-RU" sz="1600" dirty="0" err="1" smtClean="0">
                <a:cs typeface="Courier New" pitchFamily="49" charset="0"/>
              </a:rPr>
              <a:t>элемен</a:t>
            </a:r>
            <a:r>
              <a:rPr lang="ru-RU" sz="1600" dirty="0" smtClean="0">
                <a:cs typeface="Courier New" pitchFamily="49" charset="0"/>
              </a:rPr>
              <a:t>-там </a:t>
            </a:r>
            <a:r>
              <a:rPr lang="ru-RU" sz="1600" dirty="0">
                <a:cs typeface="Courier New" pitchFamily="49" charset="0"/>
              </a:rPr>
              <a:t>документа, в которых они происходят. Если объект имеет </a:t>
            </a:r>
            <a:r>
              <a:rPr lang="ru-RU" sz="1600" dirty="0" smtClean="0">
                <a:cs typeface="Courier New" pitchFamily="49" charset="0"/>
              </a:rPr>
              <a:t>соответствующий обработчик </a:t>
            </a:r>
            <a:r>
              <a:rPr lang="ru-RU" sz="1600" dirty="0">
                <a:cs typeface="Courier New" pitchFamily="49" charset="0"/>
              </a:rPr>
              <a:t>события, этот обработчик запускается. И больше ничего не </a:t>
            </a:r>
            <a:r>
              <a:rPr lang="ru-RU" sz="1600" dirty="0" smtClean="0">
                <a:cs typeface="Courier New" pitchFamily="49" charset="0"/>
              </a:rPr>
              <a:t>происходит</a:t>
            </a:r>
            <a:r>
              <a:rPr lang="ru-RU" sz="1600" dirty="0">
                <a:cs typeface="Courier New" pitchFamily="49" charset="0"/>
              </a:rPr>
              <a:t>. В DOM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2 ситуация сложнее. В развитой модели обработки </a:t>
            </a:r>
            <a:r>
              <a:rPr lang="ru-RU" sz="1600" dirty="0" smtClean="0">
                <a:cs typeface="Courier New" pitchFamily="49" charset="0"/>
              </a:rPr>
              <a:t>событий, когда </a:t>
            </a:r>
            <a:r>
              <a:rPr lang="ru-RU" sz="1600" dirty="0">
                <a:cs typeface="Courier New" pitchFamily="49" charset="0"/>
              </a:rPr>
              <a:t>событие происходит в элементе документа (известном как целевой узел </a:t>
            </a:r>
            <a:r>
              <a:rPr lang="ru-RU" sz="1600" dirty="0" smtClean="0">
                <a:cs typeface="Courier New" pitchFamily="49" charset="0"/>
              </a:rPr>
              <a:t>события</a:t>
            </a:r>
            <a:r>
              <a:rPr lang="ru-RU" sz="1600" dirty="0">
                <a:cs typeface="Courier New" pitchFamily="49" charset="0"/>
              </a:rPr>
              <a:t>), вызывается обработчик (или обработчики) событий целевого узла, </a:t>
            </a:r>
            <a:r>
              <a:rPr lang="ru-RU" sz="1600" dirty="0" smtClean="0">
                <a:cs typeface="Courier New" pitchFamily="49" charset="0"/>
              </a:rPr>
              <a:t>но, кроме </a:t>
            </a:r>
            <a:r>
              <a:rPr lang="ru-RU" sz="1600" dirty="0">
                <a:cs typeface="Courier New" pitchFamily="49" charset="0"/>
              </a:rPr>
              <a:t>того, одну или две возможности обработать данное событие получает </a:t>
            </a:r>
            <a:r>
              <a:rPr lang="ru-RU" sz="1600" dirty="0" smtClean="0">
                <a:cs typeface="Courier New" pitchFamily="49" charset="0"/>
              </a:rPr>
              <a:t>каждый </a:t>
            </a:r>
            <a:r>
              <a:rPr lang="ru-RU" sz="1600" dirty="0">
                <a:cs typeface="Courier New" pitchFamily="49" charset="0"/>
              </a:rPr>
              <a:t>из </a:t>
            </a:r>
            <a:r>
              <a:rPr lang="ru-RU" sz="1600" dirty="0" smtClean="0">
                <a:cs typeface="Courier New" pitchFamily="49" charset="0"/>
              </a:rPr>
              <a:t>элементов-предков </a:t>
            </a:r>
            <a:r>
              <a:rPr lang="ru-RU" sz="1600" dirty="0">
                <a:cs typeface="Courier New" pitchFamily="49" charset="0"/>
              </a:rPr>
              <a:t>этого элемента.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58427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Распространение события осуществляется в три этапа. Сначала на этапе </a:t>
            </a:r>
            <a:r>
              <a:rPr lang="ru-RU" sz="1600" dirty="0" err="1" smtClean="0">
                <a:cs typeface="Courier New" pitchFamily="49" charset="0"/>
              </a:rPr>
              <a:t>перехва</a:t>
            </a:r>
            <a:r>
              <a:rPr lang="ru-RU" sz="1600" dirty="0" smtClean="0">
                <a:cs typeface="Courier New" pitchFamily="49" charset="0"/>
              </a:rPr>
              <a:t>-та </a:t>
            </a:r>
            <a:r>
              <a:rPr lang="ru-RU" sz="1600" dirty="0">
                <a:cs typeface="Courier New" pitchFamily="49" charset="0"/>
              </a:rPr>
              <a:t>события распространяются </a:t>
            </a:r>
            <a:r>
              <a:rPr lang="ru-RU" sz="1600" dirty="0" smtClean="0">
                <a:cs typeface="Courier New" pitchFamily="49" charset="0"/>
              </a:rPr>
              <a:t>от объекта </a:t>
            </a:r>
            <a:r>
              <a:rPr lang="ru-RU" sz="1600" dirty="0" err="1">
                <a:cs typeface="Courier New" pitchFamily="49" charset="0"/>
              </a:rPr>
              <a:t>Document</a:t>
            </a:r>
            <a:r>
              <a:rPr lang="ru-RU" sz="1600" dirty="0">
                <a:cs typeface="Courier New" pitchFamily="49" charset="0"/>
              </a:rPr>
              <a:t> вниз по дереву документа к целевому узлу. Если у </a:t>
            </a:r>
            <a:r>
              <a:rPr lang="ru-RU" sz="1600" dirty="0" smtClean="0">
                <a:cs typeface="Courier New" pitchFamily="49" charset="0"/>
              </a:rPr>
              <a:t>какого-либо из </a:t>
            </a:r>
            <a:r>
              <a:rPr lang="ru-RU" sz="1600" dirty="0">
                <a:cs typeface="Courier New" pitchFamily="49" charset="0"/>
              </a:rPr>
              <a:t>предков целевого элемента (но не у него самого) есть специально </a:t>
            </a:r>
            <a:r>
              <a:rPr lang="ru-RU" sz="1600" dirty="0" smtClean="0">
                <a:cs typeface="Courier New" pitchFamily="49" charset="0"/>
              </a:rPr>
              <a:t>зарегистрированный </a:t>
            </a:r>
            <a:r>
              <a:rPr lang="ru-RU" sz="1600" dirty="0">
                <a:cs typeface="Courier New" pitchFamily="49" charset="0"/>
              </a:rPr>
              <a:t>перехватывающий обработчик события, на данном этапе </a:t>
            </a:r>
            <a:r>
              <a:rPr lang="ru-RU" sz="1600" dirty="0" smtClean="0">
                <a:cs typeface="Courier New" pitchFamily="49" charset="0"/>
              </a:rPr>
              <a:t>распространения </a:t>
            </a:r>
            <a:r>
              <a:rPr lang="ru-RU" sz="1600" dirty="0">
                <a:cs typeface="Courier New" pitchFamily="49" charset="0"/>
              </a:rPr>
              <a:t>события этот обработчик запускается. (Скоро мы узнаем, как </a:t>
            </a:r>
            <a:r>
              <a:rPr lang="ru-RU" sz="1600" dirty="0" smtClean="0">
                <a:cs typeface="Courier New" pitchFamily="49" charset="0"/>
              </a:rPr>
              <a:t>регистрируются </a:t>
            </a:r>
            <a:r>
              <a:rPr lang="ru-RU" sz="1600" dirty="0">
                <a:cs typeface="Courier New" pitchFamily="49" charset="0"/>
              </a:rPr>
              <a:t>обычные и перехватывающие обработчики событий.)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Следующий этап распространения события происходит в самом целевом </a:t>
            </a:r>
            <a:r>
              <a:rPr lang="ru-RU" sz="1600" dirty="0" smtClean="0">
                <a:cs typeface="Courier New" pitchFamily="49" charset="0"/>
              </a:rPr>
              <a:t>узле: запускаются </a:t>
            </a:r>
            <a:r>
              <a:rPr lang="ru-RU" sz="1600" dirty="0">
                <a:cs typeface="Courier New" pitchFamily="49" charset="0"/>
              </a:rPr>
              <a:t>любые предусмотренные для этого обработчики событий, </a:t>
            </a:r>
            <a:r>
              <a:rPr lang="ru-RU" sz="1600" dirty="0" err="1" smtClean="0">
                <a:cs typeface="Courier New" pitchFamily="49" charset="0"/>
              </a:rPr>
              <a:t>зарегистри-рованные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непосредственно в целевом узле. Этот этап аналогичен обработке </a:t>
            </a:r>
            <a:r>
              <a:rPr lang="ru-RU" sz="1600" dirty="0" err="1" smtClean="0">
                <a:cs typeface="Courier New" pitchFamily="49" charset="0"/>
              </a:rPr>
              <a:t>собы-тий</a:t>
            </a:r>
            <a:r>
              <a:rPr lang="ru-RU" sz="1600" dirty="0">
                <a:cs typeface="Courier New" pitchFamily="49" charset="0"/>
              </a:rPr>
              <a:t>, предоставляемой моделью событий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0.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Третий этап распространения события – это этап всплывания, на котором </a:t>
            </a:r>
            <a:r>
              <a:rPr lang="ru-RU" sz="1600" dirty="0" smtClean="0">
                <a:cs typeface="Courier New" pitchFamily="49" charset="0"/>
              </a:rPr>
              <a:t>событие </a:t>
            </a:r>
            <a:r>
              <a:rPr lang="ru-RU" sz="1600" dirty="0">
                <a:cs typeface="Courier New" pitchFamily="49" charset="0"/>
              </a:rPr>
              <a:t>распространяется, или «всплывает», обратно, вверх по иерархии </a:t>
            </a:r>
            <a:r>
              <a:rPr lang="ru-RU" sz="1600" dirty="0" smtClean="0">
                <a:cs typeface="Courier New" pitchFamily="49" charset="0"/>
              </a:rPr>
              <a:t>документа от </a:t>
            </a:r>
            <a:r>
              <a:rPr lang="ru-RU" sz="1600" dirty="0">
                <a:cs typeface="Courier New" pitchFamily="49" charset="0"/>
              </a:rPr>
              <a:t>целевого узла к объекту </a:t>
            </a:r>
            <a:r>
              <a:rPr lang="ru-RU" sz="1600" dirty="0" err="1">
                <a:cs typeface="Courier New" pitchFamily="49" charset="0"/>
              </a:rPr>
              <a:t>Document</a:t>
            </a:r>
            <a:r>
              <a:rPr lang="ru-RU" sz="1600" dirty="0">
                <a:cs typeface="Courier New" pitchFamily="49" charset="0"/>
              </a:rPr>
              <a:t>. Если на этапе перехвата по дереву </a:t>
            </a:r>
            <a:r>
              <a:rPr lang="ru-RU" sz="1600" dirty="0" smtClean="0">
                <a:cs typeface="Courier New" pitchFamily="49" charset="0"/>
              </a:rPr>
              <a:t>документа </a:t>
            </a:r>
            <a:r>
              <a:rPr lang="ru-RU" sz="1600" dirty="0">
                <a:cs typeface="Courier New" pitchFamily="49" charset="0"/>
              </a:rPr>
              <a:t>распространяются все события, то в этапе всплывания участвуют не все </a:t>
            </a:r>
            <a:r>
              <a:rPr lang="ru-RU" sz="1600" dirty="0" smtClean="0">
                <a:cs typeface="Courier New" pitchFamily="49" charset="0"/>
              </a:rPr>
              <a:t>типы событий</a:t>
            </a:r>
            <a:r>
              <a:rPr lang="ru-RU" sz="1600" dirty="0">
                <a:cs typeface="Courier New" pitchFamily="49" charset="0"/>
              </a:rPr>
              <a:t>: например, событие </a:t>
            </a:r>
            <a:r>
              <a:rPr lang="ru-RU" sz="1600" dirty="0" err="1">
                <a:cs typeface="Courier New" pitchFamily="49" charset="0"/>
              </a:rPr>
              <a:t>submit</a:t>
            </a:r>
            <a:r>
              <a:rPr lang="ru-RU" sz="1600" dirty="0">
                <a:cs typeface="Courier New" pitchFamily="49" charset="0"/>
              </a:rPr>
              <a:t> не имеет смысла распространять вверх по </a:t>
            </a:r>
            <a:r>
              <a:rPr lang="ru-RU" sz="1600" dirty="0" smtClean="0">
                <a:cs typeface="Courier New" pitchFamily="49" charset="0"/>
              </a:rPr>
              <a:t>документу </a:t>
            </a:r>
            <a:r>
              <a:rPr lang="ru-RU" sz="1600" dirty="0">
                <a:cs typeface="Courier New" pitchFamily="49" charset="0"/>
              </a:rPr>
              <a:t>за рамки элемента &lt;</a:t>
            </a:r>
            <a:r>
              <a:rPr lang="ru-RU" sz="1600" dirty="0" err="1">
                <a:cs typeface="Courier New" pitchFamily="49" charset="0"/>
              </a:rPr>
              <a:t>form</a:t>
            </a:r>
            <a:r>
              <a:rPr lang="ru-RU" sz="1600" dirty="0">
                <a:cs typeface="Courier New" pitchFamily="49" charset="0"/>
              </a:rPr>
              <a:t>&gt;, к которому оно относится. В то же время </a:t>
            </a:r>
            <a:r>
              <a:rPr lang="ru-RU" sz="1600" dirty="0" smtClean="0">
                <a:cs typeface="Courier New" pitchFamily="49" charset="0"/>
              </a:rPr>
              <a:t>универсальные </a:t>
            </a:r>
            <a:r>
              <a:rPr lang="ru-RU" sz="1600" dirty="0">
                <a:cs typeface="Courier New" pitchFamily="49" charset="0"/>
              </a:rPr>
              <a:t>события, такие как </a:t>
            </a:r>
            <a:r>
              <a:rPr lang="ru-RU" sz="1600" dirty="0" err="1">
                <a:cs typeface="Courier New" pitchFamily="49" charset="0"/>
              </a:rPr>
              <a:t>mousedown</a:t>
            </a:r>
            <a:r>
              <a:rPr lang="ru-RU" sz="1600" dirty="0">
                <a:cs typeface="Courier New" pitchFamily="49" charset="0"/>
              </a:rPr>
              <a:t>, могут быть интересны любому </a:t>
            </a:r>
            <a:r>
              <a:rPr lang="ru-RU" sz="1600" dirty="0" smtClean="0">
                <a:cs typeface="Courier New" pitchFamily="49" charset="0"/>
              </a:rPr>
              <a:t>элементу </a:t>
            </a:r>
            <a:r>
              <a:rPr lang="ru-RU" sz="1600" dirty="0">
                <a:cs typeface="Courier New" pitchFamily="49" charset="0"/>
              </a:rPr>
              <a:t>документа, поэтому они всплывают по иерархии документа, вызывая </a:t>
            </a:r>
            <a:r>
              <a:rPr lang="ru-RU" sz="1600" dirty="0" smtClean="0">
                <a:cs typeface="Courier New" pitchFamily="49" charset="0"/>
              </a:rPr>
              <a:t>любые предусмотренные </a:t>
            </a:r>
            <a:r>
              <a:rPr lang="ru-RU" sz="1600" dirty="0">
                <a:cs typeface="Courier New" pitchFamily="49" charset="0"/>
              </a:rPr>
              <a:t>для этого обработчики событий во всех предках целевого </a:t>
            </a:r>
            <a:r>
              <a:rPr lang="ru-RU" sz="1600" dirty="0" smtClean="0">
                <a:cs typeface="Courier New" pitchFamily="49" charset="0"/>
              </a:rPr>
              <a:t>узла. Как </a:t>
            </a:r>
            <a:r>
              <a:rPr lang="ru-RU" sz="1600" dirty="0">
                <a:cs typeface="Courier New" pitchFamily="49" charset="0"/>
              </a:rPr>
              <a:t>правило, события ввода всплывают, а высокоуровневые семантические </a:t>
            </a:r>
            <a:r>
              <a:rPr lang="ru-RU" sz="1600" dirty="0" smtClean="0">
                <a:cs typeface="Courier New" pitchFamily="49" charset="0"/>
              </a:rPr>
              <a:t>события </a:t>
            </a:r>
            <a:r>
              <a:rPr lang="ru-RU" sz="1600" dirty="0">
                <a:cs typeface="Courier New" pitchFamily="49" charset="0"/>
              </a:rPr>
              <a:t>– нет. (Полный список всплывающих и </a:t>
            </a:r>
            <a:r>
              <a:rPr lang="ru-RU" sz="1600" dirty="0" err="1">
                <a:cs typeface="Courier New" pitchFamily="49" charset="0"/>
              </a:rPr>
              <a:t>невсплывающих</a:t>
            </a:r>
            <a:r>
              <a:rPr lang="ru-RU" sz="1600" dirty="0">
                <a:cs typeface="Courier New" pitchFamily="49" charset="0"/>
              </a:rPr>
              <a:t> событий </a:t>
            </a:r>
            <a:r>
              <a:rPr lang="ru-RU" sz="1600" dirty="0" smtClean="0">
                <a:cs typeface="Courier New" pitchFamily="49" charset="0"/>
              </a:rPr>
              <a:t>приведен </a:t>
            </a:r>
            <a:r>
              <a:rPr lang="ru-RU" sz="1600" dirty="0">
                <a:cs typeface="Courier New" pitchFamily="49" charset="0"/>
              </a:rPr>
              <a:t>в </a:t>
            </a:r>
            <a:r>
              <a:rPr lang="ru-RU" sz="1600" dirty="0" smtClean="0">
                <a:cs typeface="Courier New" pitchFamily="49" charset="0"/>
              </a:rPr>
              <a:t>таблице далее </a:t>
            </a:r>
            <a:r>
              <a:rPr lang="ru-RU" sz="1600" dirty="0">
                <a:cs typeface="Courier New" pitchFamily="49" charset="0"/>
              </a:rPr>
              <a:t>в этой главе</a:t>
            </a:r>
            <a:r>
              <a:rPr lang="ru-RU" sz="1600" dirty="0" smtClean="0">
                <a:cs typeface="Courier New" pitchFamily="49" charset="0"/>
              </a:rPr>
              <a:t>.)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39036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Любой обработчик может остановить дальнейшее распространение события, </a:t>
            </a:r>
            <a:r>
              <a:rPr lang="ru-RU" sz="1600" dirty="0" smtClean="0">
                <a:cs typeface="Courier New" pitchFamily="49" charset="0"/>
              </a:rPr>
              <a:t>вызвав </a:t>
            </a:r>
            <a:r>
              <a:rPr lang="ru-RU" sz="1600" dirty="0">
                <a:cs typeface="Courier New" pitchFamily="49" charset="0"/>
              </a:rPr>
              <a:t>метод </a:t>
            </a:r>
            <a:r>
              <a:rPr lang="ru-RU" sz="1600" dirty="0" err="1">
                <a:cs typeface="Courier New" pitchFamily="49" charset="0"/>
              </a:rPr>
              <a:t>stopPropagation</a:t>
            </a:r>
            <a:r>
              <a:rPr lang="ru-RU" sz="1600" dirty="0">
                <a:cs typeface="Courier New" pitchFamily="49" charset="0"/>
              </a:rPr>
              <a:t>() объекта </a:t>
            </a:r>
            <a:r>
              <a:rPr lang="ru-RU" sz="1600" dirty="0" err="1">
                <a:cs typeface="Courier New" pitchFamily="49" charset="0"/>
              </a:rPr>
              <a:t>Event</a:t>
            </a:r>
            <a:r>
              <a:rPr lang="ru-RU" sz="1600" dirty="0">
                <a:cs typeface="Courier New" pitchFamily="49" charset="0"/>
              </a:rPr>
              <a:t>, представляющего данное </a:t>
            </a:r>
            <a:r>
              <a:rPr lang="ru-RU" sz="1600" dirty="0" smtClean="0">
                <a:cs typeface="Courier New" pitchFamily="49" charset="0"/>
              </a:rPr>
              <a:t>событие. Более </a:t>
            </a:r>
            <a:r>
              <a:rPr lang="ru-RU" sz="1600" dirty="0">
                <a:cs typeface="Courier New" pitchFamily="49" charset="0"/>
              </a:rPr>
              <a:t>подробную информацию об объекте </a:t>
            </a:r>
            <a:r>
              <a:rPr lang="ru-RU" sz="1600" dirty="0" err="1">
                <a:cs typeface="Courier New" pitchFamily="49" charset="0"/>
              </a:rPr>
              <a:t>Event</a:t>
            </a:r>
            <a:r>
              <a:rPr lang="ru-RU" sz="1600" dirty="0">
                <a:cs typeface="Courier New" pitchFamily="49" charset="0"/>
              </a:rPr>
              <a:t> и его методе </a:t>
            </a:r>
            <a:r>
              <a:rPr lang="ru-RU" sz="1600" dirty="0" err="1">
                <a:cs typeface="Courier New" pitchFamily="49" charset="0"/>
              </a:rPr>
              <a:t>stopPropagation</a:t>
            </a:r>
            <a:r>
              <a:rPr lang="ru-RU" sz="1600" dirty="0" smtClean="0">
                <a:cs typeface="Courier New" pitchFamily="49" charset="0"/>
              </a:rPr>
              <a:t>() можно </a:t>
            </a:r>
            <a:r>
              <a:rPr lang="ru-RU" sz="1600" dirty="0">
                <a:cs typeface="Courier New" pitchFamily="49" charset="0"/>
              </a:rPr>
              <a:t>найти далее в этой главе.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Некоторые события приводят к выполнению </a:t>
            </a:r>
            <a:r>
              <a:rPr lang="ru-RU" sz="1600" dirty="0" smtClean="0">
                <a:cs typeface="Courier New" pitchFamily="49" charset="0"/>
              </a:rPr>
              <a:t>веб-браузером </a:t>
            </a:r>
            <a:r>
              <a:rPr lang="ru-RU" sz="1600" dirty="0">
                <a:cs typeface="Courier New" pitchFamily="49" charset="0"/>
              </a:rPr>
              <a:t>связанных с </a:t>
            </a:r>
            <a:r>
              <a:rPr lang="ru-RU" sz="1600" dirty="0" smtClean="0">
                <a:cs typeface="Courier New" pitchFamily="49" charset="0"/>
              </a:rPr>
              <a:t>ними действий</a:t>
            </a:r>
            <a:r>
              <a:rPr lang="ru-RU" sz="1600" dirty="0">
                <a:cs typeface="Courier New" pitchFamily="49" charset="0"/>
              </a:rPr>
              <a:t>, предлагаемых по умолчанию. Например, когда в теге &lt;a&gt; </a:t>
            </a:r>
            <a:r>
              <a:rPr lang="ru-RU" sz="1600" dirty="0" smtClean="0">
                <a:cs typeface="Courier New" pitchFamily="49" charset="0"/>
              </a:rPr>
              <a:t>происходит событие </a:t>
            </a:r>
            <a:r>
              <a:rPr lang="ru-RU" sz="1600" dirty="0" err="1">
                <a:cs typeface="Courier New" pitchFamily="49" charset="0"/>
              </a:rPr>
              <a:t>click</a:t>
            </a:r>
            <a:r>
              <a:rPr lang="ru-RU" sz="1600" dirty="0">
                <a:cs typeface="Courier New" pitchFamily="49" charset="0"/>
              </a:rPr>
              <a:t>, действием </a:t>
            </a:r>
            <a:r>
              <a:rPr lang="ru-RU" sz="1600" dirty="0" smtClean="0">
                <a:cs typeface="Courier New" pitchFamily="49" charset="0"/>
              </a:rPr>
              <a:t>браузера</a:t>
            </a:r>
            <a:r>
              <a:rPr lang="ru-RU" sz="1600" dirty="0">
                <a:cs typeface="Courier New" pitchFamily="49" charset="0"/>
              </a:rPr>
              <a:t>, предлагаемым по умолчанию, является </a:t>
            </a:r>
            <a:r>
              <a:rPr lang="ru-RU" sz="1600" dirty="0" smtClean="0">
                <a:cs typeface="Courier New" pitchFamily="49" charset="0"/>
              </a:rPr>
              <a:t>переход </a:t>
            </a:r>
            <a:r>
              <a:rPr lang="ru-RU" sz="1600" dirty="0">
                <a:cs typeface="Courier New" pitchFamily="49" charset="0"/>
              </a:rPr>
              <a:t>по гиперссылке. Такие действия по умолчанию выполняются только </a:t>
            </a:r>
            <a:r>
              <a:rPr lang="ru-RU" sz="1600" dirty="0" smtClean="0">
                <a:cs typeface="Courier New" pitchFamily="49" charset="0"/>
              </a:rPr>
              <a:t>после завершения </a:t>
            </a:r>
            <a:r>
              <a:rPr lang="ru-RU" sz="1600" dirty="0">
                <a:cs typeface="Courier New" pitchFamily="49" charset="0"/>
              </a:rPr>
              <a:t>всех трех фаз распространения события, и любой обработчик, вызванный во время распространения события, имеет возможность отменить </a:t>
            </a:r>
            <a:r>
              <a:rPr lang="ru-RU" sz="1600" dirty="0" smtClean="0">
                <a:cs typeface="Courier New" pitchFamily="49" charset="0"/>
              </a:rPr>
              <a:t>действие </a:t>
            </a:r>
            <a:r>
              <a:rPr lang="ru-RU" sz="1600" dirty="0">
                <a:cs typeface="Courier New" pitchFamily="49" charset="0"/>
              </a:rPr>
              <a:t>по умолчанию, вызвав метод </a:t>
            </a:r>
            <a:r>
              <a:rPr lang="ru-RU" sz="1600" dirty="0" err="1">
                <a:cs typeface="Courier New" pitchFamily="49" charset="0"/>
              </a:rPr>
              <a:t>preventDefault</a:t>
            </a:r>
            <a:r>
              <a:rPr lang="ru-RU" sz="1600" dirty="0">
                <a:cs typeface="Courier New" pitchFamily="49" charset="0"/>
              </a:rPr>
              <a:t>() объекта </a:t>
            </a:r>
            <a:r>
              <a:rPr lang="ru-RU" sz="1600" dirty="0" err="1">
                <a:cs typeface="Courier New" pitchFamily="49" charset="0"/>
              </a:rPr>
              <a:t>Event</a:t>
            </a:r>
            <a:r>
              <a:rPr lang="ru-RU" sz="1600" dirty="0">
                <a:cs typeface="Courier New" pitchFamily="49" charset="0"/>
              </a:rPr>
              <a:t>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14513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Регистрация обработчиков событий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В API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0 можно зарегистрировать обработчик события, установив </a:t>
            </a:r>
            <a:r>
              <a:rPr lang="ru-RU" sz="1600" dirty="0" smtClean="0">
                <a:cs typeface="Courier New" pitchFamily="49" charset="0"/>
              </a:rPr>
              <a:t>значение атрибута </a:t>
            </a:r>
            <a:r>
              <a:rPr lang="ru-RU" sz="1600" dirty="0">
                <a:cs typeface="Courier New" pitchFamily="49" charset="0"/>
              </a:rPr>
              <a:t>в </a:t>
            </a:r>
            <a:r>
              <a:rPr lang="ru-RU" sz="1600" dirty="0" smtClean="0">
                <a:cs typeface="Courier New" pitchFamily="49" charset="0"/>
              </a:rPr>
              <a:t>HTML-коде </a:t>
            </a:r>
            <a:r>
              <a:rPr lang="ru-RU" sz="1600" dirty="0">
                <a:cs typeface="Courier New" pitchFamily="49" charset="0"/>
              </a:rPr>
              <a:t>или значение свойства объекта в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-коде</a:t>
            </a:r>
            <a:r>
              <a:rPr lang="ru-RU" sz="1600" dirty="0">
                <a:cs typeface="Courier New" pitchFamily="49" charset="0"/>
              </a:rPr>
              <a:t>. В </a:t>
            </a:r>
            <a:r>
              <a:rPr lang="ru-RU" sz="1600" dirty="0" smtClean="0">
                <a:cs typeface="Courier New" pitchFamily="49" charset="0"/>
              </a:rPr>
              <a:t>модели </a:t>
            </a:r>
            <a:r>
              <a:rPr lang="ru-RU" sz="1600" dirty="0">
                <a:cs typeface="Courier New" pitchFamily="49" charset="0"/>
              </a:rPr>
              <a:t>событий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2 обработчик события регистрируется для определенного </a:t>
            </a:r>
            <a:r>
              <a:rPr lang="ru-RU" sz="1600" dirty="0" smtClean="0">
                <a:cs typeface="Courier New" pitchFamily="49" charset="0"/>
              </a:rPr>
              <a:t>элемента </a:t>
            </a:r>
            <a:r>
              <a:rPr lang="ru-RU" sz="1600" dirty="0">
                <a:cs typeface="Courier New" pitchFamily="49" charset="0"/>
              </a:rPr>
              <a:t>вызовом метода </a:t>
            </a:r>
            <a:r>
              <a:rPr lang="ru-RU" sz="1600" dirty="0" err="1">
                <a:cs typeface="Courier New" pitchFamily="49" charset="0"/>
              </a:rPr>
              <a:t>addEventListener</a:t>
            </a:r>
            <a:r>
              <a:rPr lang="ru-RU" sz="1600" dirty="0">
                <a:cs typeface="Courier New" pitchFamily="49" charset="0"/>
              </a:rPr>
              <a:t>() этого объекта. (Хотя стандарт DOM </a:t>
            </a:r>
            <a:r>
              <a:rPr lang="ru-RU" sz="1600" dirty="0" smtClean="0">
                <a:cs typeface="Courier New" pitchFamily="49" charset="0"/>
              </a:rPr>
              <a:t>определяет </a:t>
            </a:r>
            <a:r>
              <a:rPr lang="ru-RU" sz="1600" dirty="0">
                <a:cs typeface="Courier New" pitchFamily="49" charset="0"/>
              </a:rPr>
              <a:t>для этого прикладного интерфейса (API) термин слушатель (</a:t>
            </a:r>
            <a:r>
              <a:rPr lang="ru-RU" sz="1600" dirty="0" err="1">
                <a:cs typeface="Courier New" pitchFamily="49" charset="0"/>
              </a:rPr>
              <a:t>listener</a:t>
            </a:r>
            <a:r>
              <a:rPr lang="ru-RU" sz="1600" dirty="0" smtClean="0">
                <a:cs typeface="Courier New" pitchFamily="49" charset="0"/>
              </a:rPr>
              <a:t>), для едино-</a:t>
            </a:r>
            <a:r>
              <a:rPr lang="ru-RU" sz="1600" dirty="0" err="1" smtClean="0">
                <a:cs typeface="Courier New" pitchFamily="49" charset="0"/>
              </a:rPr>
              <a:t>образия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мы </a:t>
            </a:r>
            <a:r>
              <a:rPr lang="ru-RU" sz="1600" dirty="0" smtClean="0">
                <a:cs typeface="Courier New" pitchFamily="49" charset="0"/>
              </a:rPr>
              <a:t>по-прежнему </a:t>
            </a:r>
            <a:r>
              <a:rPr lang="ru-RU" sz="1600" dirty="0">
                <a:cs typeface="Courier New" pitchFamily="49" charset="0"/>
              </a:rPr>
              <a:t>будем оперировать термином </a:t>
            </a:r>
            <a:r>
              <a:rPr lang="ru-RU" sz="1600" dirty="0" smtClean="0">
                <a:cs typeface="Courier New" pitchFamily="49" charset="0"/>
              </a:rPr>
              <a:t>обработчик (</a:t>
            </a:r>
            <a:r>
              <a:rPr lang="ru-RU" sz="1600" dirty="0" err="1" smtClean="0">
                <a:cs typeface="Courier New" pitchFamily="49" charset="0"/>
              </a:rPr>
              <a:t>handler</a:t>
            </a:r>
            <a:r>
              <a:rPr lang="ru-RU" sz="1600" dirty="0">
                <a:cs typeface="Courier New" pitchFamily="49" charset="0"/>
              </a:rPr>
              <a:t>).) Этот метод принимает три аргумента. Первый – имя типа </a:t>
            </a:r>
            <a:r>
              <a:rPr lang="ru-RU" sz="1600" dirty="0" smtClean="0">
                <a:cs typeface="Courier New" pitchFamily="49" charset="0"/>
              </a:rPr>
              <a:t>события, для </a:t>
            </a:r>
            <a:r>
              <a:rPr lang="ru-RU" sz="1600" dirty="0">
                <a:cs typeface="Courier New" pitchFamily="49" charset="0"/>
              </a:rPr>
              <a:t>которого </a:t>
            </a:r>
            <a:r>
              <a:rPr lang="ru-RU" sz="1600" dirty="0" err="1" smtClean="0">
                <a:cs typeface="Courier New" pitchFamily="49" charset="0"/>
              </a:rPr>
              <a:t>регис-трируется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обработчик. Тип события должен быть строкой, </a:t>
            </a:r>
            <a:r>
              <a:rPr lang="ru-RU" sz="1600" dirty="0" smtClean="0">
                <a:cs typeface="Courier New" pitchFamily="49" charset="0"/>
              </a:rPr>
              <a:t>содержащей </a:t>
            </a:r>
            <a:r>
              <a:rPr lang="ru-RU" sz="1600" dirty="0">
                <a:cs typeface="Courier New" pitchFamily="49" charset="0"/>
              </a:rPr>
              <a:t>имя </a:t>
            </a:r>
            <a:r>
              <a:rPr lang="ru-RU" sz="1600" dirty="0" smtClean="0">
                <a:cs typeface="Courier New" pitchFamily="49" charset="0"/>
              </a:rPr>
              <a:t>HTML-атрибута </a:t>
            </a:r>
            <a:r>
              <a:rPr lang="ru-RU" sz="1600" dirty="0">
                <a:cs typeface="Courier New" pitchFamily="49" charset="0"/>
              </a:rPr>
              <a:t>обработчика в нижнем регистре без </a:t>
            </a:r>
            <a:r>
              <a:rPr lang="ru-RU" sz="1600" dirty="0" smtClean="0">
                <a:cs typeface="Courier New" pitchFamily="49" charset="0"/>
              </a:rPr>
              <a:t>начальных букв </a:t>
            </a:r>
            <a:r>
              <a:rPr lang="ru-RU" sz="1600" dirty="0">
                <a:cs typeface="Courier New" pitchFamily="49" charset="0"/>
              </a:rPr>
              <a:t>«</a:t>
            </a:r>
            <a:r>
              <a:rPr lang="ru-RU" sz="1600" dirty="0" err="1">
                <a:cs typeface="Courier New" pitchFamily="49" charset="0"/>
              </a:rPr>
              <a:t>on</a:t>
            </a:r>
            <a:r>
              <a:rPr lang="ru-RU" sz="1600" dirty="0">
                <a:cs typeface="Courier New" pitchFamily="49" charset="0"/>
              </a:rPr>
              <a:t>». Другими словами, если в модели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0 используется </a:t>
            </a:r>
            <a:r>
              <a:rPr lang="ru-RU" sz="1600" dirty="0" smtClean="0">
                <a:cs typeface="Courier New" pitchFamily="49" charset="0"/>
              </a:rPr>
              <a:t>HTML-атрибут </a:t>
            </a:r>
            <a:r>
              <a:rPr lang="ru-RU" sz="1600" dirty="0" err="1" smtClean="0">
                <a:cs typeface="Courier New" pitchFamily="49" charset="0"/>
              </a:rPr>
              <a:t>onmousedown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или свойство </a:t>
            </a:r>
            <a:r>
              <a:rPr lang="ru-RU" sz="1600" dirty="0" err="1">
                <a:cs typeface="Courier New" pitchFamily="49" charset="0"/>
              </a:rPr>
              <a:t>onmousedown</a:t>
            </a:r>
            <a:r>
              <a:rPr lang="ru-RU" sz="1600" dirty="0">
                <a:cs typeface="Courier New" pitchFamily="49" charset="0"/>
              </a:rPr>
              <a:t>, то в модели событий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2 необходимо </a:t>
            </a:r>
            <a:r>
              <a:rPr lang="ru-RU" sz="1600" dirty="0" smtClean="0">
                <a:cs typeface="Courier New" pitchFamily="49" charset="0"/>
              </a:rPr>
              <a:t>использовать </a:t>
            </a:r>
            <a:r>
              <a:rPr lang="ru-RU" sz="1600" dirty="0">
                <a:cs typeface="Courier New" pitchFamily="49" charset="0"/>
              </a:rPr>
              <a:t>строку "</a:t>
            </a:r>
            <a:r>
              <a:rPr lang="ru-RU" sz="1600" dirty="0" err="1">
                <a:cs typeface="Courier New" pitchFamily="49" charset="0"/>
              </a:rPr>
              <a:t>mousedown</a:t>
            </a:r>
            <a:r>
              <a:rPr lang="ru-RU" sz="1600" dirty="0">
                <a:cs typeface="Courier New" pitchFamily="49" charset="0"/>
              </a:rPr>
              <a:t>".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Второй аргумент </a:t>
            </a:r>
            <a:r>
              <a:rPr lang="ru-RU" sz="1600" dirty="0" err="1">
                <a:cs typeface="Courier New" pitchFamily="49" charset="0"/>
              </a:rPr>
              <a:t>addEventListener</a:t>
            </a:r>
            <a:r>
              <a:rPr lang="ru-RU" sz="1600" dirty="0">
                <a:cs typeface="Courier New" pitchFamily="49" charset="0"/>
              </a:rPr>
              <a:t>() представляет собой </a:t>
            </a:r>
            <a:r>
              <a:rPr lang="ru-RU" sz="1600" dirty="0" smtClean="0">
                <a:cs typeface="Courier New" pitchFamily="49" charset="0"/>
              </a:rPr>
              <a:t>функцию-обработчик </a:t>
            </a:r>
            <a:r>
              <a:rPr lang="ru-RU" sz="1600" dirty="0">
                <a:cs typeface="Courier New" pitchFamily="49" charset="0"/>
              </a:rPr>
              <a:t>(</a:t>
            </a:r>
            <a:r>
              <a:rPr lang="ru-RU" sz="1600" dirty="0" smtClean="0">
                <a:cs typeface="Courier New" pitchFamily="49" charset="0"/>
              </a:rPr>
              <a:t>или слушатель</a:t>
            </a:r>
            <a:r>
              <a:rPr lang="ru-RU" sz="1600" dirty="0">
                <a:cs typeface="Courier New" pitchFamily="49" charset="0"/>
              </a:rPr>
              <a:t>), которая должна вызываться при возникновении событий </a:t>
            </a:r>
            <a:r>
              <a:rPr lang="ru-RU" sz="1600" dirty="0" smtClean="0">
                <a:cs typeface="Courier New" pitchFamily="49" charset="0"/>
              </a:rPr>
              <a:t>указанного типа</a:t>
            </a:r>
            <a:r>
              <a:rPr lang="ru-RU" sz="1600" dirty="0">
                <a:cs typeface="Courier New" pitchFamily="49" charset="0"/>
              </a:rPr>
              <a:t>. Когда вызывается ваша функция, ей в качестве единственного </a:t>
            </a:r>
            <a:r>
              <a:rPr lang="ru-RU" sz="1600" dirty="0" smtClean="0">
                <a:cs typeface="Courier New" pitchFamily="49" charset="0"/>
              </a:rPr>
              <a:t>аргумента передается </a:t>
            </a:r>
            <a:r>
              <a:rPr lang="ru-RU" sz="1600" dirty="0">
                <a:cs typeface="Courier New" pitchFamily="49" charset="0"/>
              </a:rPr>
              <a:t>объект </a:t>
            </a:r>
            <a:r>
              <a:rPr lang="ru-RU" sz="1600" dirty="0" err="1">
                <a:cs typeface="Courier New" pitchFamily="49" charset="0"/>
              </a:rPr>
              <a:t>Event</a:t>
            </a:r>
            <a:r>
              <a:rPr lang="ru-RU" sz="1600" dirty="0">
                <a:cs typeface="Courier New" pitchFamily="49" charset="0"/>
              </a:rPr>
              <a:t>. Этот объект содержит информацию о событии (</a:t>
            </a:r>
            <a:r>
              <a:rPr lang="ru-RU" sz="1600" dirty="0" smtClean="0">
                <a:cs typeface="Courier New" pitchFamily="49" charset="0"/>
              </a:rPr>
              <a:t>напри-мер</a:t>
            </a:r>
            <a:r>
              <a:rPr lang="ru-RU" sz="1600" dirty="0">
                <a:cs typeface="Courier New" pitchFamily="49" charset="0"/>
              </a:rPr>
              <a:t>, какая кнопка мыши была нажата) и определяет методы, такие как </a:t>
            </a:r>
            <a:r>
              <a:rPr lang="ru-RU" sz="1600" dirty="0" err="1" smtClean="0">
                <a:cs typeface="Courier New" pitchFamily="49" charset="0"/>
              </a:rPr>
              <a:t>stopPropagation</a:t>
            </a:r>
            <a:r>
              <a:rPr lang="ru-RU" sz="1600" dirty="0">
                <a:cs typeface="Courier New" pitchFamily="49" charset="0"/>
              </a:rPr>
              <a:t>(). Позднее мы подробнее рассмотрим интерфейс </a:t>
            </a:r>
            <a:r>
              <a:rPr lang="ru-RU" sz="1600" dirty="0" err="1">
                <a:cs typeface="Courier New" pitchFamily="49" charset="0"/>
              </a:rPr>
              <a:t>Event</a:t>
            </a:r>
            <a:r>
              <a:rPr lang="ru-RU" sz="1600" dirty="0">
                <a:cs typeface="Courier New" pitchFamily="49" charset="0"/>
              </a:rPr>
              <a:t> и его </a:t>
            </a:r>
            <a:r>
              <a:rPr lang="ru-RU" sz="1600" dirty="0" err="1" smtClean="0">
                <a:cs typeface="Courier New" pitchFamily="49" charset="0"/>
              </a:rPr>
              <a:t>подынтерфейсы</a:t>
            </a:r>
            <a:r>
              <a:rPr lang="ru-RU" sz="1600" dirty="0" smtClean="0">
                <a:cs typeface="Courier New" pitchFamily="49" charset="0"/>
              </a:rPr>
              <a:t>.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28237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i="1" dirty="0">
                <a:cs typeface="Courier New" pitchFamily="49" charset="0"/>
              </a:rPr>
              <a:t>Стандартная модель обработки событий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Это мощная и богатая возможностями модель была стандартизована в </a:t>
            </a:r>
            <a:r>
              <a:rPr lang="ru-RU" sz="1600" dirty="0" smtClean="0">
                <a:cs typeface="Courier New" pitchFamily="49" charset="0"/>
              </a:rPr>
              <a:t>DOM уровня </a:t>
            </a:r>
            <a:r>
              <a:rPr lang="ru-RU" sz="1600" dirty="0">
                <a:cs typeface="Courier New" pitchFamily="49" charset="0"/>
              </a:rPr>
              <a:t>2. Поддерживается всеми современными </a:t>
            </a:r>
            <a:r>
              <a:rPr lang="ru-RU" sz="1600" dirty="0" smtClean="0">
                <a:cs typeface="Courier New" pitchFamily="49" charset="0"/>
              </a:rPr>
              <a:t>браузерами</a:t>
            </a:r>
            <a:r>
              <a:rPr lang="ru-RU" sz="1600" dirty="0">
                <a:cs typeface="Courier New" pitchFamily="49" charset="0"/>
              </a:rPr>
              <a:t>, исключая </a:t>
            </a:r>
            <a:r>
              <a:rPr lang="ru-RU" sz="1600" dirty="0" err="1" smtClean="0">
                <a:cs typeface="Courier New" pitchFamily="49" charset="0"/>
              </a:rPr>
              <a:t>Internet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 err="1">
                <a:cs typeface="Courier New" pitchFamily="49" charset="0"/>
              </a:rPr>
              <a:t>Explorer</a:t>
            </a:r>
            <a:r>
              <a:rPr lang="ru-RU" sz="1600" dirty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600" i="1" dirty="0">
                <a:cs typeface="Courier New" pitchFamily="49" charset="0"/>
              </a:rPr>
              <a:t>Модель обработки событий </a:t>
            </a:r>
            <a:r>
              <a:rPr lang="ru-RU" sz="1600" i="1" dirty="0" err="1">
                <a:cs typeface="Courier New" pitchFamily="49" charset="0"/>
              </a:rPr>
              <a:t>Internet</a:t>
            </a:r>
            <a:r>
              <a:rPr lang="ru-RU" sz="1600" i="1" dirty="0">
                <a:cs typeface="Courier New" pitchFamily="49" charset="0"/>
              </a:rPr>
              <a:t> </a:t>
            </a:r>
            <a:r>
              <a:rPr lang="ru-RU" sz="1600" i="1" dirty="0" err="1">
                <a:cs typeface="Courier New" pitchFamily="49" charset="0"/>
              </a:rPr>
              <a:t>Explorer</a:t>
            </a:r>
            <a:endParaRPr lang="ru-RU" sz="1600" i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Эта модель реализована в IE 4 и расширена в IE 5. Она обладает </a:t>
            </a:r>
            <a:r>
              <a:rPr lang="ru-RU" sz="1600" dirty="0" smtClean="0">
                <a:cs typeface="Courier New" pitchFamily="49" charset="0"/>
              </a:rPr>
              <a:t>некоторыми, но </a:t>
            </a:r>
            <a:r>
              <a:rPr lang="ru-RU" sz="1600" dirty="0">
                <a:cs typeface="Courier New" pitchFamily="49" charset="0"/>
              </a:rPr>
              <a:t>не всеми возможностями стандартной модели обработки событий. </a:t>
            </a:r>
            <a:r>
              <a:rPr lang="ru-RU" sz="1600" dirty="0" smtClean="0">
                <a:cs typeface="Courier New" pitchFamily="49" charset="0"/>
              </a:rPr>
              <a:t>Хотя корпорация </a:t>
            </a:r>
            <a:r>
              <a:rPr lang="ru-RU" sz="1600" dirty="0" err="1">
                <a:cs typeface="Courier New" pitchFamily="49" charset="0"/>
              </a:rPr>
              <a:t>Microsoft</a:t>
            </a:r>
            <a:r>
              <a:rPr lang="ru-RU" sz="1600" dirty="0">
                <a:cs typeface="Courier New" pitchFamily="49" charset="0"/>
              </a:rPr>
              <a:t> участвовала в создании модели обработки </a:t>
            </a:r>
            <a:r>
              <a:rPr lang="ru-RU" sz="1600" dirty="0" smtClean="0">
                <a:cs typeface="Courier New" pitchFamily="49" charset="0"/>
              </a:rPr>
              <a:t>событий DOM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2 и располагала достаточным временем для реализации </a:t>
            </a:r>
            <a:r>
              <a:rPr lang="ru-RU" sz="1600" dirty="0" smtClean="0">
                <a:cs typeface="Courier New" pitchFamily="49" charset="0"/>
              </a:rPr>
              <a:t>стандартной </a:t>
            </a:r>
            <a:r>
              <a:rPr lang="ru-RU" sz="1600" dirty="0">
                <a:cs typeface="Courier New" pitchFamily="49" charset="0"/>
              </a:rPr>
              <a:t>модели обработки событий в IE 5.5 и IE 6, разработчики этих </a:t>
            </a:r>
            <a:r>
              <a:rPr lang="ru-RU" sz="1600" dirty="0" smtClean="0">
                <a:cs typeface="Courier New" pitchFamily="49" charset="0"/>
              </a:rPr>
              <a:t>браузеров продолжают </a:t>
            </a:r>
            <a:r>
              <a:rPr lang="ru-RU" sz="1600" dirty="0">
                <a:cs typeface="Courier New" pitchFamily="49" charset="0"/>
              </a:rPr>
              <a:t>придерживаться своей фирменной модели обработки событий</a:t>
            </a:r>
            <a:r>
              <a:rPr lang="ru-RU" sz="1600" dirty="0" smtClean="0">
                <a:cs typeface="Courier New" pitchFamily="49" charset="0"/>
              </a:rPr>
              <a:t>.</a:t>
            </a:r>
            <a:endParaRPr lang="ru-RU" sz="1600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Это значит, что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-программисты </a:t>
            </a:r>
            <a:r>
              <a:rPr lang="ru-RU" sz="1600" dirty="0">
                <a:cs typeface="Courier New" pitchFamily="49" charset="0"/>
              </a:rPr>
              <a:t>должны писать для </a:t>
            </a:r>
            <a:r>
              <a:rPr lang="ru-RU" sz="1600" dirty="0" smtClean="0">
                <a:cs typeface="Courier New" pitchFamily="49" charset="0"/>
              </a:rPr>
              <a:t>браузеров IE специальный </a:t>
            </a:r>
            <a:r>
              <a:rPr lang="ru-RU" sz="1600" dirty="0">
                <a:cs typeface="Courier New" pitchFamily="49" charset="0"/>
              </a:rPr>
              <a:t>программный код, если хотят получить доступ к развитым </a:t>
            </a:r>
            <a:r>
              <a:rPr lang="ru-RU" sz="1600" dirty="0" smtClean="0">
                <a:cs typeface="Courier New" pitchFamily="49" charset="0"/>
              </a:rPr>
              <a:t>механизмам </a:t>
            </a:r>
            <a:r>
              <a:rPr lang="ru-RU" sz="1600" dirty="0">
                <a:cs typeface="Courier New" pitchFamily="49" charset="0"/>
              </a:rPr>
              <a:t>обработки событий.</a:t>
            </a:r>
          </a:p>
          <a:p>
            <a:pPr marL="0" indent="0">
              <a:buNone/>
            </a:pP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7551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Последний аргумент метода </a:t>
            </a:r>
            <a:r>
              <a:rPr lang="ru-RU" sz="1600" dirty="0" err="1">
                <a:cs typeface="Courier New" pitchFamily="49" charset="0"/>
              </a:rPr>
              <a:t>addEventListener</a:t>
            </a:r>
            <a:r>
              <a:rPr lang="ru-RU" sz="1600" dirty="0">
                <a:cs typeface="Courier New" pitchFamily="49" charset="0"/>
              </a:rPr>
              <a:t>() – логическое значение. Если оно равно  </a:t>
            </a:r>
            <a:r>
              <a:rPr lang="ru-RU" sz="1600" dirty="0" err="1">
                <a:cs typeface="Courier New" pitchFamily="49" charset="0"/>
              </a:rPr>
              <a:t>true</a:t>
            </a:r>
            <a:r>
              <a:rPr lang="ru-RU" sz="1600" dirty="0">
                <a:cs typeface="Courier New" pitchFamily="49" charset="0"/>
              </a:rPr>
              <a:t>, указанный обработчик события перехватывает события в ходе их распространения на этапе перехвата. Если аргумент равен </a:t>
            </a:r>
            <a:r>
              <a:rPr lang="ru-RU" sz="1600" dirty="0" err="1">
                <a:cs typeface="Courier New" pitchFamily="49" charset="0"/>
              </a:rPr>
              <a:t>false</a:t>
            </a:r>
            <a:r>
              <a:rPr lang="ru-RU" sz="1600" dirty="0">
                <a:cs typeface="Courier New" pitchFamily="49" charset="0"/>
              </a:rPr>
              <a:t>, значит, это нор-</a:t>
            </a:r>
            <a:r>
              <a:rPr lang="ru-RU" sz="1600" dirty="0" err="1">
                <a:cs typeface="Courier New" pitchFamily="49" charset="0"/>
              </a:rPr>
              <a:t>мальный</a:t>
            </a:r>
            <a:r>
              <a:rPr lang="ru-RU" sz="1600" dirty="0">
                <a:cs typeface="Courier New" pitchFamily="49" charset="0"/>
              </a:rPr>
              <a:t> обработчик события, который вызывается, когда событие происходит непосредственно в данном элементе или в потомке элемента, а затем всплывает обратно к данному элементу</a:t>
            </a:r>
            <a:r>
              <a:rPr lang="ru-RU" sz="1600" dirty="0" smtClean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Например, вот как при помощи функции </a:t>
            </a:r>
            <a:r>
              <a:rPr lang="ru-RU" sz="1600" dirty="0" err="1">
                <a:cs typeface="Courier New" pitchFamily="49" charset="0"/>
              </a:rPr>
              <a:t>addEventListener</a:t>
            </a:r>
            <a:r>
              <a:rPr lang="ru-RU" sz="1600" dirty="0">
                <a:cs typeface="Courier New" pitchFamily="49" charset="0"/>
              </a:rPr>
              <a:t>() можно </a:t>
            </a:r>
            <a:r>
              <a:rPr lang="ru-RU" sz="1600" dirty="0" smtClean="0">
                <a:cs typeface="Courier New" pitchFamily="49" charset="0"/>
              </a:rPr>
              <a:t>зарегистрировать </a:t>
            </a:r>
            <a:r>
              <a:rPr lang="ru-RU" sz="1600" dirty="0">
                <a:cs typeface="Courier New" pitchFamily="49" charset="0"/>
              </a:rPr>
              <a:t>обработчик события </a:t>
            </a:r>
            <a:r>
              <a:rPr lang="ru-RU" sz="1600" dirty="0" err="1">
                <a:cs typeface="Courier New" pitchFamily="49" charset="0"/>
              </a:rPr>
              <a:t>submit</a:t>
            </a:r>
            <a:r>
              <a:rPr lang="ru-RU" sz="1600" dirty="0">
                <a:cs typeface="Courier New" pitchFamily="49" charset="0"/>
              </a:rPr>
              <a:t> элемента &lt;</a:t>
            </a:r>
            <a:r>
              <a:rPr lang="ru-RU" sz="1600" dirty="0" err="1">
                <a:cs typeface="Courier New" pitchFamily="49" charset="0"/>
              </a:rPr>
              <a:t>form</a:t>
            </a:r>
            <a:r>
              <a:rPr lang="ru-RU" sz="1600" dirty="0">
                <a:cs typeface="Courier New" pitchFamily="49" charset="0"/>
              </a:rPr>
              <a:t>&gt;: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document.myform.addEventListener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submit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",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                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function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(e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) {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return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validate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e.target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); }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                           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false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Можно перехватить все события </a:t>
            </a:r>
            <a:r>
              <a:rPr lang="ru-RU" sz="1600" dirty="0" err="1">
                <a:cs typeface="Courier New" pitchFamily="49" charset="0"/>
              </a:rPr>
              <a:t>mousedown</a:t>
            </a:r>
            <a:r>
              <a:rPr lang="ru-RU" sz="1600" dirty="0">
                <a:cs typeface="Courier New" pitchFamily="49" charset="0"/>
              </a:rPr>
              <a:t>, происходящие внутри элемента &lt;</a:t>
            </a:r>
            <a:r>
              <a:rPr lang="ru-RU" sz="1600" dirty="0" err="1" smtClean="0">
                <a:cs typeface="Courier New" pitchFamily="49" charset="0"/>
              </a:rPr>
              <a:t>div</a:t>
            </a:r>
            <a:r>
              <a:rPr lang="ru-RU" sz="1600" dirty="0" smtClean="0">
                <a:cs typeface="Courier New" pitchFamily="49" charset="0"/>
              </a:rPr>
              <a:t>&gt; с </a:t>
            </a:r>
            <a:r>
              <a:rPr lang="ru-RU" sz="1600" dirty="0">
                <a:cs typeface="Courier New" pitchFamily="49" charset="0"/>
              </a:rPr>
              <a:t>определенным именем, вызвав функцию </a:t>
            </a:r>
            <a:r>
              <a:rPr lang="ru-RU" sz="1600" dirty="0" err="1">
                <a:cs typeface="Courier New" pitchFamily="49" charset="0"/>
              </a:rPr>
              <a:t>addEventListener</a:t>
            </a:r>
            <a:r>
              <a:rPr lang="ru-RU" sz="1600" dirty="0">
                <a:cs typeface="Courier New" pitchFamily="49" charset="0"/>
              </a:rPr>
              <a:t>() следующим образом: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mydiv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document.getElementById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mydiv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mydiv.addEventListener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mousedown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",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handleMouseDown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true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В этих примерах предполагается, что функции </a:t>
            </a:r>
            <a:r>
              <a:rPr lang="ru-RU" sz="1600" dirty="0" err="1">
                <a:cs typeface="Courier New" pitchFamily="49" charset="0"/>
              </a:rPr>
              <a:t>validate</a:t>
            </a:r>
            <a:r>
              <a:rPr lang="ru-RU" sz="1600" dirty="0">
                <a:cs typeface="Courier New" pitchFamily="49" charset="0"/>
              </a:rPr>
              <a:t>() и </a:t>
            </a:r>
            <a:r>
              <a:rPr lang="ru-RU" sz="1600" dirty="0" err="1">
                <a:cs typeface="Courier New" pitchFamily="49" charset="0"/>
              </a:rPr>
              <a:t>handleMouseDown</a:t>
            </a:r>
            <a:r>
              <a:rPr lang="ru-RU" sz="1600" dirty="0">
                <a:cs typeface="Courier New" pitchFamily="49" charset="0"/>
              </a:rPr>
              <a:t>() </a:t>
            </a:r>
            <a:r>
              <a:rPr lang="ru-RU" sz="1600" dirty="0" err="1" smtClean="0">
                <a:cs typeface="Courier New" pitchFamily="49" charset="0"/>
              </a:rPr>
              <a:t>опре</a:t>
            </a:r>
            <a:r>
              <a:rPr lang="ru-RU" sz="1600" dirty="0" smtClean="0">
                <a:cs typeface="Courier New" pitchFamily="49" charset="0"/>
              </a:rPr>
              <a:t>-делены </a:t>
            </a:r>
            <a:r>
              <a:rPr lang="ru-RU" sz="1600" dirty="0">
                <a:cs typeface="Courier New" pitchFamily="49" charset="0"/>
              </a:rPr>
              <a:t>в </a:t>
            </a:r>
            <a:r>
              <a:rPr lang="ru-RU" sz="1600" dirty="0" smtClean="0">
                <a:cs typeface="Courier New" pitchFamily="49" charset="0"/>
              </a:rPr>
              <a:t>каком-либо </a:t>
            </a:r>
            <a:r>
              <a:rPr lang="ru-RU" sz="1600" dirty="0">
                <a:cs typeface="Courier New" pitchFamily="49" charset="0"/>
              </a:rPr>
              <a:t>другом месте вашего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-кода</a:t>
            </a:r>
            <a:r>
              <a:rPr lang="ru-RU" sz="1600" dirty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Обработчики событий, зарегистрированные с помощью функции </a:t>
            </a:r>
            <a:r>
              <a:rPr lang="ru-RU" sz="1600" dirty="0" err="1" smtClean="0">
                <a:cs typeface="Courier New" pitchFamily="49" charset="0"/>
              </a:rPr>
              <a:t>addEventListener</a:t>
            </a:r>
            <a:r>
              <a:rPr lang="ru-RU" sz="1600" dirty="0">
                <a:cs typeface="Courier New" pitchFamily="49" charset="0"/>
              </a:rPr>
              <a:t>(), выполняются в той области видимости, в которой они определены. Они </a:t>
            </a:r>
            <a:r>
              <a:rPr lang="ru-RU" sz="1600" dirty="0" smtClean="0">
                <a:cs typeface="Courier New" pitchFamily="49" charset="0"/>
              </a:rPr>
              <a:t>не </a:t>
            </a:r>
            <a:r>
              <a:rPr lang="ru-RU" sz="1600" dirty="0" err="1" smtClean="0">
                <a:cs typeface="Courier New" pitchFamily="49" charset="0"/>
              </a:rPr>
              <a:t>вызыва-ются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с расширенной цепочкой областей видимости, используемой </a:t>
            </a:r>
            <a:r>
              <a:rPr lang="ru-RU" sz="1600" dirty="0" smtClean="0">
                <a:cs typeface="Courier New" pitchFamily="49" charset="0"/>
              </a:rPr>
              <a:t>для </a:t>
            </a:r>
            <a:r>
              <a:rPr lang="ru-RU" sz="1600" dirty="0" err="1" smtClean="0">
                <a:cs typeface="Courier New" pitchFamily="49" charset="0"/>
              </a:rPr>
              <a:t>обработчи</a:t>
            </a:r>
            <a:r>
              <a:rPr lang="ru-RU" sz="1600" dirty="0" smtClean="0">
                <a:cs typeface="Courier New" pitchFamily="49" charset="0"/>
              </a:rPr>
              <a:t>-ков </a:t>
            </a:r>
            <a:r>
              <a:rPr lang="ru-RU" sz="1600" dirty="0">
                <a:cs typeface="Courier New" pitchFamily="49" charset="0"/>
              </a:rPr>
              <a:t>событий, определенных в виде </a:t>
            </a:r>
            <a:r>
              <a:rPr lang="ru-RU" sz="1600" dirty="0" smtClean="0">
                <a:cs typeface="Courier New" pitchFamily="49" charset="0"/>
              </a:rPr>
              <a:t>HTML-атрибутов.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95392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Обработчики событий в модели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2 регистрируются вызовом метода, а не </a:t>
            </a:r>
            <a:r>
              <a:rPr lang="ru-RU" sz="1600" dirty="0" smtClean="0">
                <a:cs typeface="Courier New" pitchFamily="49" charset="0"/>
              </a:rPr>
              <a:t>уста-</a:t>
            </a:r>
            <a:r>
              <a:rPr lang="ru-RU" sz="1600" dirty="0" err="1" smtClean="0">
                <a:cs typeface="Courier New" pitchFamily="49" charset="0"/>
              </a:rPr>
              <a:t>новкой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атрибута или свойства, поэтому можно зарегистрировать </a:t>
            </a:r>
            <a:r>
              <a:rPr lang="ru-RU" sz="1600" dirty="0" smtClean="0">
                <a:cs typeface="Courier New" pitchFamily="49" charset="0"/>
              </a:rPr>
              <a:t>несколько </a:t>
            </a:r>
            <a:r>
              <a:rPr lang="ru-RU" sz="1600" dirty="0" err="1" smtClean="0">
                <a:cs typeface="Courier New" pitchFamily="49" charset="0"/>
              </a:rPr>
              <a:t>обра-ботчиков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для данного типа события в данном объекте. Если вызвать </a:t>
            </a:r>
            <a:r>
              <a:rPr lang="ru-RU" sz="1600" dirty="0" smtClean="0">
                <a:cs typeface="Courier New" pitchFamily="49" charset="0"/>
              </a:rPr>
              <a:t>функцию </a:t>
            </a:r>
            <a:r>
              <a:rPr lang="ru-RU" sz="1600" dirty="0" err="1">
                <a:cs typeface="Courier New" pitchFamily="49" charset="0"/>
              </a:rPr>
              <a:t>addEventListener</a:t>
            </a:r>
            <a:r>
              <a:rPr lang="ru-RU" sz="1600" dirty="0">
                <a:cs typeface="Courier New" pitchFamily="49" charset="0"/>
              </a:rPr>
              <a:t>() несколько раз для регистрации нескольких </a:t>
            </a:r>
            <a:r>
              <a:rPr lang="ru-RU" sz="1600" dirty="0" smtClean="0">
                <a:cs typeface="Courier New" pitchFamily="49" charset="0"/>
              </a:rPr>
              <a:t>функций-</a:t>
            </a:r>
            <a:r>
              <a:rPr lang="ru-RU" sz="1600" dirty="0" err="1" smtClean="0">
                <a:cs typeface="Courier New" pitchFamily="49" charset="0"/>
              </a:rPr>
              <a:t>обработчи</a:t>
            </a:r>
            <a:r>
              <a:rPr lang="ru-RU" sz="1600" dirty="0" smtClean="0">
                <a:cs typeface="Courier New" pitchFamily="49" charset="0"/>
              </a:rPr>
              <a:t>-ков </a:t>
            </a:r>
            <a:r>
              <a:rPr lang="ru-RU" sz="1600" dirty="0">
                <a:cs typeface="Courier New" pitchFamily="49" charset="0"/>
              </a:rPr>
              <a:t>одного типа события в одном объекте, то при возникновении </a:t>
            </a:r>
            <a:r>
              <a:rPr lang="ru-RU" sz="1600" dirty="0" smtClean="0">
                <a:cs typeface="Courier New" pitchFamily="49" charset="0"/>
              </a:rPr>
              <a:t>события </a:t>
            </a:r>
            <a:r>
              <a:rPr lang="ru-RU" sz="1600" dirty="0">
                <a:cs typeface="Courier New" pitchFamily="49" charset="0"/>
              </a:rPr>
              <a:t>этого типа в данном объекте (или при всплывании к данному объекту, </a:t>
            </a:r>
            <a:r>
              <a:rPr lang="ru-RU" sz="1600" dirty="0" smtClean="0">
                <a:cs typeface="Courier New" pitchFamily="49" charset="0"/>
              </a:rPr>
              <a:t>или при </a:t>
            </a:r>
            <a:r>
              <a:rPr lang="ru-RU" sz="1600" dirty="0">
                <a:cs typeface="Courier New" pitchFamily="49" charset="0"/>
              </a:rPr>
              <a:t>перехвате этого события данным объектом) будут вызваны все </a:t>
            </a:r>
            <a:r>
              <a:rPr lang="ru-RU" sz="1600" dirty="0" smtClean="0">
                <a:cs typeface="Courier New" pitchFamily="49" charset="0"/>
              </a:rPr>
              <a:t>зарегистрированные </a:t>
            </a:r>
            <a:r>
              <a:rPr lang="ru-RU" sz="1600" dirty="0">
                <a:cs typeface="Courier New" pitchFamily="49" charset="0"/>
              </a:rPr>
              <a:t>вами функции. Однако здесь важно понимать, что стандарт DOM </a:t>
            </a:r>
            <a:r>
              <a:rPr lang="ru-RU" sz="1600" dirty="0" smtClean="0">
                <a:cs typeface="Courier New" pitchFamily="49" charset="0"/>
              </a:rPr>
              <a:t>не гарантирует </a:t>
            </a:r>
            <a:r>
              <a:rPr lang="ru-RU" sz="1600" dirty="0">
                <a:cs typeface="Courier New" pitchFamily="49" charset="0"/>
              </a:rPr>
              <a:t>порядок вызова </a:t>
            </a:r>
            <a:r>
              <a:rPr lang="ru-RU" sz="1600" dirty="0" smtClean="0">
                <a:cs typeface="Courier New" pitchFamily="49" charset="0"/>
              </a:rPr>
              <a:t>функций-обработчиков </a:t>
            </a:r>
            <a:r>
              <a:rPr lang="ru-RU" sz="1600" dirty="0">
                <a:cs typeface="Courier New" pitchFamily="49" charset="0"/>
              </a:rPr>
              <a:t>данного объекта, </a:t>
            </a:r>
            <a:r>
              <a:rPr lang="ru-RU" sz="1600" dirty="0" smtClean="0">
                <a:cs typeface="Courier New" pitchFamily="49" charset="0"/>
              </a:rPr>
              <a:t>поэтому не </a:t>
            </a:r>
            <a:r>
              <a:rPr lang="ru-RU" sz="1600" dirty="0">
                <a:cs typeface="Courier New" pitchFamily="49" charset="0"/>
              </a:rPr>
              <a:t>следует рассчитывать, что они будут вызваны в том порядке, в котором вы </a:t>
            </a:r>
            <a:r>
              <a:rPr lang="ru-RU" sz="1600" dirty="0" smtClean="0">
                <a:cs typeface="Courier New" pitchFamily="49" charset="0"/>
              </a:rPr>
              <a:t>их зарегистрировали</a:t>
            </a:r>
            <a:r>
              <a:rPr lang="ru-RU" sz="1600" dirty="0">
                <a:cs typeface="Courier New" pitchFamily="49" charset="0"/>
              </a:rPr>
              <a:t>. Заметьте также, что если для одного элемента несколько </a:t>
            </a:r>
            <a:r>
              <a:rPr lang="ru-RU" sz="1600" dirty="0" smtClean="0">
                <a:cs typeface="Courier New" pitchFamily="49" charset="0"/>
              </a:rPr>
              <a:t>раз зарегистрировать </a:t>
            </a:r>
            <a:r>
              <a:rPr lang="ru-RU" sz="1600" dirty="0">
                <a:cs typeface="Courier New" pitchFamily="49" charset="0"/>
              </a:rPr>
              <a:t>одну и ту же </a:t>
            </a:r>
            <a:r>
              <a:rPr lang="ru-RU" sz="1600" dirty="0" smtClean="0">
                <a:cs typeface="Courier New" pitchFamily="49" charset="0"/>
              </a:rPr>
              <a:t>функцию-обработчик</a:t>
            </a:r>
            <a:r>
              <a:rPr lang="ru-RU" sz="1600" dirty="0">
                <a:cs typeface="Courier New" pitchFamily="49" charset="0"/>
              </a:rPr>
              <a:t>, то все регистрации, </a:t>
            </a:r>
            <a:r>
              <a:rPr lang="ru-RU" sz="1600" dirty="0" smtClean="0">
                <a:cs typeface="Courier New" pitchFamily="49" charset="0"/>
              </a:rPr>
              <a:t>кроме первой</a:t>
            </a:r>
            <a:r>
              <a:rPr lang="ru-RU" sz="1600" dirty="0">
                <a:cs typeface="Courier New" pitchFamily="49" charset="0"/>
              </a:rPr>
              <a:t>, игнорируются.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Зачем может потребоваться регистрировать более одной </a:t>
            </a:r>
            <a:r>
              <a:rPr lang="ru-RU" sz="1600" dirty="0" smtClean="0">
                <a:cs typeface="Courier New" pitchFamily="49" charset="0"/>
              </a:rPr>
              <a:t>функции-обработчика одного </a:t>
            </a:r>
            <a:r>
              <a:rPr lang="ru-RU" sz="1600" dirty="0">
                <a:cs typeface="Courier New" pitchFamily="49" charset="0"/>
              </a:rPr>
              <a:t>события в одном объекте? Это может быть очень полезно для </a:t>
            </a:r>
            <a:r>
              <a:rPr lang="ru-RU" sz="1600" dirty="0" err="1" smtClean="0">
                <a:cs typeface="Courier New" pitchFamily="49" charset="0"/>
              </a:rPr>
              <a:t>структуриза-ции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вашего программного кода. Предположим, что вы пишете </a:t>
            </a:r>
            <a:r>
              <a:rPr lang="ru-RU" sz="1600" dirty="0" smtClean="0">
                <a:cs typeface="Courier New" pitchFamily="49" charset="0"/>
              </a:rPr>
              <a:t>универсальный модуль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-кода</a:t>
            </a:r>
            <a:r>
              <a:rPr lang="ru-RU" sz="1600" dirty="0">
                <a:cs typeface="Courier New" pitchFamily="49" charset="0"/>
              </a:rPr>
              <a:t>, использующий событие </a:t>
            </a:r>
            <a:r>
              <a:rPr lang="ru-RU" sz="1600" dirty="0" err="1">
                <a:cs typeface="Courier New" pitchFamily="49" charset="0"/>
              </a:rPr>
              <a:t>mouseover</a:t>
            </a:r>
            <a:r>
              <a:rPr lang="ru-RU" sz="1600" dirty="0">
                <a:cs typeface="Courier New" pitchFamily="49" charset="0"/>
              </a:rPr>
              <a:t> в изображениях </a:t>
            </a:r>
            <a:r>
              <a:rPr lang="ru-RU" sz="1600" dirty="0" smtClean="0">
                <a:cs typeface="Courier New" pitchFamily="49" charset="0"/>
              </a:rPr>
              <a:t>для смены </a:t>
            </a:r>
            <a:r>
              <a:rPr lang="ru-RU" sz="1600" dirty="0">
                <a:cs typeface="Courier New" pitchFamily="49" charset="0"/>
              </a:rPr>
              <a:t>изображений. Теперь предположим, что у вас есть еще один модуль, с </a:t>
            </a:r>
            <a:r>
              <a:rPr lang="ru-RU" sz="1600" dirty="0" smtClean="0">
                <a:cs typeface="Courier New" pitchFamily="49" charset="0"/>
              </a:rPr>
              <a:t>помощью </a:t>
            </a:r>
            <a:r>
              <a:rPr lang="ru-RU" sz="1600" dirty="0">
                <a:cs typeface="Courier New" pitchFamily="49" charset="0"/>
              </a:rPr>
              <a:t>которого вы собираетесь задействовать то же событие </a:t>
            </a:r>
            <a:r>
              <a:rPr lang="ru-RU" sz="1600" dirty="0" err="1">
                <a:cs typeface="Courier New" pitchFamily="49" charset="0"/>
              </a:rPr>
              <a:t>mouseover</a:t>
            </a:r>
            <a:r>
              <a:rPr lang="ru-RU" sz="1600" dirty="0">
                <a:cs typeface="Courier New" pitchFamily="49" charset="0"/>
              </a:rPr>
              <a:t> для </a:t>
            </a:r>
            <a:r>
              <a:rPr lang="ru-RU" sz="1600" dirty="0" smtClean="0">
                <a:cs typeface="Courier New" pitchFamily="49" charset="0"/>
              </a:rPr>
              <a:t>вывода </a:t>
            </a:r>
            <a:r>
              <a:rPr lang="ru-RU" sz="1600" dirty="0">
                <a:cs typeface="Courier New" pitchFamily="49" charset="0"/>
              </a:rPr>
              <a:t>дополнительной информации об изображении во всплывающей </a:t>
            </a:r>
            <a:r>
              <a:rPr lang="ru-RU" sz="1600" dirty="0" smtClean="0">
                <a:cs typeface="Courier New" pitchFamily="49" charset="0"/>
              </a:rPr>
              <a:t>DHTML-подсказке</a:t>
            </a:r>
            <a:r>
              <a:rPr lang="ru-RU" sz="1600" dirty="0">
                <a:cs typeface="Courier New" pitchFamily="49" charset="0"/>
              </a:rPr>
              <a:t>. В случае применения API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0 придется объединить два модуля в </a:t>
            </a:r>
            <a:r>
              <a:rPr lang="ru-RU" sz="1600" dirty="0" smtClean="0">
                <a:cs typeface="Courier New" pitchFamily="49" charset="0"/>
              </a:rPr>
              <a:t>один, чтобы </a:t>
            </a:r>
            <a:r>
              <a:rPr lang="ru-RU" sz="1600" dirty="0">
                <a:cs typeface="Courier New" pitchFamily="49" charset="0"/>
              </a:rPr>
              <a:t>они могли совместно использовать одно свойство </a:t>
            </a:r>
            <a:r>
              <a:rPr lang="ru-RU" sz="1600" dirty="0" err="1">
                <a:cs typeface="Courier New" pitchFamily="49" charset="0"/>
              </a:rPr>
              <a:t>onmouseover</a:t>
            </a:r>
            <a:r>
              <a:rPr lang="ru-RU" sz="1600" dirty="0">
                <a:cs typeface="Courier New" pitchFamily="49" charset="0"/>
              </a:rPr>
              <a:t> объекта </a:t>
            </a:r>
            <a:r>
              <a:rPr lang="ru-RU" sz="1600" dirty="0" err="1">
                <a:cs typeface="Courier New" pitchFamily="49" charset="0"/>
              </a:rPr>
              <a:t>Image</a:t>
            </a:r>
            <a:r>
              <a:rPr lang="ru-RU" sz="1600" dirty="0" smtClean="0">
                <a:cs typeface="Courier New" pitchFamily="49" charset="0"/>
              </a:rPr>
              <a:t>.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675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В то же время в API Level2 каждый модуль может зарегистрировать </a:t>
            </a:r>
            <a:r>
              <a:rPr lang="ru-RU" sz="1600" dirty="0" smtClean="0">
                <a:cs typeface="Courier New" pitchFamily="49" charset="0"/>
              </a:rPr>
              <a:t>нужный ему </a:t>
            </a:r>
            <a:r>
              <a:rPr lang="ru-RU" sz="1600" dirty="0">
                <a:cs typeface="Courier New" pitchFamily="49" charset="0"/>
              </a:rPr>
              <a:t>обработчик события, не зная о другом модуле и не вмешиваясь в его работу.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Пару с методом </a:t>
            </a:r>
            <a:r>
              <a:rPr lang="ru-RU" sz="1600" dirty="0" err="1">
                <a:cs typeface="Courier New" pitchFamily="49" charset="0"/>
              </a:rPr>
              <a:t>addEventListener</a:t>
            </a:r>
            <a:r>
              <a:rPr lang="ru-RU" sz="1600" dirty="0">
                <a:cs typeface="Courier New" pitchFamily="49" charset="0"/>
              </a:rPr>
              <a:t>() образует метод </a:t>
            </a:r>
            <a:r>
              <a:rPr lang="ru-RU" sz="1600" dirty="0" err="1">
                <a:cs typeface="Courier New" pitchFamily="49" charset="0"/>
              </a:rPr>
              <a:t>removeEventListener</a:t>
            </a:r>
            <a:r>
              <a:rPr lang="ru-RU" sz="1600" dirty="0">
                <a:cs typeface="Courier New" pitchFamily="49" charset="0"/>
              </a:rPr>
              <a:t>(), </a:t>
            </a:r>
            <a:r>
              <a:rPr lang="ru-RU" sz="1600" dirty="0" smtClean="0">
                <a:cs typeface="Courier New" pitchFamily="49" charset="0"/>
              </a:rPr>
              <a:t>требую-</a:t>
            </a:r>
            <a:r>
              <a:rPr lang="ru-RU" sz="1600" dirty="0" err="1" smtClean="0">
                <a:cs typeface="Courier New" pitchFamily="49" charset="0"/>
              </a:rPr>
              <a:t>щий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тех же трех аргументов, но не добавляющий, а удаляющий функцию </a:t>
            </a:r>
            <a:r>
              <a:rPr lang="ru-RU" sz="1600" dirty="0" smtClean="0">
                <a:cs typeface="Courier New" pitchFamily="49" charset="0"/>
              </a:rPr>
              <a:t>обработки </a:t>
            </a:r>
            <a:r>
              <a:rPr lang="ru-RU" sz="1600" dirty="0">
                <a:cs typeface="Courier New" pitchFamily="49" charset="0"/>
              </a:rPr>
              <a:t>события из объекта. Часто бывает полезно временно зарегистрировать </a:t>
            </a:r>
            <a:r>
              <a:rPr lang="ru-RU" sz="1600" dirty="0" smtClean="0">
                <a:cs typeface="Courier New" pitchFamily="49" charset="0"/>
              </a:rPr>
              <a:t>обработчик </a:t>
            </a:r>
            <a:r>
              <a:rPr lang="ru-RU" sz="1600" dirty="0">
                <a:cs typeface="Courier New" pitchFamily="49" charset="0"/>
              </a:rPr>
              <a:t>события, а потом удалить его. Например, при наступлении </a:t>
            </a:r>
            <a:r>
              <a:rPr lang="ru-RU" sz="1600" dirty="0" smtClean="0">
                <a:cs typeface="Courier New" pitchFamily="49" charset="0"/>
              </a:rPr>
              <a:t>события </a:t>
            </a:r>
            <a:r>
              <a:rPr lang="ru-RU" sz="1600" dirty="0" err="1" smtClean="0">
                <a:cs typeface="Courier New" pitchFamily="49" charset="0"/>
              </a:rPr>
              <a:t>mousedown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можно зарегистрировать временные перехватывающие обработчики для событий </a:t>
            </a:r>
            <a:r>
              <a:rPr lang="en-US" sz="1600" dirty="0" err="1">
                <a:cs typeface="Courier New" pitchFamily="49" charset="0"/>
              </a:rPr>
              <a:t>mousemove</a:t>
            </a:r>
            <a:r>
              <a:rPr lang="en-US" sz="1600" dirty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и </a:t>
            </a:r>
            <a:r>
              <a:rPr lang="en-US" sz="1600" dirty="0" err="1">
                <a:cs typeface="Courier New" pitchFamily="49" charset="0"/>
              </a:rPr>
              <a:t>mouseup</a:t>
            </a:r>
            <a:r>
              <a:rPr lang="en-US" sz="1600" dirty="0">
                <a:cs typeface="Courier New" pitchFamily="49" charset="0"/>
              </a:rPr>
              <a:t>, </a:t>
            </a:r>
            <a:r>
              <a:rPr lang="ru-RU" sz="1600" dirty="0">
                <a:cs typeface="Courier New" pitchFamily="49" charset="0"/>
              </a:rPr>
              <a:t>чтобы видеть, перемещает ли пользователь </a:t>
            </a:r>
            <a:r>
              <a:rPr lang="ru-RU" sz="1600" dirty="0" smtClean="0">
                <a:cs typeface="Courier New" pitchFamily="49" charset="0"/>
              </a:rPr>
              <a:t>указатель </a:t>
            </a:r>
            <a:r>
              <a:rPr lang="ru-RU" sz="1600" dirty="0">
                <a:cs typeface="Courier New" pitchFamily="49" charset="0"/>
              </a:rPr>
              <a:t>мыши. Затем, когда будет получено событие </a:t>
            </a:r>
            <a:r>
              <a:rPr lang="en-US" sz="1600" dirty="0" err="1">
                <a:cs typeface="Courier New" pitchFamily="49" charset="0"/>
              </a:rPr>
              <a:t>mouseup</a:t>
            </a:r>
            <a:r>
              <a:rPr lang="en-US" sz="1600" dirty="0">
                <a:cs typeface="Courier New" pitchFamily="49" charset="0"/>
              </a:rPr>
              <a:t>, </a:t>
            </a:r>
            <a:r>
              <a:rPr lang="ru-RU" sz="1600" dirty="0">
                <a:cs typeface="Courier New" pitchFamily="49" charset="0"/>
              </a:rPr>
              <a:t>можно отменить </a:t>
            </a:r>
            <a:r>
              <a:rPr lang="ru-RU" sz="1600" dirty="0" smtClean="0">
                <a:cs typeface="Courier New" pitchFamily="49" charset="0"/>
              </a:rPr>
              <a:t>регистра-</a:t>
            </a:r>
            <a:r>
              <a:rPr lang="ru-RU" sz="1600" dirty="0" err="1" smtClean="0">
                <a:cs typeface="Courier New" pitchFamily="49" charset="0"/>
              </a:rPr>
              <a:t>цию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этих обработчиков. При этом код удаления обработчика события </a:t>
            </a:r>
            <a:r>
              <a:rPr lang="ru-RU" sz="1600" dirty="0" smtClean="0">
                <a:cs typeface="Courier New" pitchFamily="49" charset="0"/>
              </a:rPr>
              <a:t>может </a:t>
            </a:r>
            <a:r>
              <a:rPr lang="ru-RU" sz="1600" dirty="0">
                <a:cs typeface="Courier New" pitchFamily="49" charset="0"/>
              </a:rPr>
              <a:t>выглядеть следующим образом:</a:t>
            </a:r>
          </a:p>
          <a:p>
            <a:pPr marL="0" indent="0">
              <a:buNone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document.removeEventListener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mousemove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",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handleMouseMove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true);</a:t>
            </a:r>
          </a:p>
          <a:p>
            <a:pPr marL="0" indent="0">
              <a:buNone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document.removeEventListener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mouseup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",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handleMouseUp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true);</a:t>
            </a:r>
          </a:p>
          <a:p>
            <a:pPr marL="0" indent="0">
              <a:buNone/>
            </a:pPr>
            <a:endParaRPr lang="ru-RU" sz="800" dirty="0" smtClean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Методы </a:t>
            </a:r>
            <a:r>
              <a:rPr lang="en-US" sz="1600" dirty="0" err="1">
                <a:cs typeface="Courier New" pitchFamily="49" charset="0"/>
              </a:rPr>
              <a:t>addEventListener</a:t>
            </a:r>
            <a:r>
              <a:rPr lang="en-US" sz="1600" dirty="0">
                <a:cs typeface="Courier New" pitchFamily="49" charset="0"/>
              </a:rPr>
              <a:t>() </a:t>
            </a:r>
            <a:r>
              <a:rPr lang="ru-RU" sz="1600" dirty="0">
                <a:cs typeface="Courier New" pitchFamily="49" charset="0"/>
              </a:rPr>
              <a:t>и </a:t>
            </a:r>
            <a:r>
              <a:rPr lang="en-US" sz="1600" dirty="0" err="1">
                <a:cs typeface="Courier New" pitchFamily="49" charset="0"/>
              </a:rPr>
              <a:t>removeEventListener</a:t>
            </a:r>
            <a:r>
              <a:rPr lang="en-US" sz="1600" dirty="0">
                <a:cs typeface="Courier New" pitchFamily="49" charset="0"/>
              </a:rPr>
              <a:t>() </a:t>
            </a:r>
            <a:r>
              <a:rPr lang="ru-RU" sz="1600" dirty="0">
                <a:cs typeface="Courier New" pitchFamily="49" charset="0"/>
              </a:rPr>
              <a:t>определены интерфейсом </a:t>
            </a:r>
            <a:r>
              <a:rPr lang="en-US" sz="1600" dirty="0" err="1" smtClean="0">
                <a:cs typeface="Courier New" pitchFamily="49" charset="0"/>
              </a:rPr>
              <a:t>EventTarget</a:t>
            </a:r>
            <a:r>
              <a:rPr lang="en-US" sz="1600" dirty="0">
                <a:cs typeface="Courier New" pitchFamily="49" charset="0"/>
              </a:rPr>
              <a:t>. </a:t>
            </a:r>
            <a:r>
              <a:rPr lang="ru-RU" sz="1600" dirty="0">
                <a:cs typeface="Courier New" pitchFamily="49" charset="0"/>
              </a:rPr>
              <a:t>В </a:t>
            </a:r>
            <a:r>
              <a:rPr lang="ru-RU" sz="1600" dirty="0" smtClean="0">
                <a:cs typeface="Courier New" pitchFamily="49" charset="0"/>
              </a:rPr>
              <a:t>веб-браузерах</a:t>
            </a:r>
            <a:r>
              <a:rPr lang="ru-RU" sz="1600" dirty="0">
                <a:cs typeface="Courier New" pitchFamily="49" charset="0"/>
              </a:rPr>
              <a:t>, поддерживающих модуль </a:t>
            </a:r>
            <a:r>
              <a:rPr lang="en-US" sz="1600" dirty="0">
                <a:cs typeface="Courier New" pitchFamily="49" charset="0"/>
              </a:rPr>
              <a:t>Events </a:t>
            </a:r>
            <a:r>
              <a:rPr lang="ru-RU" sz="1600" dirty="0">
                <a:cs typeface="Courier New" pitchFamily="49" charset="0"/>
              </a:rPr>
              <a:t>модели </a:t>
            </a:r>
            <a:r>
              <a:rPr lang="en-US" sz="1600" dirty="0">
                <a:cs typeface="Courier New" pitchFamily="49" charset="0"/>
              </a:rPr>
              <a:t>DOM Level </a:t>
            </a:r>
            <a:r>
              <a:rPr lang="en-US" sz="1600" dirty="0" smtClean="0">
                <a:cs typeface="Courier New" pitchFamily="49" charset="0"/>
              </a:rPr>
              <a:t>2,</a:t>
            </a:r>
            <a:r>
              <a:rPr lang="ru-RU" sz="1600" dirty="0" smtClean="0">
                <a:cs typeface="Courier New" pitchFamily="49" charset="0"/>
              </a:rPr>
              <a:t> этот </a:t>
            </a:r>
            <a:r>
              <a:rPr lang="ru-RU" sz="1600" dirty="0">
                <a:cs typeface="Courier New" pitchFamily="49" charset="0"/>
              </a:rPr>
              <a:t>интерфейс, реализованный для узлов </a:t>
            </a:r>
            <a:r>
              <a:rPr lang="en-US" sz="1600" dirty="0">
                <a:cs typeface="Courier New" pitchFamily="49" charset="0"/>
              </a:rPr>
              <a:t>Element </a:t>
            </a:r>
            <a:r>
              <a:rPr lang="ru-RU" sz="1600" dirty="0">
                <a:cs typeface="Courier New" pitchFamily="49" charset="0"/>
              </a:rPr>
              <a:t>и </a:t>
            </a:r>
            <a:r>
              <a:rPr lang="en-US" sz="1600" dirty="0">
                <a:cs typeface="Courier New" pitchFamily="49" charset="0"/>
              </a:rPr>
              <a:t>Document, </a:t>
            </a:r>
            <a:r>
              <a:rPr lang="ru-RU" sz="1600" dirty="0">
                <a:cs typeface="Courier New" pitchFamily="49" charset="0"/>
              </a:rPr>
              <a:t>предоставляет </a:t>
            </a:r>
            <a:r>
              <a:rPr lang="ru-RU" sz="1600" dirty="0" smtClean="0">
                <a:cs typeface="Courier New" pitchFamily="49" charset="0"/>
              </a:rPr>
              <a:t>указанные </a:t>
            </a:r>
            <a:r>
              <a:rPr lang="ru-RU" sz="1600" dirty="0">
                <a:cs typeface="Courier New" pitchFamily="49" charset="0"/>
              </a:rPr>
              <a:t>методы регистрации</a:t>
            </a:r>
            <a:r>
              <a:rPr lang="ru-RU" sz="1600" dirty="0" smtClean="0">
                <a:cs typeface="Courier New" pitchFamily="49" charset="0"/>
              </a:rPr>
              <a:t>. 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65265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Модули и типы событий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Как уже говорилось, стандарт DOM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2 имеет модульную структуру, </a:t>
            </a:r>
            <a:r>
              <a:rPr lang="ru-RU" sz="1600" dirty="0" smtClean="0">
                <a:cs typeface="Courier New" pitchFamily="49" charset="0"/>
              </a:rPr>
              <a:t>поэтому реализация </a:t>
            </a:r>
            <a:r>
              <a:rPr lang="ru-RU" sz="1600" dirty="0">
                <a:cs typeface="Courier New" pitchFamily="49" charset="0"/>
              </a:rPr>
              <a:t>может поддерживать одни его части и не поддерживать </a:t>
            </a:r>
            <a:r>
              <a:rPr lang="ru-RU" sz="1600" dirty="0" smtClean="0">
                <a:cs typeface="Courier New" pitchFamily="49" charset="0"/>
              </a:rPr>
              <a:t>другие. </a:t>
            </a:r>
            <a:r>
              <a:rPr lang="ru-RU" sz="1600" dirty="0" err="1" smtClean="0">
                <a:cs typeface="Courier New" pitchFamily="49" charset="0"/>
              </a:rPr>
              <a:t>Events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– один из таких модулей. Проверить, поддерживает ли </a:t>
            </a:r>
            <a:r>
              <a:rPr lang="ru-RU" sz="1600" dirty="0" smtClean="0">
                <a:cs typeface="Courier New" pitchFamily="49" charset="0"/>
              </a:rPr>
              <a:t>браузер </a:t>
            </a:r>
            <a:r>
              <a:rPr lang="ru-RU" sz="1600" dirty="0">
                <a:cs typeface="Courier New" pitchFamily="49" charset="0"/>
              </a:rPr>
              <a:t>этот </a:t>
            </a:r>
            <a:r>
              <a:rPr lang="ru-RU" sz="1600" dirty="0" smtClean="0">
                <a:cs typeface="Courier New" pitchFamily="49" charset="0"/>
              </a:rPr>
              <a:t>модуль</a:t>
            </a:r>
            <a:r>
              <a:rPr lang="ru-RU" sz="1600" dirty="0">
                <a:cs typeface="Courier New" pitchFamily="49" charset="0"/>
              </a:rPr>
              <a:t>, можно следующим образом: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document.implementation.hasFeature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Events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", "2.0")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Однако модуль </a:t>
            </a:r>
            <a:r>
              <a:rPr lang="ru-RU" sz="1600" dirty="0" err="1">
                <a:cs typeface="Courier New" pitchFamily="49" charset="0"/>
              </a:rPr>
              <a:t>Events</a:t>
            </a:r>
            <a:r>
              <a:rPr lang="ru-RU" sz="1600" dirty="0">
                <a:cs typeface="Courier New" pitchFamily="49" charset="0"/>
              </a:rPr>
              <a:t> содержит только API для базовой инфраструктуры </a:t>
            </a:r>
            <a:r>
              <a:rPr lang="ru-RU" sz="1600" dirty="0" err="1" smtClean="0">
                <a:cs typeface="Courier New" pitchFamily="49" charset="0"/>
              </a:rPr>
              <a:t>обработ-ки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событий. Поддержка определенных типов событий делегируется </a:t>
            </a:r>
            <a:r>
              <a:rPr lang="ru-RU" sz="1600" dirty="0" err="1" smtClean="0">
                <a:cs typeface="Courier New" pitchFamily="49" charset="0"/>
              </a:rPr>
              <a:t>субмодулям</a:t>
            </a:r>
            <a:r>
              <a:rPr lang="ru-RU" sz="1600" dirty="0">
                <a:cs typeface="Courier New" pitchFamily="49" charset="0"/>
              </a:rPr>
              <a:t>. Каждый </a:t>
            </a:r>
            <a:r>
              <a:rPr lang="ru-RU" sz="1600" dirty="0" err="1">
                <a:cs typeface="Courier New" pitchFamily="49" charset="0"/>
              </a:rPr>
              <a:t>субмодуль</a:t>
            </a:r>
            <a:r>
              <a:rPr lang="ru-RU" sz="1600" dirty="0">
                <a:cs typeface="Courier New" pitchFamily="49" charset="0"/>
              </a:rPr>
              <a:t> предоставляет поддержку определенной категории </a:t>
            </a:r>
            <a:r>
              <a:rPr lang="ru-RU" sz="1600" dirty="0" smtClean="0">
                <a:cs typeface="Courier New" pitchFamily="49" charset="0"/>
              </a:rPr>
              <a:t>связанных </a:t>
            </a:r>
            <a:r>
              <a:rPr lang="ru-RU" sz="1600" dirty="0">
                <a:cs typeface="Courier New" pitchFamily="49" charset="0"/>
              </a:rPr>
              <a:t>типов событий и определяет тип </a:t>
            </a:r>
            <a:r>
              <a:rPr lang="ru-RU" sz="1600" dirty="0" err="1">
                <a:cs typeface="Courier New" pitchFamily="49" charset="0"/>
              </a:rPr>
              <a:t>Event</a:t>
            </a:r>
            <a:r>
              <a:rPr lang="ru-RU" sz="1600" dirty="0">
                <a:cs typeface="Courier New" pitchFamily="49" charset="0"/>
              </a:rPr>
              <a:t>, передаваемый обработчикам </a:t>
            </a:r>
            <a:r>
              <a:rPr lang="ru-RU" sz="1600" dirty="0" smtClean="0">
                <a:cs typeface="Courier New" pitchFamily="49" charset="0"/>
              </a:rPr>
              <a:t>событий </a:t>
            </a:r>
            <a:r>
              <a:rPr lang="ru-RU" sz="1600" dirty="0">
                <a:cs typeface="Courier New" pitchFamily="49" charset="0"/>
              </a:rPr>
              <a:t>для каждого из этих типов. Например, </a:t>
            </a:r>
            <a:r>
              <a:rPr lang="ru-RU" sz="1600" dirty="0" err="1">
                <a:cs typeface="Courier New" pitchFamily="49" charset="0"/>
              </a:rPr>
              <a:t>субмодуль</a:t>
            </a:r>
            <a:r>
              <a:rPr lang="ru-RU" sz="1600" dirty="0">
                <a:cs typeface="Courier New" pitchFamily="49" charset="0"/>
              </a:rPr>
              <a:t> с именем </a:t>
            </a:r>
            <a:r>
              <a:rPr lang="ru-RU" sz="1600" dirty="0" err="1" smtClean="0">
                <a:cs typeface="Courier New" pitchFamily="49" charset="0"/>
              </a:rPr>
              <a:t>MouseEvents</a:t>
            </a:r>
            <a:r>
              <a:rPr lang="ru-RU" sz="1600" dirty="0" smtClean="0">
                <a:cs typeface="Courier New" pitchFamily="49" charset="0"/>
              </a:rPr>
              <a:t> предоставляет </a:t>
            </a:r>
            <a:r>
              <a:rPr lang="ru-RU" sz="1600" dirty="0">
                <a:cs typeface="Courier New" pitchFamily="49" charset="0"/>
              </a:rPr>
              <a:t>поддержку событий </a:t>
            </a:r>
            <a:r>
              <a:rPr lang="ru-RU" sz="1600" dirty="0" err="1">
                <a:cs typeface="Courier New" pitchFamily="49" charset="0"/>
              </a:rPr>
              <a:t>mousedown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err="1">
                <a:cs typeface="Courier New" pitchFamily="49" charset="0"/>
              </a:rPr>
              <a:t>mouseup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err="1">
                <a:cs typeface="Courier New" pitchFamily="49" charset="0"/>
              </a:rPr>
              <a:t>click</a:t>
            </a:r>
            <a:r>
              <a:rPr lang="ru-RU" sz="1600" dirty="0">
                <a:cs typeface="Courier New" pitchFamily="49" charset="0"/>
              </a:rPr>
              <a:t> и событий </a:t>
            </a:r>
            <a:r>
              <a:rPr lang="ru-RU" sz="1600" dirty="0" smtClean="0">
                <a:cs typeface="Courier New" pitchFamily="49" charset="0"/>
              </a:rPr>
              <a:t>родственных </a:t>
            </a:r>
            <a:r>
              <a:rPr lang="ru-RU" sz="1600" dirty="0">
                <a:cs typeface="Courier New" pitchFamily="49" charset="0"/>
              </a:rPr>
              <a:t>типов. Он также определяет интерфейс </a:t>
            </a:r>
            <a:r>
              <a:rPr lang="ru-RU" sz="1600" dirty="0" err="1">
                <a:cs typeface="Courier New" pitchFamily="49" charset="0"/>
              </a:rPr>
              <a:t>MouseEvent</a:t>
            </a:r>
            <a:r>
              <a:rPr lang="ru-RU" sz="1600" dirty="0">
                <a:cs typeface="Courier New" pitchFamily="49" charset="0"/>
              </a:rPr>
              <a:t>. Объект, </a:t>
            </a:r>
            <a:r>
              <a:rPr lang="ru-RU" sz="1600" dirty="0" smtClean="0">
                <a:cs typeface="Courier New" pitchFamily="49" charset="0"/>
              </a:rPr>
              <a:t>реализующий этот </a:t>
            </a:r>
            <a:r>
              <a:rPr lang="ru-RU" sz="1600" dirty="0">
                <a:cs typeface="Courier New" pitchFamily="49" charset="0"/>
              </a:rPr>
              <a:t>интерфейс, передается </a:t>
            </a:r>
            <a:r>
              <a:rPr lang="ru-RU" sz="1600" dirty="0" smtClean="0">
                <a:cs typeface="Courier New" pitchFamily="49" charset="0"/>
              </a:rPr>
              <a:t>функции-обработчику </a:t>
            </a:r>
            <a:r>
              <a:rPr lang="ru-RU" sz="1600" dirty="0">
                <a:cs typeface="Courier New" pitchFamily="49" charset="0"/>
              </a:rPr>
              <a:t>любого типа события, </a:t>
            </a:r>
            <a:r>
              <a:rPr lang="ru-RU" sz="1600" dirty="0" smtClean="0">
                <a:cs typeface="Courier New" pitchFamily="49" charset="0"/>
              </a:rPr>
              <a:t>поддерживаемого </a:t>
            </a:r>
            <a:r>
              <a:rPr lang="ru-RU" sz="1600" dirty="0">
                <a:cs typeface="Courier New" pitchFamily="49" charset="0"/>
              </a:rPr>
              <a:t>данным модулем.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В </a:t>
            </a:r>
            <a:r>
              <a:rPr lang="ru-RU" sz="1600" dirty="0" smtClean="0">
                <a:cs typeface="Courier New" pitchFamily="49" charset="0"/>
              </a:rPr>
              <a:t>таблице ниже перечислены </a:t>
            </a:r>
            <a:r>
              <a:rPr lang="ru-RU" sz="1600" dirty="0">
                <a:cs typeface="Courier New" pitchFamily="49" charset="0"/>
              </a:rPr>
              <a:t>все модули событий, определяемые ими </a:t>
            </a:r>
            <a:r>
              <a:rPr lang="ru-RU" sz="1600" dirty="0" smtClean="0">
                <a:cs typeface="Courier New" pitchFamily="49" charset="0"/>
              </a:rPr>
              <a:t>интерфейсы и </a:t>
            </a:r>
            <a:r>
              <a:rPr lang="ru-RU" sz="1600" dirty="0">
                <a:cs typeface="Courier New" pitchFamily="49" charset="0"/>
              </a:rPr>
              <a:t>типы событий, которые они поддерживают. Обратите внимание: DOM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</a:t>
            </a:r>
            <a:r>
              <a:rPr lang="ru-RU" sz="1600" dirty="0" smtClean="0">
                <a:cs typeface="Courier New" pitchFamily="49" charset="0"/>
              </a:rPr>
              <a:t>2 не </a:t>
            </a:r>
            <a:r>
              <a:rPr lang="ru-RU" sz="1600" dirty="0">
                <a:cs typeface="Courier New" pitchFamily="49" charset="0"/>
              </a:rPr>
              <a:t>стандартизует ни один из типов событий клавиатуры, поэтому в данном </a:t>
            </a:r>
            <a:r>
              <a:rPr lang="ru-RU" sz="1600" dirty="0" smtClean="0">
                <a:cs typeface="Courier New" pitchFamily="49" charset="0"/>
              </a:rPr>
              <a:t>списке </a:t>
            </a:r>
            <a:r>
              <a:rPr lang="ru-RU" sz="1600" dirty="0">
                <a:cs typeface="Courier New" pitchFamily="49" charset="0"/>
              </a:rPr>
              <a:t>нет модуля событий клавиатуры. Тем не менее современные браузеры поддерживают события </a:t>
            </a:r>
            <a:r>
              <a:rPr lang="ru-RU" sz="1600" dirty="0" smtClean="0">
                <a:cs typeface="Courier New" pitchFamily="49" charset="0"/>
              </a:rPr>
              <a:t>клавиатуры. </a:t>
            </a:r>
            <a:r>
              <a:rPr lang="ru-RU" sz="1600" dirty="0">
                <a:cs typeface="Courier New" pitchFamily="49" charset="0"/>
              </a:rPr>
              <a:t>В </a:t>
            </a:r>
            <a:r>
              <a:rPr lang="ru-RU" sz="1600" dirty="0" smtClean="0">
                <a:cs typeface="Courier New" pitchFamily="49" charset="0"/>
              </a:rPr>
              <a:t>таблице </a:t>
            </a:r>
            <a:r>
              <a:rPr lang="ru-RU" sz="1600" dirty="0">
                <a:cs typeface="Courier New" pitchFamily="49" charset="0"/>
              </a:rPr>
              <a:t>отсутствует описание </a:t>
            </a:r>
            <a:r>
              <a:rPr lang="ru-RU" sz="1600" dirty="0" smtClean="0">
                <a:cs typeface="Courier New" pitchFamily="49" charset="0"/>
              </a:rPr>
              <a:t>модуля </a:t>
            </a:r>
            <a:r>
              <a:rPr lang="ru-RU" sz="1600" dirty="0" err="1" smtClean="0">
                <a:cs typeface="Courier New" pitchFamily="49" charset="0"/>
              </a:rPr>
              <a:t>MutationEvents</a:t>
            </a:r>
            <a:r>
              <a:rPr lang="ru-RU" sz="1600" dirty="0" smtClean="0">
                <a:cs typeface="Courier New" pitchFamily="49" charset="0"/>
              </a:rPr>
              <a:t>. Событие </a:t>
            </a:r>
            <a:r>
              <a:rPr lang="ru-RU" sz="1600" dirty="0" err="1">
                <a:cs typeface="Courier New" pitchFamily="49" charset="0"/>
              </a:rPr>
              <a:t>Mutation</a:t>
            </a:r>
            <a:r>
              <a:rPr lang="ru-RU" sz="1600" dirty="0">
                <a:cs typeface="Courier New" pitchFamily="49" charset="0"/>
              </a:rPr>
              <a:t> возбуждается при изменении структуры </a:t>
            </a:r>
            <a:r>
              <a:rPr lang="ru-RU" sz="1600" dirty="0" smtClean="0">
                <a:cs typeface="Courier New" pitchFamily="49" charset="0"/>
              </a:rPr>
              <a:t>документа</a:t>
            </a:r>
            <a:r>
              <a:rPr lang="ru-RU" sz="1600" dirty="0">
                <a:cs typeface="Courier New" pitchFamily="49" charset="0"/>
              </a:rPr>
              <a:t>. Оно может использоваться приложениями, такими как </a:t>
            </a:r>
            <a:r>
              <a:rPr lang="ru-RU" sz="1600" dirty="0" smtClean="0">
                <a:cs typeface="Courier New" pitchFamily="49" charset="0"/>
              </a:rPr>
              <a:t>HTML-редакторы</a:t>
            </a:r>
            <a:r>
              <a:rPr lang="ru-RU" sz="1600" dirty="0">
                <a:cs typeface="Courier New" pitchFamily="49" charset="0"/>
              </a:rPr>
              <a:t>, но обычно не </a:t>
            </a:r>
            <a:r>
              <a:rPr lang="ru-RU" sz="1600" dirty="0" err="1" smtClean="0">
                <a:cs typeface="Courier New" pitchFamily="49" charset="0"/>
              </a:rPr>
              <a:t>реали-зуется</a:t>
            </a:r>
            <a:r>
              <a:rPr lang="ru-RU" sz="1600" dirty="0" smtClean="0">
                <a:cs typeface="Courier New" pitchFamily="49" charset="0"/>
              </a:rPr>
              <a:t> браузерами </a:t>
            </a:r>
            <a:r>
              <a:rPr lang="ru-RU" sz="1600" dirty="0">
                <a:cs typeface="Courier New" pitchFamily="49" charset="0"/>
              </a:rPr>
              <a:t>и практически игнорируется </a:t>
            </a:r>
            <a:r>
              <a:rPr lang="ru-RU" sz="1600" dirty="0" smtClean="0">
                <a:cs typeface="Courier New" pitchFamily="49" charset="0"/>
              </a:rPr>
              <a:t>веб-программистами</a:t>
            </a:r>
            <a:r>
              <a:rPr lang="ru-RU" sz="1600" dirty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17170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dirty="0">
              <a:cs typeface="Courier New" pitchFamily="49" charset="0"/>
            </a:endParaRPr>
          </a:p>
          <a:p>
            <a:pPr marL="0" indent="0">
              <a:buNone/>
            </a:pPr>
            <a:endParaRPr lang="ru-RU" sz="1600" dirty="0" smtClean="0">
              <a:cs typeface="Courier New" pitchFamily="49" charset="0"/>
            </a:endParaRPr>
          </a:p>
          <a:p>
            <a:pPr marL="0" indent="0">
              <a:buNone/>
            </a:pPr>
            <a:endParaRPr lang="ru-RU" sz="1600" dirty="0">
              <a:cs typeface="Courier New" pitchFamily="49" charset="0"/>
            </a:endParaRPr>
          </a:p>
          <a:p>
            <a:pPr marL="0" indent="0">
              <a:buNone/>
            </a:pPr>
            <a:endParaRPr lang="ru-RU" sz="1600" dirty="0" smtClean="0">
              <a:cs typeface="Courier New" pitchFamily="49" charset="0"/>
            </a:endParaRPr>
          </a:p>
          <a:p>
            <a:pPr marL="0" indent="0">
              <a:buNone/>
            </a:pPr>
            <a:endParaRPr lang="ru-RU" sz="1600" dirty="0">
              <a:cs typeface="Courier New" pitchFamily="49" charset="0"/>
            </a:endParaRPr>
          </a:p>
          <a:p>
            <a:pPr marL="0" indent="0">
              <a:buNone/>
            </a:pPr>
            <a:endParaRPr lang="ru-RU" sz="1600" dirty="0" smtClean="0">
              <a:cs typeface="Courier New" pitchFamily="49" charset="0"/>
            </a:endParaRPr>
          </a:p>
          <a:p>
            <a:pPr marL="0" indent="0">
              <a:buNone/>
            </a:pPr>
            <a:endParaRPr lang="ru-RU" sz="1600" dirty="0">
              <a:cs typeface="Courier New" pitchFamily="49" charset="0"/>
            </a:endParaRPr>
          </a:p>
          <a:p>
            <a:pPr marL="0" indent="0">
              <a:buNone/>
            </a:pPr>
            <a:endParaRPr lang="ru-RU" sz="1600" dirty="0" smtClean="0">
              <a:cs typeface="Courier New" pitchFamily="49" charset="0"/>
            </a:endParaRPr>
          </a:p>
          <a:p>
            <a:pPr marL="0" indent="0">
              <a:buNone/>
            </a:pPr>
            <a:endParaRPr lang="ru-RU" sz="1600" dirty="0">
              <a:cs typeface="Courier New" pitchFamily="49" charset="0"/>
            </a:endParaRPr>
          </a:p>
          <a:p>
            <a:pPr marL="0" indent="0">
              <a:buNone/>
            </a:pPr>
            <a:endParaRPr lang="ru-RU" sz="1600" dirty="0" smtClean="0">
              <a:cs typeface="Courier New" pitchFamily="49" charset="0"/>
            </a:endParaRPr>
          </a:p>
          <a:p>
            <a:pPr marL="0" indent="0">
              <a:buNone/>
            </a:pPr>
            <a:endParaRPr lang="ru-RU" sz="1600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Как видно из таблицы, модули </a:t>
            </a:r>
            <a:r>
              <a:rPr lang="ru-RU" sz="1600" dirty="0" err="1">
                <a:cs typeface="Courier New" pitchFamily="49" charset="0"/>
              </a:rPr>
              <a:t>HTMLEvents</a:t>
            </a:r>
            <a:r>
              <a:rPr lang="ru-RU" sz="1600" dirty="0">
                <a:cs typeface="Courier New" pitchFamily="49" charset="0"/>
              </a:rPr>
              <a:t> и </a:t>
            </a:r>
            <a:r>
              <a:rPr lang="ru-RU" sz="1600" dirty="0" err="1">
                <a:cs typeface="Courier New" pitchFamily="49" charset="0"/>
              </a:rPr>
              <a:t>MouseEvents</a:t>
            </a:r>
            <a:r>
              <a:rPr lang="ru-RU" sz="1600" dirty="0">
                <a:cs typeface="Courier New" pitchFamily="49" charset="0"/>
              </a:rPr>
              <a:t> определяют типы </a:t>
            </a:r>
            <a:r>
              <a:rPr lang="ru-RU" sz="1600" dirty="0" err="1" smtClean="0">
                <a:cs typeface="Courier New" pitchFamily="49" charset="0"/>
              </a:rPr>
              <a:t>собы-тий</a:t>
            </a:r>
            <a:r>
              <a:rPr lang="ru-RU" sz="1600" dirty="0">
                <a:cs typeface="Courier New" pitchFamily="49" charset="0"/>
              </a:rPr>
              <a:t>, схожие с модулем событий уровня 0. Модуль </a:t>
            </a:r>
            <a:r>
              <a:rPr lang="ru-RU" sz="1600" dirty="0" err="1">
                <a:cs typeface="Courier New" pitchFamily="49" charset="0"/>
              </a:rPr>
              <a:t>UIEvents</a:t>
            </a:r>
            <a:r>
              <a:rPr lang="ru-RU" sz="1600" dirty="0">
                <a:cs typeface="Courier New" pitchFamily="49" charset="0"/>
              </a:rPr>
              <a:t> определяет типы </a:t>
            </a:r>
            <a:r>
              <a:rPr lang="ru-RU" sz="1600" dirty="0" err="1" smtClean="0">
                <a:cs typeface="Courier New" pitchFamily="49" charset="0"/>
              </a:rPr>
              <a:t>собы-тий</a:t>
            </a:r>
            <a:r>
              <a:rPr lang="ru-RU" sz="1600" dirty="0">
                <a:cs typeface="Courier New" pitchFamily="49" charset="0"/>
              </a:rPr>
              <a:t>, напоминающие события </a:t>
            </a:r>
            <a:r>
              <a:rPr lang="ru-RU" sz="1600" dirty="0" err="1">
                <a:cs typeface="Courier New" pitchFamily="49" charset="0"/>
              </a:rPr>
              <a:t>focus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err="1">
                <a:cs typeface="Courier New" pitchFamily="49" charset="0"/>
              </a:rPr>
              <a:t>blur</a:t>
            </a:r>
            <a:r>
              <a:rPr lang="ru-RU" sz="1600" dirty="0">
                <a:cs typeface="Courier New" pitchFamily="49" charset="0"/>
              </a:rPr>
              <a:t> и </a:t>
            </a:r>
            <a:r>
              <a:rPr lang="ru-RU" sz="1600" dirty="0" err="1">
                <a:cs typeface="Courier New" pitchFamily="49" charset="0"/>
              </a:rPr>
              <a:t>click</a:t>
            </a:r>
            <a:r>
              <a:rPr lang="ru-RU" sz="1600" dirty="0">
                <a:cs typeface="Courier New" pitchFamily="49" charset="0"/>
              </a:rPr>
              <a:t>, поддерживаемые </a:t>
            </a:r>
            <a:r>
              <a:rPr lang="ru-RU" sz="1600" dirty="0" smtClean="0">
                <a:cs typeface="Courier New" pitchFamily="49" charset="0"/>
              </a:rPr>
              <a:t>элементами HTML-форм</a:t>
            </a:r>
            <a:r>
              <a:rPr lang="ru-RU" sz="1600" dirty="0">
                <a:cs typeface="Courier New" pitchFamily="49" charset="0"/>
              </a:rPr>
              <a:t>, но обобщенные таким образом, чтобы генерироваться любым </a:t>
            </a:r>
            <a:r>
              <a:rPr lang="ru-RU" sz="1600" dirty="0" err="1" smtClean="0">
                <a:cs typeface="Courier New" pitchFamily="49" charset="0"/>
              </a:rPr>
              <a:t>элемен</a:t>
            </a:r>
            <a:r>
              <a:rPr lang="ru-RU" sz="1600" dirty="0" smtClean="0">
                <a:cs typeface="Courier New" pitchFamily="49" charset="0"/>
              </a:rPr>
              <a:t>-том </a:t>
            </a:r>
            <a:r>
              <a:rPr lang="ru-RU" sz="1600" dirty="0">
                <a:cs typeface="Courier New" pitchFamily="49" charset="0"/>
              </a:rPr>
              <a:t>документа, который может получать фокус или активизироваться </a:t>
            </a:r>
            <a:r>
              <a:rPr lang="ru-RU" sz="1600" dirty="0" smtClean="0">
                <a:cs typeface="Courier New" pitchFamily="49" charset="0"/>
              </a:rPr>
              <a:t>как-то иначе</a:t>
            </a:r>
            <a:r>
              <a:rPr lang="ru-RU" sz="1600" dirty="0">
                <a:cs typeface="Courier New" pitchFamily="49" charset="0"/>
              </a:rPr>
              <a:t>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98195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68153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Как уже говорилось, когда происходит событие, его обработчику </a:t>
            </a:r>
            <a:r>
              <a:rPr lang="ru-RU" sz="1600" dirty="0" smtClean="0">
                <a:cs typeface="Courier New" pitchFamily="49" charset="0"/>
              </a:rPr>
              <a:t>передается объект</a:t>
            </a:r>
            <a:r>
              <a:rPr lang="ru-RU" sz="1600" dirty="0">
                <a:cs typeface="Courier New" pitchFamily="49" charset="0"/>
              </a:rPr>
              <a:t>, реализующий интерфейс </a:t>
            </a:r>
            <a:r>
              <a:rPr lang="ru-RU" sz="1600" dirty="0" err="1">
                <a:cs typeface="Courier New" pitchFamily="49" charset="0"/>
              </a:rPr>
              <a:t>Event</a:t>
            </a:r>
            <a:r>
              <a:rPr lang="ru-RU" sz="1600" dirty="0">
                <a:cs typeface="Courier New" pitchFamily="49" charset="0"/>
              </a:rPr>
              <a:t>, связанный с данным типом </a:t>
            </a:r>
            <a:r>
              <a:rPr lang="ru-RU" sz="1600" dirty="0" smtClean="0">
                <a:cs typeface="Courier New" pitchFamily="49" charset="0"/>
              </a:rPr>
              <a:t>события. Свойства </a:t>
            </a:r>
            <a:r>
              <a:rPr lang="ru-RU" sz="1600" dirty="0">
                <a:cs typeface="Courier New" pitchFamily="49" charset="0"/>
              </a:rPr>
              <a:t>этого объекта предоставляют информацию о событии, которая </a:t>
            </a:r>
            <a:r>
              <a:rPr lang="ru-RU" sz="1600" dirty="0" smtClean="0">
                <a:cs typeface="Courier New" pitchFamily="49" charset="0"/>
              </a:rPr>
              <a:t>может быть </a:t>
            </a:r>
            <a:r>
              <a:rPr lang="ru-RU" sz="1600" dirty="0">
                <a:cs typeface="Courier New" pitchFamily="49" charset="0"/>
              </a:rPr>
              <a:t>полезна обработчику. В </a:t>
            </a:r>
            <a:r>
              <a:rPr lang="ru-RU" sz="1600" dirty="0" smtClean="0">
                <a:cs typeface="Courier New" pitchFamily="49" charset="0"/>
              </a:rPr>
              <a:t>таблице ниже </a:t>
            </a:r>
            <a:r>
              <a:rPr lang="ru-RU" sz="1600" dirty="0">
                <a:cs typeface="Courier New" pitchFamily="49" charset="0"/>
              </a:rPr>
              <a:t>снова перечислены стандартные </a:t>
            </a:r>
            <a:r>
              <a:rPr lang="ru-RU" sz="1600" dirty="0" smtClean="0">
                <a:cs typeface="Courier New" pitchFamily="49" charset="0"/>
              </a:rPr>
              <a:t>события</a:t>
            </a:r>
            <a:r>
              <a:rPr lang="ru-RU" sz="1600" dirty="0">
                <a:cs typeface="Courier New" pitchFamily="49" charset="0"/>
              </a:rPr>
              <a:t>, но на этот раз организованные по типам, а не по модулям событий. Для </a:t>
            </a:r>
            <a:r>
              <a:rPr lang="ru-RU" sz="1600" dirty="0" smtClean="0">
                <a:cs typeface="Courier New" pitchFamily="49" charset="0"/>
              </a:rPr>
              <a:t>каждого </a:t>
            </a:r>
            <a:r>
              <a:rPr lang="ru-RU" sz="1600" dirty="0">
                <a:cs typeface="Courier New" pitchFamily="49" charset="0"/>
              </a:rPr>
              <a:t>типа событий в этой таблице указан вид объекта события, </a:t>
            </a:r>
            <a:r>
              <a:rPr lang="ru-RU" sz="1600" dirty="0" smtClean="0">
                <a:cs typeface="Courier New" pitchFamily="49" charset="0"/>
              </a:rPr>
              <a:t>передаваемого его </a:t>
            </a:r>
            <a:r>
              <a:rPr lang="ru-RU" sz="1600" dirty="0">
                <a:cs typeface="Courier New" pitchFamily="49" charset="0"/>
              </a:rPr>
              <a:t>обработчику, а также говорится, всплывает ли событие этого типа в </a:t>
            </a:r>
            <a:r>
              <a:rPr lang="ru-RU" sz="1600" dirty="0" smtClean="0">
                <a:cs typeface="Courier New" pitchFamily="49" charset="0"/>
              </a:rPr>
              <a:t>иерархии </a:t>
            </a:r>
            <a:r>
              <a:rPr lang="ru-RU" sz="1600" dirty="0">
                <a:cs typeface="Courier New" pitchFamily="49" charset="0"/>
              </a:rPr>
              <a:t>документа в </a:t>
            </a:r>
            <a:r>
              <a:rPr lang="ru-RU" sz="1600" dirty="0" smtClean="0">
                <a:cs typeface="Courier New" pitchFamily="49" charset="0"/>
              </a:rPr>
              <a:t>про-</a:t>
            </a:r>
            <a:r>
              <a:rPr lang="ru-RU" sz="1600" dirty="0" err="1" smtClean="0">
                <a:cs typeface="Courier New" pitchFamily="49" charset="0"/>
              </a:rPr>
              <a:t>цессе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распространения события (столбец «B») и есть ли </a:t>
            </a:r>
            <a:r>
              <a:rPr lang="ru-RU" sz="1600" dirty="0" smtClean="0">
                <a:cs typeface="Courier New" pitchFamily="49" charset="0"/>
              </a:rPr>
              <a:t>для данного </a:t>
            </a:r>
            <a:r>
              <a:rPr lang="ru-RU" sz="1600" dirty="0">
                <a:cs typeface="Courier New" pitchFamily="49" charset="0"/>
              </a:rPr>
              <a:t>события </a:t>
            </a:r>
            <a:r>
              <a:rPr lang="ru-RU" sz="1600" dirty="0" err="1" smtClean="0">
                <a:cs typeface="Courier New" pitchFamily="49" charset="0"/>
              </a:rPr>
              <a:t>дей-ствие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по умолчанию, которое может быть отменено </a:t>
            </a:r>
            <a:r>
              <a:rPr lang="ru-RU" sz="1600" dirty="0" smtClean="0">
                <a:cs typeface="Courier New" pitchFamily="49" charset="0"/>
              </a:rPr>
              <a:t>методом </a:t>
            </a:r>
            <a:r>
              <a:rPr lang="ru-RU" sz="1600" dirty="0" err="1" smtClean="0">
                <a:cs typeface="Courier New" pitchFamily="49" charset="0"/>
              </a:rPr>
              <a:t>preventDefault</a:t>
            </a:r>
            <a:r>
              <a:rPr lang="ru-RU" sz="1600" dirty="0">
                <a:cs typeface="Courier New" pitchFamily="49" charset="0"/>
              </a:rPr>
              <a:t>() (</a:t>
            </a:r>
            <a:r>
              <a:rPr lang="ru-RU" sz="1600" dirty="0" smtClean="0">
                <a:cs typeface="Courier New" pitchFamily="49" charset="0"/>
              </a:rPr>
              <a:t>стол-</a:t>
            </a:r>
            <a:r>
              <a:rPr lang="ru-RU" sz="1600" dirty="0" err="1" smtClean="0">
                <a:cs typeface="Courier New" pitchFamily="49" charset="0"/>
              </a:rPr>
              <a:t>бец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«C»). Для событий модуля </a:t>
            </a:r>
            <a:r>
              <a:rPr lang="ru-RU" sz="1600" dirty="0" err="1">
                <a:cs typeface="Courier New" pitchFamily="49" charset="0"/>
              </a:rPr>
              <a:t>HTMLEvents</a:t>
            </a:r>
            <a:r>
              <a:rPr lang="ru-RU" sz="1600" dirty="0">
                <a:cs typeface="Courier New" pitchFamily="49" charset="0"/>
              </a:rPr>
              <a:t> в последнем, </a:t>
            </a:r>
            <a:r>
              <a:rPr lang="ru-RU" sz="1600" dirty="0" smtClean="0">
                <a:cs typeface="Courier New" pitchFamily="49" charset="0"/>
              </a:rPr>
              <a:t>пятом</a:t>
            </a:r>
            <a:r>
              <a:rPr lang="ru-RU" sz="1600" dirty="0">
                <a:cs typeface="Courier New" pitchFamily="49" charset="0"/>
              </a:rPr>
              <a:t>, столбце таблицы указано, какие </a:t>
            </a:r>
            <a:r>
              <a:rPr lang="ru-RU" sz="1600" dirty="0" smtClean="0">
                <a:cs typeface="Courier New" pitchFamily="49" charset="0"/>
              </a:rPr>
              <a:t>HTML-элементы </a:t>
            </a:r>
            <a:r>
              <a:rPr lang="ru-RU" sz="1600" dirty="0">
                <a:cs typeface="Courier New" pitchFamily="49" charset="0"/>
              </a:rPr>
              <a:t>могут генерировать </a:t>
            </a:r>
            <a:r>
              <a:rPr lang="ru-RU" sz="1600" dirty="0" smtClean="0">
                <a:cs typeface="Courier New" pitchFamily="49" charset="0"/>
              </a:rPr>
              <a:t>данное </a:t>
            </a:r>
            <a:r>
              <a:rPr lang="ru-RU" sz="1600" dirty="0">
                <a:cs typeface="Courier New" pitchFamily="49" charset="0"/>
              </a:rPr>
              <a:t>событие. Для всех остальных типов событий в пятом столбце указано, </a:t>
            </a:r>
            <a:r>
              <a:rPr lang="ru-RU" sz="1600" dirty="0" smtClean="0">
                <a:cs typeface="Courier New" pitchFamily="49" charset="0"/>
              </a:rPr>
              <a:t>какие свойства </a:t>
            </a:r>
            <a:r>
              <a:rPr lang="ru-RU" sz="1600" dirty="0">
                <a:cs typeface="Courier New" pitchFamily="49" charset="0"/>
              </a:rPr>
              <a:t>объекта </a:t>
            </a:r>
            <a:r>
              <a:rPr lang="ru-RU" sz="1600" dirty="0" err="1" smtClean="0">
                <a:cs typeface="Courier New" pitchFamily="49" charset="0"/>
              </a:rPr>
              <a:t>собы-тия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содержат существенные подробности о событии (</a:t>
            </a:r>
            <a:r>
              <a:rPr lang="ru-RU" sz="1600" dirty="0" smtClean="0">
                <a:cs typeface="Courier New" pitchFamily="49" charset="0"/>
              </a:rPr>
              <a:t>эти свойства </a:t>
            </a:r>
            <a:r>
              <a:rPr lang="ru-RU" sz="1600" dirty="0">
                <a:cs typeface="Courier New" pitchFamily="49" charset="0"/>
              </a:rPr>
              <a:t>описаны в </a:t>
            </a:r>
            <a:r>
              <a:rPr lang="ru-RU" sz="1600" dirty="0" err="1" smtClean="0">
                <a:cs typeface="Courier New" pitchFamily="49" charset="0"/>
              </a:rPr>
              <a:t>сле</a:t>
            </a:r>
            <a:r>
              <a:rPr lang="ru-RU" sz="1600" dirty="0" smtClean="0">
                <a:cs typeface="Courier New" pitchFamily="49" charset="0"/>
              </a:rPr>
              <a:t>-дующем </a:t>
            </a:r>
            <a:r>
              <a:rPr lang="ru-RU" sz="1600" dirty="0">
                <a:cs typeface="Courier New" pitchFamily="49" charset="0"/>
              </a:rPr>
              <a:t>разделе). Обратите внимание: свойства, </a:t>
            </a:r>
            <a:r>
              <a:rPr lang="ru-RU" sz="1600" dirty="0" smtClean="0">
                <a:cs typeface="Courier New" pitchFamily="49" charset="0"/>
              </a:rPr>
              <a:t>перечисленные </a:t>
            </a:r>
            <a:r>
              <a:rPr lang="ru-RU" sz="1600" dirty="0">
                <a:cs typeface="Courier New" pitchFamily="49" charset="0"/>
              </a:rPr>
              <a:t>в этом столбце, не включают свойств, определяемых базовым </a:t>
            </a:r>
            <a:r>
              <a:rPr lang="ru-RU" sz="1600" dirty="0" smtClean="0">
                <a:cs typeface="Courier New" pitchFamily="49" charset="0"/>
              </a:rPr>
              <a:t>интерфейсом </a:t>
            </a:r>
            <a:r>
              <a:rPr lang="ru-RU" sz="1600" dirty="0" err="1">
                <a:cs typeface="Courier New" pitchFamily="49" charset="0"/>
              </a:rPr>
              <a:t>Event</a:t>
            </a:r>
            <a:r>
              <a:rPr lang="ru-RU" sz="1600" dirty="0">
                <a:cs typeface="Courier New" pitchFamily="49" charset="0"/>
              </a:rPr>
              <a:t> и содержащих осмысленные значения для </a:t>
            </a:r>
            <a:r>
              <a:rPr lang="ru-RU" sz="1600" dirty="0" smtClean="0">
                <a:cs typeface="Courier New" pitchFamily="49" charset="0"/>
              </a:rPr>
              <a:t>всех </a:t>
            </a:r>
            <a:r>
              <a:rPr lang="ru-RU" sz="1600" dirty="0">
                <a:cs typeface="Courier New" pitchFamily="49" charset="0"/>
              </a:rPr>
              <a:t>типов событий</a:t>
            </a:r>
            <a:r>
              <a:rPr lang="ru-RU" sz="1600" dirty="0" smtClean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Полезно сравнить </a:t>
            </a:r>
            <a:r>
              <a:rPr lang="ru-RU" sz="1600" dirty="0" smtClean="0">
                <a:cs typeface="Courier New" pitchFamily="49" charset="0"/>
              </a:rPr>
              <a:t>таблицу ниже </a:t>
            </a:r>
            <a:r>
              <a:rPr lang="ru-RU" sz="1600" dirty="0">
                <a:cs typeface="Courier New" pitchFamily="49" charset="0"/>
              </a:rPr>
              <a:t>с </a:t>
            </a:r>
            <a:r>
              <a:rPr lang="ru-RU" sz="1600" dirty="0" smtClean="0">
                <a:cs typeface="Courier New" pitchFamily="49" charset="0"/>
              </a:rPr>
              <a:t>таблицей, </a:t>
            </a:r>
            <a:r>
              <a:rPr lang="ru-RU" sz="1600" dirty="0">
                <a:cs typeface="Courier New" pitchFamily="49" charset="0"/>
              </a:rPr>
              <a:t>в которой перечислены обработчики </a:t>
            </a:r>
            <a:r>
              <a:rPr lang="ru-RU" sz="1600" dirty="0" smtClean="0">
                <a:cs typeface="Courier New" pitchFamily="49" charset="0"/>
              </a:rPr>
              <a:t>событий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0, определяемые в HTML 4. Типы событий, поддерживаемые </a:t>
            </a:r>
            <a:r>
              <a:rPr lang="ru-RU" sz="1600" dirty="0" smtClean="0">
                <a:cs typeface="Courier New" pitchFamily="49" charset="0"/>
              </a:rPr>
              <a:t>двумя этими </a:t>
            </a:r>
            <a:r>
              <a:rPr lang="ru-RU" sz="1600" dirty="0">
                <a:cs typeface="Courier New" pitchFamily="49" charset="0"/>
              </a:rPr>
              <a:t>моделями, в значительной степени совпадают (исключая модуль </a:t>
            </a:r>
            <a:r>
              <a:rPr lang="ru-RU" sz="1600" dirty="0" err="1">
                <a:cs typeface="Courier New" pitchFamily="49" charset="0"/>
              </a:rPr>
              <a:t>UIEvents</a:t>
            </a:r>
            <a:r>
              <a:rPr lang="ru-RU" sz="1600" dirty="0" smtClean="0">
                <a:cs typeface="Courier New" pitchFamily="49" charset="0"/>
              </a:rPr>
              <a:t>). Стандарт </a:t>
            </a:r>
            <a:r>
              <a:rPr lang="ru-RU" sz="1600" dirty="0">
                <a:cs typeface="Courier New" pitchFamily="49" charset="0"/>
              </a:rPr>
              <a:t>DOM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2 добавляет поддержку типов событий </a:t>
            </a:r>
            <a:r>
              <a:rPr lang="ru-RU" sz="1600" dirty="0" err="1">
                <a:cs typeface="Courier New" pitchFamily="49" charset="0"/>
              </a:rPr>
              <a:t>abort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err="1">
                <a:cs typeface="Courier New" pitchFamily="49" charset="0"/>
              </a:rPr>
              <a:t>error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err="1" smtClean="0">
                <a:cs typeface="Courier New" pitchFamily="49" charset="0"/>
              </a:rPr>
              <a:t>resize</a:t>
            </a:r>
            <a:r>
              <a:rPr lang="ru-RU" sz="1600" dirty="0" smtClean="0">
                <a:cs typeface="Courier New" pitchFamily="49" charset="0"/>
              </a:rPr>
              <a:t> и </a:t>
            </a:r>
            <a:r>
              <a:rPr lang="ru-RU" sz="1600" dirty="0" err="1">
                <a:cs typeface="Courier New" pitchFamily="49" charset="0"/>
              </a:rPr>
              <a:t>scroll</a:t>
            </a:r>
            <a:r>
              <a:rPr lang="ru-RU" sz="1600" dirty="0">
                <a:cs typeface="Courier New" pitchFamily="49" charset="0"/>
              </a:rPr>
              <a:t>, которые не были стандартизованы в HTML 4, и исключает </a:t>
            </a:r>
            <a:r>
              <a:rPr lang="ru-RU" sz="1600" dirty="0" smtClean="0">
                <a:cs typeface="Courier New" pitchFamily="49" charset="0"/>
              </a:rPr>
              <a:t>поддержку типа </a:t>
            </a:r>
            <a:r>
              <a:rPr lang="ru-RU" sz="1600" dirty="0">
                <a:cs typeface="Courier New" pitchFamily="49" charset="0"/>
              </a:rPr>
              <a:t>события </a:t>
            </a:r>
            <a:r>
              <a:rPr lang="ru-RU" sz="1600" dirty="0" err="1">
                <a:cs typeface="Courier New" pitchFamily="49" charset="0"/>
              </a:rPr>
              <a:t>dblclick</a:t>
            </a:r>
            <a:r>
              <a:rPr lang="ru-RU" sz="1600" dirty="0">
                <a:cs typeface="Courier New" pitchFamily="49" charset="0"/>
              </a:rPr>
              <a:t>, являющегося частью стандарта HTML 4. (Вместо этого свойство </a:t>
            </a:r>
            <a:r>
              <a:rPr lang="ru-RU" sz="1600" dirty="0" err="1">
                <a:cs typeface="Courier New" pitchFamily="49" charset="0"/>
              </a:rPr>
              <a:t>detail</a:t>
            </a:r>
            <a:r>
              <a:rPr lang="ru-RU" sz="1600" dirty="0">
                <a:cs typeface="Courier New" pitchFamily="49" charset="0"/>
              </a:rPr>
              <a:t> объекта, передаваемого обработчику </a:t>
            </a:r>
            <a:r>
              <a:rPr lang="ru-RU" sz="1600" dirty="0" smtClean="0">
                <a:cs typeface="Courier New" pitchFamily="49" charset="0"/>
              </a:rPr>
              <a:t>события </a:t>
            </a:r>
            <a:r>
              <a:rPr lang="ru-RU" sz="1600" dirty="0" err="1">
                <a:cs typeface="Courier New" pitchFamily="49" charset="0"/>
              </a:rPr>
              <a:t>click</a:t>
            </a:r>
            <a:r>
              <a:rPr lang="ru-RU" sz="1600" dirty="0">
                <a:cs typeface="Courier New" pitchFamily="49" charset="0"/>
              </a:rPr>
              <a:t>, определяет количество последовательных щелчков мыши</a:t>
            </a:r>
            <a:r>
              <a:rPr lang="ru-RU" sz="1600" dirty="0" smtClean="0">
                <a:cs typeface="Courier New" pitchFamily="49" charset="0"/>
              </a:rPr>
              <a:t>.)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23177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 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9931" y="660350"/>
            <a:ext cx="7972425" cy="26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30" y="1038944"/>
            <a:ext cx="79724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6447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 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9930" y="1038944"/>
            <a:ext cx="7972425" cy="33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51" y="1378039"/>
            <a:ext cx="798195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08798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Интерфейсы и детализирующие свойства событий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Когда происходит событие, прикладной интерфейс (API) модели DOM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</a:t>
            </a:r>
            <a:r>
              <a:rPr lang="ru-RU" sz="1600" dirty="0" smtClean="0">
                <a:cs typeface="Courier New" pitchFamily="49" charset="0"/>
              </a:rPr>
              <a:t>2 пре-доставляет </a:t>
            </a:r>
            <a:r>
              <a:rPr lang="ru-RU" sz="1600" dirty="0">
                <a:cs typeface="Courier New" pitchFamily="49" charset="0"/>
              </a:rPr>
              <a:t>дополнительную информацию (например, где и когда оно </a:t>
            </a:r>
            <a:r>
              <a:rPr lang="ru-RU" sz="1600" dirty="0" smtClean="0">
                <a:cs typeface="Courier New" pitchFamily="49" charset="0"/>
              </a:rPr>
              <a:t>произошло</a:t>
            </a:r>
            <a:r>
              <a:rPr lang="ru-RU" sz="1600" dirty="0">
                <a:cs typeface="Courier New" pitchFamily="49" charset="0"/>
              </a:rPr>
              <a:t>) о нем в виде свойств объекта, передаваемого </a:t>
            </a:r>
            <a:r>
              <a:rPr lang="ru-RU" sz="1600" dirty="0" smtClean="0">
                <a:cs typeface="Courier New" pitchFamily="49" charset="0"/>
              </a:rPr>
              <a:t>обработчику </a:t>
            </a:r>
            <a:r>
              <a:rPr lang="ru-RU" sz="1600" dirty="0">
                <a:cs typeface="Courier New" pitchFamily="49" charset="0"/>
              </a:rPr>
              <a:t>события. С каждым модулем событий связан интерфейс событий, в котором содержится </a:t>
            </a:r>
            <a:r>
              <a:rPr lang="ru-RU" sz="1600" dirty="0" smtClean="0">
                <a:cs typeface="Courier New" pitchFamily="49" charset="0"/>
              </a:rPr>
              <a:t>информация</a:t>
            </a:r>
            <a:r>
              <a:rPr lang="ru-RU" sz="1600" dirty="0">
                <a:cs typeface="Courier New" pitchFamily="49" charset="0"/>
              </a:rPr>
              <a:t>, относящаяся к этому типу событий. В </a:t>
            </a:r>
            <a:r>
              <a:rPr lang="ru-RU" sz="1600" dirty="0" smtClean="0">
                <a:cs typeface="Courier New" pitchFamily="49" charset="0"/>
              </a:rPr>
              <a:t>таблице ранее представлены три различных </a:t>
            </a:r>
            <a:r>
              <a:rPr lang="ru-RU" sz="1600" dirty="0">
                <a:cs typeface="Courier New" pitchFamily="49" charset="0"/>
              </a:rPr>
              <a:t>модуля событий и три различных интерфейса событий.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Эти три интерфейса фактически связаны друг с другом и образуют иерархию. </a:t>
            </a:r>
            <a:r>
              <a:rPr lang="ru-RU" sz="1600" dirty="0" smtClean="0">
                <a:cs typeface="Courier New" pitchFamily="49" charset="0"/>
              </a:rPr>
              <a:t>Интерфейс </a:t>
            </a:r>
            <a:r>
              <a:rPr lang="ru-RU" sz="1600" dirty="0" err="1">
                <a:cs typeface="Courier New" pitchFamily="49" charset="0"/>
              </a:rPr>
              <a:t>Event</a:t>
            </a:r>
            <a:r>
              <a:rPr lang="ru-RU" sz="1600" dirty="0">
                <a:cs typeface="Courier New" pitchFamily="49" charset="0"/>
              </a:rPr>
              <a:t> является вершиной иерархии; все объекты событий реализуют </a:t>
            </a:r>
            <a:r>
              <a:rPr lang="ru-RU" sz="1600" dirty="0" smtClean="0">
                <a:cs typeface="Courier New" pitchFamily="49" charset="0"/>
              </a:rPr>
              <a:t>этот базовый </a:t>
            </a:r>
            <a:r>
              <a:rPr lang="ru-RU" sz="1600" dirty="0">
                <a:cs typeface="Courier New" pitchFamily="49" charset="0"/>
              </a:rPr>
              <a:t>интерфейс. </a:t>
            </a:r>
            <a:r>
              <a:rPr lang="ru-RU" sz="1600" dirty="0" err="1">
                <a:cs typeface="Courier New" pitchFamily="49" charset="0"/>
              </a:rPr>
              <a:t>UIEvent</a:t>
            </a:r>
            <a:r>
              <a:rPr lang="ru-RU" sz="1600" dirty="0">
                <a:cs typeface="Courier New" pitchFamily="49" charset="0"/>
              </a:rPr>
              <a:t> – это </a:t>
            </a:r>
            <a:r>
              <a:rPr lang="ru-RU" sz="1600" dirty="0" err="1">
                <a:cs typeface="Courier New" pitchFamily="49" charset="0"/>
              </a:rPr>
              <a:t>подынтерфейс</a:t>
            </a:r>
            <a:r>
              <a:rPr lang="ru-RU" sz="1600" dirty="0">
                <a:cs typeface="Courier New" pitchFamily="49" charset="0"/>
              </a:rPr>
              <a:t> интерфейса </a:t>
            </a:r>
            <a:r>
              <a:rPr lang="ru-RU" sz="1600" dirty="0" err="1">
                <a:cs typeface="Courier New" pitchFamily="49" charset="0"/>
              </a:rPr>
              <a:t>Event</a:t>
            </a:r>
            <a:r>
              <a:rPr lang="ru-RU" sz="1600" dirty="0">
                <a:cs typeface="Courier New" pitchFamily="49" charset="0"/>
              </a:rPr>
              <a:t>: любой </a:t>
            </a:r>
            <a:r>
              <a:rPr lang="ru-RU" sz="1600" dirty="0" smtClean="0">
                <a:cs typeface="Courier New" pitchFamily="49" charset="0"/>
              </a:rPr>
              <a:t>объект события</a:t>
            </a:r>
            <a:r>
              <a:rPr lang="ru-RU" sz="1600" dirty="0">
                <a:cs typeface="Courier New" pitchFamily="49" charset="0"/>
              </a:rPr>
              <a:t>, реализующий </a:t>
            </a:r>
            <a:r>
              <a:rPr lang="ru-RU" sz="1600" dirty="0" err="1">
                <a:cs typeface="Courier New" pitchFamily="49" charset="0"/>
              </a:rPr>
              <a:t>UIEvent</a:t>
            </a:r>
            <a:r>
              <a:rPr lang="ru-RU" sz="1600" dirty="0">
                <a:cs typeface="Courier New" pitchFamily="49" charset="0"/>
              </a:rPr>
              <a:t>, также реализует все методы и свойства </a:t>
            </a:r>
            <a:r>
              <a:rPr lang="ru-RU" sz="1600" dirty="0" err="1">
                <a:cs typeface="Courier New" pitchFamily="49" charset="0"/>
              </a:rPr>
              <a:t>Event</a:t>
            </a:r>
            <a:r>
              <a:rPr lang="ru-RU" sz="1600" dirty="0">
                <a:cs typeface="Courier New" pitchFamily="49" charset="0"/>
              </a:rPr>
              <a:t>. </a:t>
            </a:r>
            <a:r>
              <a:rPr lang="ru-RU" sz="1600" dirty="0" smtClean="0">
                <a:cs typeface="Courier New" pitchFamily="49" charset="0"/>
              </a:rPr>
              <a:t>Интерфейс </a:t>
            </a:r>
            <a:r>
              <a:rPr lang="ru-RU" sz="1600" dirty="0" err="1">
                <a:cs typeface="Courier New" pitchFamily="49" charset="0"/>
              </a:rPr>
              <a:t>MouseEvent</a:t>
            </a:r>
            <a:r>
              <a:rPr lang="ru-RU" sz="1600" dirty="0">
                <a:cs typeface="Courier New" pitchFamily="49" charset="0"/>
              </a:rPr>
              <a:t> является </a:t>
            </a:r>
            <a:r>
              <a:rPr lang="ru-RU" sz="1600" dirty="0" err="1">
                <a:cs typeface="Courier New" pitchFamily="49" charset="0"/>
              </a:rPr>
              <a:t>подынтерфейсом</a:t>
            </a:r>
            <a:r>
              <a:rPr lang="ru-RU" sz="1600" dirty="0">
                <a:cs typeface="Courier New" pitchFamily="49" charset="0"/>
              </a:rPr>
              <a:t> </a:t>
            </a:r>
            <a:r>
              <a:rPr lang="ru-RU" sz="1600" dirty="0" err="1">
                <a:cs typeface="Courier New" pitchFamily="49" charset="0"/>
              </a:rPr>
              <a:t>UIEvent</a:t>
            </a:r>
            <a:r>
              <a:rPr lang="ru-RU" sz="1600" dirty="0">
                <a:cs typeface="Courier New" pitchFamily="49" charset="0"/>
              </a:rPr>
              <a:t>. Это значит, например, </a:t>
            </a:r>
            <a:r>
              <a:rPr lang="ru-RU" sz="1600" dirty="0" smtClean="0">
                <a:cs typeface="Courier New" pitchFamily="49" charset="0"/>
              </a:rPr>
              <a:t>что объект </a:t>
            </a:r>
            <a:r>
              <a:rPr lang="ru-RU" sz="1600" dirty="0">
                <a:cs typeface="Courier New" pitchFamily="49" charset="0"/>
              </a:rPr>
              <a:t>события, переданный обработчику события </a:t>
            </a:r>
            <a:r>
              <a:rPr lang="ru-RU" sz="1600" dirty="0" err="1">
                <a:cs typeface="Courier New" pitchFamily="49" charset="0"/>
              </a:rPr>
              <a:t>click</a:t>
            </a:r>
            <a:r>
              <a:rPr lang="ru-RU" sz="1600" dirty="0">
                <a:cs typeface="Courier New" pitchFamily="49" charset="0"/>
              </a:rPr>
              <a:t>, реализует все </a:t>
            </a:r>
            <a:r>
              <a:rPr lang="ru-RU" sz="1600" dirty="0" smtClean="0">
                <a:cs typeface="Courier New" pitchFamily="49" charset="0"/>
              </a:rPr>
              <a:t>методы и </a:t>
            </a:r>
            <a:r>
              <a:rPr lang="ru-RU" sz="1600" dirty="0">
                <a:cs typeface="Courier New" pitchFamily="49" charset="0"/>
              </a:rPr>
              <a:t>свойства, определенные в каждом из интерфейсов </a:t>
            </a:r>
            <a:r>
              <a:rPr lang="ru-RU" sz="1600" dirty="0" err="1">
                <a:cs typeface="Courier New" pitchFamily="49" charset="0"/>
              </a:rPr>
              <a:t>MouseEvent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err="1">
                <a:cs typeface="Courier New" pitchFamily="49" charset="0"/>
              </a:rPr>
              <a:t>UIEvent</a:t>
            </a:r>
            <a:r>
              <a:rPr lang="ru-RU" sz="1600" dirty="0">
                <a:cs typeface="Courier New" pitchFamily="49" charset="0"/>
              </a:rPr>
              <a:t> и </a:t>
            </a:r>
            <a:r>
              <a:rPr lang="ru-RU" sz="1600" dirty="0" err="1">
                <a:cs typeface="Courier New" pitchFamily="49" charset="0"/>
              </a:rPr>
              <a:t>Event</a:t>
            </a:r>
            <a:r>
              <a:rPr lang="ru-RU" sz="1600" dirty="0" smtClean="0">
                <a:cs typeface="Courier New" pitchFamily="49" charset="0"/>
              </a:rPr>
              <a:t>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2375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Интерфейс </a:t>
            </a:r>
            <a:r>
              <a:rPr lang="ru-RU" sz="1600" b="1" dirty="0" err="1">
                <a:cs typeface="Courier New" pitchFamily="49" charset="0"/>
              </a:rPr>
              <a:t>Event</a:t>
            </a:r>
            <a:endParaRPr lang="ru-RU" sz="1600" b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Типы событий, определенные в модуле </a:t>
            </a:r>
            <a:r>
              <a:rPr lang="ru-RU" sz="1600" dirty="0" err="1">
                <a:cs typeface="Courier New" pitchFamily="49" charset="0"/>
              </a:rPr>
              <a:t>HTMLEvents</a:t>
            </a:r>
            <a:r>
              <a:rPr lang="ru-RU" sz="1600" dirty="0">
                <a:cs typeface="Courier New" pitchFamily="49" charset="0"/>
              </a:rPr>
              <a:t>, используют интерфейс </a:t>
            </a:r>
            <a:r>
              <a:rPr lang="ru-RU" sz="1600" dirty="0" err="1" smtClean="0">
                <a:cs typeface="Courier New" pitchFamily="49" charset="0"/>
              </a:rPr>
              <a:t>Event</a:t>
            </a:r>
            <a:r>
              <a:rPr lang="ru-RU" sz="1600" dirty="0" smtClean="0">
                <a:cs typeface="Courier New" pitchFamily="49" charset="0"/>
              </a:rPr>
              <a:t>. Все </a:t>
            </a:r>
            <a:r>
              <a:rPr lang="ru-RU" sz="1600" dirty="0">
                <a:cs typeface="Courier New" pitchFamily="49" charset="0"/>
              </a:rPr>
              <a:t>остальные типы событий используют </a:t>
            </a:r>
            <a:r>
              <a:rPr lang="ru-RU" sz="1600" dirty="0" err="1">
                <a:cs typeface="Courier New" pitchFamily="49" charset="0"/>
              </a:rPr>
              <a:t>подынтерфейсы</a:t>
            </a:r>
            <a:r>
              <a:rPr lang="ru-RU" sz="1600" dirty="0">
                <a:cs typeface="Courier New" pitchFamily="49" charset="0"/>
              </a:rPr>
              <a:t> этого интерфейса, т. </a:t>
            </a:r>
            <a:r>
              <a:rPr lang="ru-RU" sz="1600" dirty="0" smtClean="0">
                <a:cs typeface="Courier New" pitchFamily="49" charset="0"/>
              </a:rPr>
              <a:t>е. интерфейс </a:t>
            </a:r>
            <a:r>
              <a:rPr lang="ru-RU" sz="1600" dirty="0" err="1">
                <a:cs typeface="Courier New" pitchFamily="49" charset="0"/>
              </a:rPr>
              <a:t>Event</a:t>
            </a:r>
            <a:r>
              <a:rPr lang="ru-RU" sz="1600" dirty="0">
                <a:cs typeface="Courier New" pitchFamily="49" charset="0"/>
              </a:rPr>
              <a:t> реализуется всеми объектами событий и предоставляет </a:t>
            </a:r>
            <a:r>
              <a:rPr lang="ru-RU" sz="1600" dirty="0" smtClean="0">
                <a:cs typeface="Courier New" pitchFamily="49" charset="0"/>
              </a:rPr>
              <a:t>деталь-</a:t>
            </a:r>
            <a:r>
              <a:rPr lang="ru-RU" sz="1600" dirty="0" err="1" smtClean="0">
                <a:cs typeface="Courier New" pitchFamily="49" charset="0"/>
              </a:rPr>
              <a:t>ную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информацию, применимую ко всем типам событий. Интерфейс </a:t>
            </a:r>
            <a:r>
              <a:rPr lang="ru-RU" sz="1600" dirty="0" err="1">
                <a:cs typeface="Courier New" pitchFamily="49" charset="0"/>
              </a:rPr>
              <a:t>Event</a:t>
            </a:r>
            <a:r>
              <a:rPr lang="ru-RU" sz="1600" dirty="0">
                <a:cs typeface="Courier New" pitchFamily="49" charset="0"/>
              </a:rPr>
              <a:t> </a:t>
            </a:r>
            <a:r>
              <a:rPr lang="ru-RU" sz="1600" dirty="0" err="1" smtClean="0">
                <a:cs typeface="Courier New" pitchFamily="49" charset="0"/>
              </a:rPr>
              <a:t>опреде-ляет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следующие свойства (обратите внимание, что эти свойства и </a:t>
            </a:r>
            <a:r>
              <a:rPr lang="ru-RU" sz="1600" dirty="0" smtClean="0">
                <a:cs typeface="Courier New" pitchFamily="49" charset="0"/>
              </a:rPr>
              <a:t>свойства всех </a:t>
            </a:r>
            <a:r>
              <a:rPr lang="ru-RU" sz="1600" dirty="0" err="1">
                <a:cs typeface="Courier New" pitchFamily="49" charset="0"/>
              </a:rPr>
              <a:t>подынтерфейсов</a:t>
            </a:r>
            <a:r>
              <a:rPr lang="ru-RU" sz="1600" dirty="0">
                <a:cs typeface="Courier New" pitchFamily="49" charset="0"/>
              </a:rPr>
              <a:t> интерфейса </a:t>
            </a:r>
            <a:r>
              <a:rPr lang="ru-RU" sz="1600" dirty="0" err="1">
                <a:cs typeface="Courier New" pitchFamily="49" charset="0"/>
              </a:rPr>
              <a:t>Event</a:t>
            </a:r>
            <a:r>
              <a:rPr lang="ru-RU" sz="1600" dirty="0">
                <a:cs typeface="Courier New" pitchFamily="49" charset="0"/>
              </a:rPr>
              <a:t> доступны только для чтения):</a:t>
            </a:r>
          </a:p>
          <a:p>
            <a:pPr marL="0" indent="0">
              <a:buNone/>
            </a:pPr>
            <a:r>
              <a:rPr lang="ru-RU" sz="1600" b="1" dirty="0" err="1">
                <a:cs typeface="Courier New" pitchFamily="49" charset="0"/>
              </a:rPr>
              <a:t>type</a:t>
            </a:r>
            <a:endParaRPr lang="ru-RU" sz="1600" b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Тип произошедшего события. Значением этого свойства является имя </a:t>
            </a:r>
            <a:r>
              <a:rPr lang="ru-RU" sz="1600" dirty="0" smtClean="0">
                <a:cs typeface="Courier New" pitchFamily="49" charset="0"/>
              </a:rPr>
              <a:t>типа </a:t>
            </a:r>
            <a:r>
              <a:rPr lang="ru-RU" sz="1600" dirty="0" err="1" smtClean="0">
                <a:cs typeface="Courier New" pitchFamily="49" charset="0"/>
              </a:rPr>
              <a:t>собы-тия</a:t>
            </a:r>
            <a:r>
              <a:rPr lang="ru-RU" sz="1600" dirty="0">
                <a:cs typeface="Courier New" pitchFamily="49" charset="0"/>
              </a:rPr>
              <a:t>, и это та же строка, которая была использована при регистрации </a:t>
            </a:r>
            <a:r>
              <a:rPr lang="ru-RU" sz="1600" dirty="0" smtClean="0">
                <a:cs typeface="Courier New" pitchFamily="49" charset="0"/>
              </a:rPr>
              <a:t>обработчика </a:t>
            </a:r>
            <a:r>
              <a:rPr lang="ru-RU" sz="1600" dirty="0">
                <a:cs typeface="Courier New" pitchFamily="49" charset="0"/>
              </a:rPr>
              <a:t>события (например, "</a:t>
            </a:r>
            <a:r>
              <a:rPr lang="ru-RU" sz="1600" dirty="0" err="1">
                <a:cs typeface="Courier New" pitchFamily="49" charset="0"/>
              </a:rPr>
              <a:t>click</a:t>
            </a:r>
            <a:r>
              <a:rPr lang="ru-RU" sz="1600" dirty="0">
                <a:cs typeface="Courier New" pitchFamily="49" charset="0"/>
              </a:rPr>
              <a:t>" или "</a:t>
            </a:r>
            <a:r>
              <a:rPr lang="ru-RU" sz="1600" dirty="0" err="1">
                <a:cs typeface="Courier New" pitchFamily="49" charset="0"/>
              </a:rPr>
              <a:t>mouseover</a:t>
            </a:r>
            <a:r>
              <a:rPr lang="ru-RU" sz="1600" dirty="0">
                <a:cs typeface="Courier New" pitchFamily="49" charset="0"/>
              </a:rPr>
              <a:t>").</a:t>
            </a:r>
          </a:p>
          <a:p>
            <a:pPr marL="0" indent="0">
              <a:buNone/>
            </a:pPr>
            <a:r>
              <a:rPr lang="ru-RU" sz="1600" b="1" dirty="0" err="1">
                <a:cs typeface="Courier New" pitchFamily="49" charset="0"/>
              </a:rPr>
              <a:t>target</a:t>
            </a:r>
            <a:endParaRPr lang="ru-RU" sz="1600" b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Узел документа, в котором произошло событие; может не совпадать с </a:t>
            </a:r>
            <a:r>
              <a:rPr lang="ru-RU" sz="1600" dirty="0" err="1" smtClean="0">
                <a:cs typeface="Courier New" pitchFamily="49" charset="0"/>
              </a:rPr>
              <a:t>currentTarget</a:t>
            </a:r>
            <a:r>
              <a:rPr lang="ru-RU" sz="1600" dirty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600" b="1" dirty="0" err="1">
                <a:cs typeface="Courier New" pitchFamily="49" charset="0"/>
              </a:rPr>
              <a:t>currentTarget</a:t>
            </a:r>
            <a:endParaRPr lang="ru-RU" sz="1600" b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Узел, в котором в данный момент обрабатывается событие (т. е. узел, чей </a:t>
            </a:r>
            <a:r>
              <a:rPr lang="ru-RU" sz="1600" dirty="0" err="1" smtClean="0">
                <a:cs typeface="Courier New" pitchFamily="49" charset="0"/>
              </a:rPr>
              <a:t>обработ</a:t>
            </a:r>
            <a:r>
              <a:rPr lang="ru-RU" sz="1600" dirty="0" smtClean="0">
                <a:cs typeface="Courier New" pitchFamily="49" charset="0"/>
              </a:rPr>
              <a:t>-чик </a:t>
            </a:r>
            <a:r>
              <a:rPr lang="ru-RU" sz="1600" dirty="0">
                <a:cs typeface="Courier New" pitchFamily="49" charset="0"/>
              </a:rPr>
              <a:t>события работает в данный момент). Если событие </a:t>
            </a:r>
            <a:r>
              <a:rPr lang="ru-RU" sz="1600" dirty="0" smtClean="0">
                <a:cs typeface="Courier New" pitchFamily="49" charset="0"/>
              </a:rPr>
              <a:t>обрабатывается на </a:t>
            </a:r>
            <a:r>
              <a:rPr lang="ru-RU" sz="1600" dirty="0">
                <a:cs typeface="Courier New" pitchFamily="49" charset="0"/>
              </a:rPr>
              <a:t>этапах перехвата или всплывания события, значение этого свойства </a:t>
            </a:r>
            <a:r>
              <a:rPr lang="ru-RU" sz="1600" dirty="0" smtClean="0">
                <a:cs typeface="Courier New" pitchFamily="49" charset="0"/>
              </a:rPr>
              <a:t>отличается </a:t>
            </a:r>
            <a:r>
              <a:rPr lang="ru-RU" sz="1600" dirty="0">
                <a:cs typeface="Courier New" pitchFamily="49" charset="0"/>
              </a:rPr>
              <a:t>от </a:t>
            </a:r>
            <a:r>
              <a:rPr lang="ru-RU" sz="1600" dirty="0" err="1" smtClean="0">
                <a:cs typeface="Courier New" pitchFamily="49" charset="0"/>
              </a:rPr>
              <a:t>значе-ния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свойства </a:t>
            </a:r>
            <a:r>
              <a:rPr lang="ru-RU" sz="1600" dirty="0" err="1">
                <a:cs typeface="Courier New" pitchFamily="49" charset="0"/>
              </a:rPr>
              <a:t>target</a:t>
            </a:r>
            <a:r>
              <a:rPr lang="ru-RU" sz="1600" dirty="0">
                <a:cs typeface="Courier New" pitchFamily="49" charset="0"/>
              </a:rPr>
              <a:t>. Как говорилось ранее, необходимо </a:t>
            </a:r>
            <a:r>
              <a:rPr lang="ru-RU" sz="1600" dirty="0" smtClean="0">
                <a:cs typeface="Courier New" pitchFamily="49" charset="0"/>
              </a:rPr>
              <a:t>использовать </a:t>
            </a:r>
            <a:r>
              <a:rPr lang="ru-RU" sz="1600" dirty="0">
                <a:cs typeface="Courier New" pitchFamily="49" charset="0"/>
              </a:rPr>
              <a:t>это свойство вместо ключевого слова </a:t>
            </a:r>
            <a:r>
              <a:rPr lang="ru-RU" sz="1600" dirty="0" err="1">
                <a:cs typeface="Courier New" pitchFamily="49" charset="0"/>
              </a:rPr>
              <a:t>this</a:t>
            </a:r>
            <a:r>
              <a:rPr lang="ru-RU" sz="1600" dirty="0">
                <a:cs typeface="Courier New" pitchFamily="49" charset="0"/>
              </a:rPr>
              <a:t> в собственных </a:t>
            </a:r>
            <a:r>
              <a:rPr lang="ru-RU" sz="1600" dirty="0" smtClean="0">
                <a:cs typeface="Courier New" pitchFamily="49" charset="0"/>
              </a:rPr>
              <a:t>функциях </a:t>
            </a:r>
            <a:r>
              <a:rPr lang="ru-RU" sz="1600" dirty="0">
                <a:cs typeface="Courier New" pitchFamily="49" charset="0"/>
              </a:rPr>
              <a:t>обработки событий</a:t>
            </a:r>
            <a:r>
              <a:rPr lang="ru-RU" sz="1600" dirty="0" smtClean="0">
                <a:cs typeface="Courier New" pitchFamily="49" charset="0"/>
              </a:rPr>
              <a:t>.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62975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Базовая обработка событий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В рассмотренных ранее примерах обработчики событий записывались в </a:t>
            </a:r>
            <a:r>
              <a:rPr lang="ru-RU" sz="1600" dirty="0" smtClean="0">
                <a:cs typeface="Courier New" pitchFamily="49" charset="0"/>
              </a:rPr>
              <a:t>виде строк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-кода</a:t>
            </a:r>
            <a:r>
              <a:rPr lang="ru-RU" sz="1600" dirty="0">
                <a:cs typeface="Courier New" pitchFamily="49" charset="0"/>
              </a:rPr>
              <a:t>, выступающих в качестве значений определенных </a:t>
            </a:r>
            <a:r>
              <a:rPr lang="ru-RU" sz="1600" dirty="0" smtClean="0">
                <a:cs typeface="Courier New" pitchFamily="49" charset="0"/>
              </a:rPr>
              <a:t>HTML-атрибутов</a:t>
            </a:r>
            <a:r>
              <a:rPr lang="ru-RU" sz="1600" dirty="0">
                <a:cs typeface="Courier New" pitchFamily="49" charset="0"/>
              </a:rPr>
              <a:t>, таких как </a:t>
            </a:r>
            <a:r>
              <a:rPr lang="ru-RU" sz="1600" dirty="0" err="1">
                <a:cs typeface="Courier New" pitchFamily="49" charset="0"/>
              </a:rPr>
              <a:t>onclick</a:t>
            </a:r>
            <a:r>
              <a:rPr lang="ru-RU" sz="1600" dirty="0">
                <a:cs typeface="Courier New" pitchFamily="49" charset="0"/>
              </a:rPr>
              <a:t>. Это основа исходной модели обработки </a:t>
            </a:r>
            <a:r>
              <a:rPr lang="ru-RU" sz="1600" dirty="0" smtClean="0">
                <a:cs typeface="Courier New" pitchFamily="49" charset="0"/>
              </a:rPr>
              <a:t>событий, но </a:t>
            </a:r>
            <a:r>
              <a:rPr lang="ru-RU" sz="1600" dirty="0">
                <a:cs typeface="Courier New" pitchFamily="49" charset="0"/>
              </a:rPr>
              <a:t>есть некоторые дополнительные нюансы, требующие понимания и </a:t>
            </a:r>
            <a:r>
              <a:rPr lang="ru-RU" sz="1600" dirty="0" smtClean="0">
                <a:cs typeface="Courier New" pitchFamily="49" charset="0"/>
              </a:rPr>
              <a:t>рассмотренные </a:t>
            </a:r>
            <a:r>
              <a:rPr lang="ru-RU" sz="1600" dirty="0">
                <a:cs typeface="Courier New" pitchFamily="49" charset="0"/>
              </a:rPr>
              <a:t>в следующих разделах.</a:t>
            </a:r>
          </a:p>
          <a:p>
            <a:pPr marL="0" indent="0">
              <a:buNone/>
            </a:pPr>
            <a:r>
              <a:rPr lang="ru-RU" sz="1600" b="1" dirty="0" smtClean="0">
                <a:cs typeface="Courier New" pitchFamily="49" charset="0"/>
              </a:rPr>
              <a:t>События </a:t>
            </a:r>
            <a:r>
              <a:rPr lang="ru-RU" sz="1600" b="1" dirty="0">
                <a:cs typeface="Courier New" pitchFamily="49" charset="0"/>
              </a:rPr>
              <a:t>и типы событий</a:t>
            </a:r>
          </a:p>
          <a:p>
            <a:pPr marL="0" indent="0">
              <a:buNone/>
            </a:pPr>
            <a:r>
              <a:rPr lang="ru-RU" sz="1500" dirty="0">
                <a:cs typeface="Courier New" pitchFamily="49" charset="0"/>
              </a:rPr>
              <a:t>Различные типы происшествий генерируют различные типы событий. </a:t>
            </a:r>
            <a:r>
              <a:rPr lang="ru-RU" sz="1500" dirty="0" smtClean="0">
                <a:cs typeface="Courier New" pitchFamily="49" charset="0"/>
              </a:rPr>
              <a:t>Наводя мышь </a:t>
            </a:r>
            <a:r>
              <a:rPr lang="ru-RU" sz="1500" dirty="0">
                <a:cs typeface="Courier New" pitchFamily="49" charset="0"/>
              </a:rPr>
              <a:t>на гиперссылку и щелкая кнопкой мыши, пользователь вызывает события разных типов. Даже одно и то же происшествие может возбуждать </a:t>
            </a:r>
            <a:r>
              <a:rPr lang="ru-RU" sz="1500" dirty="0" smtClean="0">
                <a:cs typeface="Courier New" pitchFamily="49" charset="0"/>
              </a:rPr>
              <a:t>различные </a:t>
            </a:r>
            <a:r>
              <a:rPr lang="ru-RU" sz="1500" dirty="0">
                <a:cs typeface="Courier New" pitchFamily="49" charset="0"/>
              </a:rPr>
              <a:t>типы событий в зависимости от контекста, например, когда </a:t>
            </a:r>
            <a:r>
              <a:rPr lang="ru-RU" sz="1500" dirty="0" smtClean="0">
                <a:cs typeface="Courier New" pitchFamily="49" charset="0"/>
              </a:rPr>
              <a:t>пользователь щелкает </a:t>
            </a:r>
            <a:r>
              <a:rPr lang="ru-RU" sz="1500" dirty="0">
                <a:cs typeface="Courier New" pitchFamily="49" charset="0"/>
              </a:rPr>
              <a:t>на кнопке </a:t>
            </a:r>
            <a:r>
              <a:rPr lang="ru-RU" sz="1500" dirty="0" err="1">
                <a:cs typeface="Courier New" pitchFamily="49" charset="0"/>
              </a:rPr>
              <a:t>Submit</a:t>
            </a:r>
            <a:r>
              <a:rPr lang="ru-RU" sz="1500" dirty="0">
                <a:cs typeface="Courier New" pitchFamily="49" charset="0"/>
              </a:rPr>
              <a:t>, возникает событие, отличное от события, </a:t>
            </a:r>
            <a:r>
              <a:rPr lang="ru-RU" sz="1500" dirty="0" smtClean="0">
                <a:cs typeface="Courier New" pitchFamily="49" charset="0"/>
              </a:rPr>
              <a:t>возникающего </a:t>
            </a:r>
            <a:r>
              <a:rPr lang="ru-RU" sz="1500" dirty="0">
                <a:cs typeface="Courier New" pitchFamily="49" charset="0"/>
              </a:rPr>
              <a:t>при щелчке на кнопке </a:t>
            </a:r>
            <a:r>
              <a:rPr lang="ru-RU" sz="1500" dirty="0" err="1">
                <a:cs typeface="Courier New" pitchFamily="49" charset="0"/>
              </a:rPr>
              <a:t>Reset</a:t>
            </a:r>
            <a:r>
              <a:rPr lang="ru-RU" sz="1500" dirty="0">
                <a:cs typeface="Courier New" pitchFamily="49" charset="0"/>
              </a:rPr>
              <a:t> в форме.</a:t>
            </a:r>
          </a:p>
          <a:p>
            <a:pPr marL="0" indent="0">
              <a:buNone/>
            </a:pPr>
            <a:r>
              <a:rPr lang="ru-RU" sz="1500" dirty="0">
                <a:cs typeface="Courier New" pitchFamily="49" charset="0"/>
              </a:rPr>
              <a:t>В исходной модели обработки событий событие – это внутренняя абстракция </a:t>
            </a:r>
            <a:r>
              <a:rPr lang="ru-RU" sz="1500" dirty="0" smtClean="0">
                <a:cs typeface="Courier New" pitchFamily="49" charset="0"/>
              </a:rPr>
              <a:t>для веб-браузера</a:t>
            </a:r>
            <a:r>
              <a:rPr lang="ru-RU" sz="1500" dirty="0">
                <a:cs typeface="Courier New" pitchFamily="49" charset="0"/>
              </a:rPr>
              <a:t>, и </a:t>
            </a:r>
            <a:r>
              <a:rPr lang="ru-RU" sz="1500" dirty="0" err="1" smtClean="0">
                <a:cs typeface="Courier New" pitchFamily="49" charset="0"/>
              </a:rPr>
              <a:t>JavaScript</a:t>
            </a:r>
            <a:r>
              <a:rPr lang="ru-RU" sz="1500" dirty="0" smtClean="0">
                <a:cs typeface="Courier New" pitchFamily="49" charset="0"/>
              </a:rPr>
              <a:t>-код </a:t>
            </a:r>
            <a:r>
              <a:rPr lang="ru-RU" sz="1500" dirty="0">
                <a:cs typeface="Courier New" pitchFamily="49" charset="0"/>
              </a:rPr>
              <a:t>не может непосредственно манипулировать </a:t>
            </a:r>
            <a:r>
              <a:rPr lang="ru-RU" sz="1500" dirty="0" smtClean="0">
                <a:cs typeface="Courier New" pitchFamily="49" charset="0"/>
              </a:rPr>
              <a:t>событием</a:t>
            </a:r>
            <a:r>
              <a:rPr lang="ru-RU" sz="1500" dirty="0">
                <a:cs typeface="Courier New" pitchFamily="49" charset="0"/>
              </a:rPr>
              <a:t>. Говоря о типе события в исходной модели обработки событий, мы на </a:t>
            </a:r>
            <a:r>
              <a:rPr lang="ru-RU" sz="1500" dirty="0" smtClean="0">
                <a:cs typeface="Courier New" pitchFamily="49" charset="0"/>
              </a:rPr>
              <a:t>самом деле </a:t>
            </a:r>
            <a:r>
              <a:rPr lang="ru-RU" sz="1500" dirty="0">
                <a:cs typeface="Courier New" pitchFamily="49" charset="0"/>
              </a:rPr>
              <a:t>имеем в виду имя обработчика, вызываемого в ответ на событие. В этой </a:t>
            </a:r>
            <a:r>
              <a:rPr lang="ru-RU" sz="1500" dirty="0" smtClean="0">
                <a:cs typeface="Courier New" pitchFamily="49" charset="0"/>
              </a:rPr>
              <a:t>модели </a:t>
            </a:r>
            <a:r>
              <a:rPr lang="ru-RU" sz="1500" dirty="0">
                <a:cs typeface="Courier New" pitchFamily="49" charset="0"/>
              </a:rPr>
              <a:t>код обработки событий задается с помощью атрибутов </a:t>
            </a:r>
            <a:r>
              <a:rPr lang="ru-RU" sz="1500" dirty="0" smtClean="0">
                <a:cs typeface="Courier New" pitchFamily="49" charset="0"/>
              </a:rPr>
              <a:t>HTML-элементов (и </a:t>
            </a:r>
            <a:r>
              <a:rPr lang="ru-RU" sz="1500" dirty="0">
                <a:cs typeface="Courier New" pitchFamily="49" charset="0"/>
              </a:rPr>
              <a:t>соответствующих свойств связанных с ними </a:t>
            </a:r>
            <a:r>
              <a:rPr lang="ru-RU" sz="1500" dirty="0" err="1" smtClean="0">
                <a:cs typeface="Courier New" pitchFamily="49" charset="0"/>
              </a:rPr>
              <a:t>JavaScript</a:t>
            </a:r>
            <a:r>
              <a:rPr lang="ru-RU" sz="1500" dirty="0" smtClean="0">
                <a:cs typeface="Courier New" pitchFamily="49" charset="0"/>
              </a:rPr>
              <a:t>-объектов). Следовательно</a:t>
            </a:r>
            <a:r>
              <a:rPr lang="ru-RU" sz="1500" dirty="0">
                <a:cs typeface="Courier New" pitchFamily="49" charset="0"/>
              </a:rPr>
              <a:t>, если приложению требуется знать, что пользователь навел мышь на </a:t>
            </a:r>
            <a:r>
              <a:rPr lang="ru-RU" sz="1500" dirty="0" smtClean="0">
                <a:cs typeface="Courier New" pitchFamily="49" charset="0"/>
              </a:rPr>
              <a:t>определенную </a:t>
            </a:r>
            <a:r>
              <a:rPr lang="ru-RU" sz="1500" dirty="0">
                <a:cs typeface="Courier New" pitchFamily="49" charset="0"/>
              </a:rPr>
              <a:t>гиперссылку, то используется атрибут </a:t>
            </a:r>
            <a:r>
              <a:rPr lang="ru-RU" sz="1500" dirty="0" err="1">
                <a:cs typeface="Courier New" pitchFamily="49" charset="0"/>
              </a:rPr>
              <a:t>onmouseover</a:t>
            </a:r>
            <a:r>
              <a:rPr lang="ru-RU" sz="1500" dirty="0">
                <a:cs typeface="Courier New" pitchFamily="49" charset="0"/>
              </a:rPr>
              <a:t> тега &lt;a&gt;, </a:t>
            </a:r>
            <a:r>
              <a:rPr lang="ru-RU" sz="1500" dirty="0" smtClean="0">
                <a:cs typeface="Courier New" pitchFamily="49" charset="0"/>
              </a:rPr>
              <a:t>определяющего </a:t>
            </a:r>
            <a:r>
              <a:rPr lang="ru-RU" sz="1500" dirty="0">
                <a:cs typeface="Courier New" pitchFamily="49" charset="0"/>
              </a:rPr>
              <a:t>эту гиперссылку. А если приложению требуется знать, что </a:t>
            </a:r>
            <a:r>
              <a:rPr lang="ru-RU" sz="1500" dirty="0" smtClean="0">
                <a:cs typeface="Courier New" pitchFamily="49" charset="0"/>
              </a:rPr>
              <a:t>пользователь щелкнул </a:t>
            </a:r>
            <a:r>
              <a:rPr lang="ru-RU" sz="1500" dirty="0">
                <a:cs typeface="Courier New" pitchFamily="49" charset="0"/>
              </a:rPr>
              <a:t>на кнопке </a:t>
            </a:r>
            <a:r>
              <a:rPr lang="ru-RU" sz="1500" dirty="0" err="1">
                <a:cs typeface="Courier New" pitchFamily="49" charset="0"/>
              </a:rPr>
              <a:t>Submit</a:t>
            </a:r>
            <a:r>
              <a:rPr lang="ru-RU" sz="1500" dirty="0">
                <a:cs typeface="Courier New" pitchFamily="49" charset="0"/>
              </a:rPr>
              <a:t>, используется атрибут </a:t>
            </a:r>
            <a:r>
              <a:rPr lang="ru-RU" sz="1500" dirty="0" err="1">
                <a:cs typeface="Courier New" pitchFamily="49" charset="0"/>
              </a:rPr>
              <a:t>onclick</a:t>
            </a:r>
            <a:r>
              <a:rPr lang="ru-RU" sz="1500" dirty="0">
                <a:cs typeface="Courier New" pitchFamily="49" charset="0"/>
              </a:rPr>
              <a:t> тега &lt;</a:t>
            </a:r>
            <a:r>
              <a:rPr lang="ru-RU" sz="1500" dirty="0" err="1">
                <a:cs typeface="Courier New" pitchFamily="49" charset="0"/>
              </a:rPr>
              <a:t>input</a:t>
            </a:r>
            <a:r>
              <a:rPr lang="ru-RU" sz="1500" dirty="0">
                <a:cs typeface="Courier New" pitchFamily="49" charset="0"/>
              </a:rPr>
              <a:t>&gt;, </a:t>
            </a:r>
            <a:r>
              <a:rPr lang="ru-RU" sz="1500" dirty="0" smtClean="0">
                <a:cs typeface="Courier New" pitchFamily="49" charset="0"/>
              </a:rPr>
              <a:t>определяющего </a:t>
            </a:r>
            <a:r>
              <a:rPr lang="ru-RU" sz="1500" dirty="0">
                <a:cs typeface="Courier New" pitchFamily="49" charset="0"/>
              </a:rPr>
              <a:t>кнопку, или атрибут </a:t>
            </a:r>
            <a:r>
              <a:rPr lang="ru-RU" sz="1500" dirty="0" err="1">
                <a:cs typeface="Courier New" pitchFamily="49" charset="0"/>
              </a:rPr>
              <a:t>onsubmit</a:t>
            </a:r>
            <a:r>
              <a:rPr lang="ru-RU" sz="1500" dirty="0">
                <a:cs typeface="Courier New" pitchFamily="49" charset="0"/>
              </a:rPr>
              <a:t> элемента &lt;</a:t>
            </a:r>
            <a:r>
              <a:rPr lang="ru-RU" sz="1500" dirty="0" err="1">
                <a:cs typeface="Courier New" pitchFamily="49" charset="0"/>
              </a:rPr>
              <a:t>form</a:t>
            </a:r>
            <a:r>
              <a:rPr lang="ru-RU" sz="1500" dirty="0">
                <a:cs typeface="Courier New" pitchFamily="49" charset="0"/>
              </a:rPr>
              <a:t>&gt;, содержащего эту кнопку</a:t>
            </a:r>
            <a:r>
              <a:rPr lang="ru-RU" sz="1500" dirty="0" smtClean="0">
                <a:cs typeface="Courier New" pitchFamily="49" charset="0"/>
              </a:rPr>
              <a:t>.</a:t>
            </a:r>
            <a:endParaRPr lang="ru-RU" sz="15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74440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err="1">
                <a:cs typeface="Courier New" pitchFamily="49" charset="0"/>
              </a:rPr>
              <a:t>eventPhase</a:t>
            </a:r>
            <a:endParaRPr lang="ru-RU" sz="1600" b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Число, указывающее, какой этап распространения события </a:t>
            </a:r>
            <a:r>
              <a:rPr lang="ru-RU" sz="1600" dirty="0" smtClean="0">
                <a:cs typeface="Courier New" pitchFamily="49" charset="0"/>
              </a:rPr>
              <a:t>выполняется в </a:t>
            </a:r>
            <a:r>
              <a:rPr lang="ru-RU" sz="1600" dirty="0">
                <a:cs typeface="Courier New" pitchFamily="49" charset="0"/>
              </a:rPr>
              <a:t>данный момент. Значением является одна из констант </a:t>
            </a:r>
            <a:r>
              <a:rPr lang="ru-RU" sz="1600" dirty="0" err="1">
                <a:cs typeface="Courier New" pitchFamily="49" charset="0"/>
              </a:rPr>
              <a:t>Event.CAPTURING_PHASE</a:t>
            </a:r>
            <a:r>
              <a:rPr lang="ru-RU" sz="1600" dirty="0">
                <a:cs typeface="Courier New" pitchFamily="49" charset="0"/>
              </a:rPr>
              <a:t>,</a:t>
            </a:r>
          </a:p>
          <a:p>
            <a:pPr marL="0" indent="0">
              <a:buNone/>
            </a:pPr>
            <a:r>
              <a:rPr lang="ru-RU" sz="1600" dirty="0" err="1">
                <a:cs typeface="Courier New" pitchFamily="49" charset="0"/>
              </a:rPr>
              <a:t>Event.AT_TARGET</a:t>
            </a:r>
            <a:r>
              <a:rPr lang="ru-RU" sz="1600" dirty="0">
                <a:cs typeface="Courier New" pitchFamily="49" charset="0"/>
              </a:rPr>
              <a:t> или </a:t>
            </a:r>
            <a:r>
              <a:rPr lang="ru-RU" sz="1600" dirty="0" err="1">
                <a:cs typeface="Courier New" pitchFamily="49" charset="0"/>
              </a:rPr>
              <a:t>Event.BUBBLING_PHASE</a:t>
            </a:r>
            <a:r>
              <a:rPr lang="ru-RU" sz="1600" dirty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600" b="1" dirty="0" err="1">
                <a:cs typeface="Courier New" pitchFamily="49" charset="0"/>
              </a:rPr>
              <a:t>timeStamp</a:t>
            </a:r>
            <a:endParaRPr lang="ru-RU" sz="1600" b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Объект </a:t>
            </a:r>
            <a:r>
              <a:rPr lang="ru-RU" sz="1600" dirty="0" err="1">
                <a:cs typeface="Courier New" pitchFamily="49" charset="0"/>
              </a:rPr>
              <a:t>Date</a:t>
            </a:r>
            <a:r>
              <a:rPr lang="ru-RU" sz="1600" dirty="0">
                <a:cs typeface="Courier New" pitchFamily="49" charset="0"/>
              </a:rPr>
              <a:t>, указывающий, когда произошло событие.</a:t>
            </a:r>
          </a:p>
          <a:p>
            <a:pPr marL="0" indent="0">
              <a:buNone/>
            </a:pPr>
            <a:r>
              <a:rPr lang="ru-RU" sz="1600" b="1" dirty="0" err="1">
                <a:cs typeface="Courier New" pitchFamily="49" charset="0"/>
              </a:rPr>
              <a:t>bubbles</a:t>
            </a:r>
            <a:endParaRPr lang="ru-RU" sz="1600" b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Логическое значение, указывающее, всплывает ли это событие (и </a:t>
            </a:r>
            <a:r>
              <a:rPr lang="ru-RU" sz="1600" dirty="0" smtClean="0">
                <a:cs typeface="Courier New" pitchFamily="49" charset="0"/>
              </a:rPr>
              <a:t>события этого </a:t>
            </a:r>
            <a:r>
              <a:rPr lang="ru-RU" sz="1600" dirty="0">
                <a:cs typeface="Courier New" pitchFamily="49" charset="0"/>
              </a:rPr>
              <a:t>типа) вверх по </a:t>
            </a:r>
            <a:r>
              <a:rPr lang="ru-RU" sz="1600" dirty="0" smtClean="0">
                <a:cs typeface="Courier New" pitchFamily="49" charset="0"/>
              </a:rPr>
              <a:t>дереву </a:t>
            </a:r>
            <a:r>
              <a:rPr lang="ru-RU" sz="1600" dirty="0">
                <a:cs typeface="Courier New" pitchFamily="49" charset="0"/>
              </a:rPr>
              <a:t>документов</a:t>
            </a:r>
            <a:r>
              <a:rPr lang="ru-RU" sz="1600" dirty="0" smtClean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600" b="1" dirty="0" err="1">
                <a:cs typeface="Courier New" pitchFamily="49" charset="0"/>
              </a:rPr>
              <a:t>cancelable</a:t>
            </a:r>
            <a:endParaRPr lang="ru-RU" sz="1600" b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Логическое значение, указывающее, связано ли с этим событием действие </a:t>
            </a:r>
            <a:r>
              <a:rPr lang="ru-RU" sz="1600" dirty="0" smtClean="0">
                <a:cs typeface="Courier New" pitchFamily="49" charset="0"/>
              </a:rPr>
              <a:t>по умолчанию</a:t>
            </a:r>
            <a:r>
              <a:rPr lang="ru-RU" sz="1600" dirty="0">
                <a:cs typeface="Courier New" pitchFamily="49" charset="0"/>
              </a:rPr>
              <a:t>, которое может быть отменено методом </a:t>
            </a:r>
            <a:r>
              <a:rPr lang="ru-RU" sz="1600" dirty="0" err="1">
                <a:cs typeface="Courier New" pitchFamily="49" charset="0"/>
              </a:rPr>
              <a:t>preventDefault</a:t>
            </a:r>
            <a:r>
              <a:rPr lang="ru-RU" sz="1600" dirty="0">
                <a:cs typeface="Courier New" pitchFamily="49" charset="0"/>
              </a:rPr>
              <a:t>().</a:t>
            </a:r>
          </a:p>
          <a:p>
            <a:pPr marL="0" indent="0">
              <a:buNone/>
            </a:pPr>
            <a:endParaRPr lang="ru-RU" sz="800" dirty="0" smtClean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В </a:t>
            </a:r>
            <a:r>
              <a:rPr lang="ru-RU" sz="1600" dirty="0">
                <a:cs typeface="Courier New" pitchFamily="49" charset="0"/>
              </a:rPr>
              <a:t>дополнение к этим семи свойствам в интерфейсе </a:t>
            </a:r>
            <a:r>
              <a:rPr lang="ru-RU" sz="1600" dirty="0" err="1">
                <a:cs typeface="Courier New" pitchFamily="49" charset="0"/>
              </a:rPr>
              <a:t>Event</a:t>
            </a:r>
            <a:r>
              <a:rPr lang="ru-RU" sz="1600" dirty="0">
                <a:cs typeface="Courier New" pitchFamily="49" charset="0"/>
              </a:rPr>
              <a:t> определены два </a:t>
            </a:r>
            <a:r>
              <a:rPr lang="ru-RU" sz="1600" dirty="0" smtClean="0">
                <a:cs typeface="Courier New" pitchFamily="49" charset="0"/>
              </a:rPr>
              <a:t>метода: </a:t>
            </a:r>
            <a:r>
              <a:rPr lang="ru-RU" sz="1600" dirty="0" err="1" smtClean="0">
                <a:cs typeface="Courier New" pitchFamily="49" charset="0"/>
              </a:rPr>
              <a:t>stopPropagation</a:t>
            </a:r>
            <a:r>
              <a:rPr lang="ru-RU" sz="1600" dirty="0">
                <a:cs typeface="Courier New" pitchFamily="49" charset="0"/>
              </a:rPr>
              <a:t>() и </a:t>
            </a:r>
            <a:r>
              <a:rPr lang="ru-RU" sz="1600" dirty="0" err="1">
                <a:cs typeface="Courier New" pitchFamily="49" charset="0"/>
              </a:rPr>
              <a:t>preventDefault</a:t>
            </a:r>
            <a:r>
              <a:rPr lang="ru-RU" sz="1600" dirty="0">
                <a:cs typeface="Courier New" pitchFamily="49" charset="0"/>
              </a:rPr>
              <a:t>(). Они также реализуются всеми объектами </a:t>
            </a:r>
            <a:r>
              <a:rPr lang="ru-RU" sz="1600" dirty="0" err="1" smtClean="0">
                <a:cs typeface="Courier New" pitchFamily="49" charset="0"/>
              </a:rPr>
              <a:t>собы-тий</a:t>
            </a:r>
            <a:r>
              <a:rPr lang="ru-RU" sz="1600" dirty="0">
                <a:cs typeface="Courier New" pitchFamily="49" charset="0"/>
              </a:rPr>
              <a:t>. Любой обработчик события может вызвать метод </a:t>
            </a:r>
            <a:r>
              <a:rPr lang="ru-RU" sz="1600" dirty="0" err="1">
                <a:cs typeface="Courier New" pitchFamily="49" charset="0"/>
              </a:rPr>
              <a:t>stopPropagation</a:t>
            </a:r>
            <a:r>
              <a:rPr lang="ru-RU" sz="1600" dirty="0">
                <a:cs typeface="Courier New" pitchFamily="49" charset="0"/>
              </a:rPr>
              <a:t>() </a:t>
            </a:r>
            <a:r>
              <a:rPr lang="ru-RU" sz="1600" dirty="0" smtClean="0">
                <a:cs typeface="Courier New" pitchFamily="49" charset="0"/>
              </a:rPr>
              <a:t>для предо-</a:t>
            </a:r>
            <a:r>
              <a:rPr lang="ru-RU" sz="1600" dirty="0" err="1" smtClean="0">
                <a:cs typeface="Courier New" pitchFamily="49" charset="0"/>
              </a:rPr>
              <a:t>твращения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распространения события за пределы узла, в котором оно </a:t>
            </a:r>
            <a:r>
              <a:rPr lang="ru-RU" sz="1600" dirty="0" err="1" smtClean="0">
                <a:cs typeface="Courier New" pitchFamily="49" charset="0"/>
              </a:rPr>
              <a:t>обрабатыва-ется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в данный момент. Любой обработчик события может вызвать </a:t>
            </a:r>
            <a:r>
              <a:rPr lang="ru-RU" sz="1600" dirty="0" smtClean="0">
                <a:cs typeface="Courier New" pitchFamily="49" charset="0"/>
              </a:rPr>
              <a:t>метод </a:t>
            </a:r>
            <a:r>
              <a:rPr lang="ru-RU" sz="1600" dirty="0" err="1" smtClean="0">
                <a:cs typeface="Courier New" pitchFamily="49" charset="0"/>
              </a:rPr>
              <a:t>preventDefault</a:t>
            </a:r>
            <a:r>
              <a:rPr lang="ru-RU" sz="1600" dirty="0">
                <a:cs typeface="Courier New" pitchFamily="49" charset="0"/>
              </a:rPr>
              <a:t>(), чтобы предотвратить выполнение </a:t>
            </a:r>
            <a:r>
              <a:rPr lang="ru-RU" sz="1600" dirty="0" smtClean="0">
                <a:cs typeface="Courier New" pitchFamily="49" charset="0"/>
              </a:rPr>
              <a:t>браузером </a:t>
            </a:r>
            <a:r>
              <a:rPr lang="ru-RU" sz="1600" dirty="0">
                <a:cs typeface="Courier New" pitchFamily="49" charset="0"/>
              </a:rPr>
              <a:t>действия по </a:t>
            </a:r>
            <a:r>
              <a:rPr lang="ru-RU" sz="1600" dirty="0" err="1" smtClean="0">
                <a:cs typeface="Courier New" pitchFamily="49" charset="0"/>
              </a:rPr>
              <a:t>умолча-нию</a:t>
            </a:r>
            <a:r>
              <a:rPr lang="ru-RU" sz="1600" dirty="0">
                <a:cs typeface="Courier New" pitchFamily="49" charset="0"/>
              </a:rPr>
              <a:t>, связанного с событием. Вызов </a:t>
            </a:r>
            <a:r>
              <a:rPr lang="ru-RU" sz="1600" dirty="0" err="1">
                <a:cs typeface="Courier New" pitchFamily="49" charset="0"/>
              </a:rPr>
              <a:t>preventDefault</a:t>
            </a:r>
            <a:r>
              <a:rPr lang="ru-RU" sz="1600" dirty="0">
                <a:cs typeface="Courier New" pitchFamily="49" charset="0"/>
              </a:rPr>
              <a:t>() в API DOM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2 </a:t>
            </a:r>
            <a:r>
              <a:rPr lang="ru-RU" sz="1600" dirty="0" err="1" smtClean="0">
                <a:cs typeface="Courier New" pitchFamily="49" charset="0"/>
              </a:rPr>
              <a:t>эквивален-тен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возвращению обработчиком значения </a:t>
            </a:r>
            <a:r>
              <a:rPr lang="ru-RU" sz="1600" dirty="0" err="1">
                <a:cs typeface="Courier New" pitchFamily="49" charset="0"/>
              </a:rPr>
              <a:t>false</a:t>
            </a:r>
            <a:r>
              <a:rPr lang="ru-RU" sz="1600" dirty="0">
                <a:cs typeface="Courier New" pitchFamily="49" charset="0"/>
              </a:rPr>
              <a:t> в модели событий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0.</a:t>
            </a:r>
          </a:p>
          <a:p>
            <a:pPr marL="0" indent="0">
              <a:buNone/>
            </a:pP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23327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Интерфейс </a:t>
            </a:r>
            <a:r>
              <a:rPr lang="ru-RU" sz="1600" b="1" dirty="0" err="1">
                <a:cs typeface="Courier New" pitchFamily="49" charset="0"/>
              </a:rPr>
              <a:t>UIEvent</a:t>
            </a:r>
            <a:endParaRPr lang="ru-RU" sz="1600" b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err="1">
                <a:cs typeface="Courier New" pitchFamily="49" charset="0"/>
              </a:rPr>
              <a:t>UIEvent</a:t>
            </a:r>
            <a:r>
              <a:rPr lang="ru-RU" sz="1600" dirty="0">
                <a:cs typeface="Courier New" pitchFamily="49" charset="0"/>
              </a:rPr>
              <a:t> является </a:t>
            </a:r>
            <a:r>
              <a:rPr lang="ru-RU" sz="1600" dirty="0" err="1">
                <a:cs typeface="Courier New" pitchFamily="49" charset="0"/>
              </a:rPr>
              <a:t>подынтерфейсом</a:t>
            </a:r>
            <a:r>
              <a:rPr lang="ru-RU" sz="1600" dirty="0">
                <a:cs typeface="Courier New" pitchFamily="49" charset="0"/>
              </a:rPr>
              <a:t> интерфейса </a:t>
            </a:r>
            <a:r>
              <a:rPr lang="ru-RU" sz="1600" dirty="0" err="1">
                <a:cs typeface="Courier New" pitchFamily="49" charset="0"/>
              </a:rPr>
              <a:t>Event</a:t>
            </a:r>
            <a:r>
              <a:rPr lang="ru-RU" sz="1600" dirty="0">
                <a:cs typeface="Courier New" pitchFamily="49" charset="0"/>
              </a:rPr>
              <a:t>. Он определяет тип </a:t>
            </a:r>
            <a:r>
              <a:rPr lang="ru-RU" sz="1600" dirty="0" smtClean="0">
                <a:cs typeface="Courier New" pitchFamily="49" charset="0"/>
              </a:rPr>
              <a:t>объекта события</a:t>
            </a:r>
            <a:r>
              <a:rPr lang="ru-RU" sz="1600" dirty="0">
                <a:cs typeface="Courier New" pitchFamily="49" charset="0"/>
              </a:rPr>
              <a:t>, передаваемого событиям типа </a:t>
            </a:r>
            <a:r>
              <a:rPr lang="ru-RU" sz="1600" dirty="0" err="1">
                <a:cs typeface="Courier New" pitchFamily="49" charset="0"/>
              </a:rPr>
              <a:t>DOMFocusIn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err="1">
                <a:cs typeface="Courier New" pitchFamily="49" charset="0"/>
              </a:rPr>
              <a:t>DOMFocusOut</a:t>
            </a:r>
            <a:r>
              <a:rPr lang="ru-RU" sz="1600" dirty="0">
                <a:cs typeface="Courier New" pitchFamily="49" charset="0"/>
              </a:rPr>
              <a:t> и </a:t>
            </a:r>
            <a:r>
              <a:rPr lang="ru-RU" sz="1600" dirty="0" err="1">
                <a:cs typeface="Courier New" pitchFamily="49" charset="0"/>
              </a:rPr>
              <a:t>DOMActivate</a:t>
            </a:r>
            <a:r>
              <a:rPr lang="ru-RU" sz="1600" dirty="0">
                <a:cs typeface="Courier New" pitchFamily="49" charset="0"/>
              </a:rPr>
              <a:t>. </a:t>
            </a:r>
            <a:r>
              <a:rPr lang="ru-RU" sz="1600" dirty="0" smtClean="0">
                <a:cs typeface="Courier New" pitchFamily="49" charset="0"/>
              </a:rPr>
              <a:t>Эти типы </a:t>
            </a:r>
            <a:r>
              <a:rPr lang="ru-RU" sz="1600" dirty="0">
                <a:cs typeface="Courier New" pitchFamily="49" charset="0"/>
              </a:rPr>
              <a:t>событий используются достаточно редко и, что более важно, </a:t>
            </a:r>
            <a:r>
              <a:rPr lang="ru-RU" sz="1600" dirty="0" smtClean="0">
                <a:cs typeface="Courier New" pitchFamily="49" charset="0"/>
              </a:rPr>
              <a:t>интерфейс </a:t>
            </a:r>
            <a:r>
              <a:rPr lang="ru-RU" sz="1600" dirty="0" err="1" smtClean="0">
                <a:cs typeface="Courier New" pitchFamily="49" charset="0"/>
              </a:rPr>
              <a:t>UIEvent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является родительским интерфейсом для </a:t>
            </a:r>
            <a:r>
              <a:rPr lang="ru-RU" sz="1600" dirty="0" err="1">
                <a:cs typeface="Courier New" pitchFamily="49" charset="0"/>
              </a:rPr>
              <a:t>MouseEvent</a:t>
            </a:r>
            <a:r>
              <a:rPr lang="ru-RU" sz="1600" dirty="0">
                <a:cs typeface="Courier New" pitchFamily="49" charset="0"/>
              </a:rPr>
              <a:t>. Интерфейс </a:t>
            </a:r>
            <a:r>
              <a:rPr lang="ru-RU" sz="1600" dirty="0" err="1" smtClean="0">
                <a:cs typeface="Courier New" pitchFamily="49" charset="0"/>
              </a:rPr>
              <a:t>UIEvent</a:t>
            </a:r>
            <a:r>
              <a:rPr lang="ru-RU" sz="1600" dirty="0" smtClean="0">
                <a:cs typeface="Courier New" pitchFamily="49" charset="0"/>
              </a:rPr>
              <a:t> определяет </a:t>
            </a:r>
            <a:r>
              <a:rPr lang="ru-RU" sz="1600" dirty="0">
                <a:cs typeface="Courier New" pitchFamily="49" charset="0"/>
              </a:rPr>
              <a:t>два свойства в дополнение к свойствам, определяемым </a:t>
            </a:r>
            <a:r>
              <a:rPr lang="ru-RU" sz="1600" dirty="0" smtClean="0">
                <a:cs typeface="Courier New" pitchFamily="49" charset="0"/>
              </a:rPr>
              <a:t>интерфейсом </a:t>
            </a:r>
            <a:r>
              <a:rPr lang="ru-RU" sz="1600" dirty="0" err="1" smtClean="0">
                <a:cs typeface="Courier New" pitchFamily="49" charset="0"/>
              </a:rPr>
              <a:t>Event</a:t>
            </a:r>
            <a:r>
              <a:rPr lang="ru-RU" sz="1600" dirty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600" b="1" dirty="0" err="1">
                <a:cs typeface="Courier New" pitchFamily="49" charset="0"/>
              </a:rPr>
              <a:t>view</a:t>
            </a:r>
            <a:endParaRPr lang="ru-RU" sz="1600" b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Объект </a:t>
            </a:r>
            <a:r>
              <a:rPr lang="ru-RU" sz="1600" dirty="0" err="1">
                <a:cs typeface="Courier New" pitchFamily="49" charset="0"/>
              </a:rPr>
              <a:t>Window</a:t>
            </a:r>
            <a:r>
              <a:rPr lang="ru-RU" sz="1600" dirty="0">
                <a:cs typeface="Courier New" pitchFamily="49" charset="0"/>
              </a:rPr>
              <a:t> (в терминологии DOM – представление), внутри </a:t>
            </a:r>
            <a:r>
              <a:rPr lang="ru-RU" sz="1600" dirty="0" smtClean="0">
                <a:cs typeface="Courier New" pitchFamily="49" charset="0"/>
              </a:rPr>
              <a:t>которого произошло </a:t>
            </a:r>
            <a:r>
              <a:rPr lang="ru-RU" sz="1600" dirty="0">
                <a:cs typeface="Courier New" pitchFamily="49" charset="0"/>
              </a:rPr>
              <a:t>событие.</a:t>
            </a:r>
          </a:p>
          <a:p>
            <a:pPr marL="0" indent="0">
              <a:buNone/>
            </a:pPr>
            <a:r>
              <a:rPr lang="ru-RU" sz="1600" b="1" dirty="0" err="1">
                <a:cs typeface="Courier New" pitchFamily="49" charset="0"/>
              </a:rPr>
              <a:t>detail</a:t>
            </a:r>
            <a:endParaRPr lang="ru-RU" sz="1600" b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Число, которое может предоставить дополнительную информацию о </a:t>
            </a:r>
            <a:r>
              <a:rPr lang="ru-RU" sz="1600" dirty="0" smtClean="0">
                <a:cs typeface="Courier New" pitchFamily="49" charset="0"/>
              </a:rPr>
              <a:t>событии</a:t>
            </a:r>
            <a:r>
              <a:rPr lang="ru-RU" sz="1600" dirty="0">
                <a:cs typeface="Courier New" pitchFamily="49" charset="0"/>
              </a:rPr>
              <a:t>. Для событий </a:t>
            </a:r>
            <a:r>
              <a:rPr lang="ru-RU" sz="1600" dirty="0" err="1">
                <a:cs typeface="Courier New" pitchFamily="49" charset="0"/>
              </a:rPr>
              <a:t>click</a:t>
            </a:r>
            <a:r>
              <a:rPr lang="ru-RU" sz="1600" dirty="0">
                <a:cs typeface="Courier New" pitchFamily="49" charset="0"/>
              </a:rPr>
              <a:t>,  </a:t>
            </a:r>
            <a:r>
              <a:rPr lang="ru-RU" sz="1600" dirty="0" err="1">
                <a:cs typeface="Courier New" pitchFamily="49" charset="0"/>
              </a:rPr>
              <a:t>mousedown</a:t>
            </a:r>
            <a:r>
              <a:rPr lang="ru-RU" sz="1600" dirty="0">
                <a:cs typeface="Courier New" pitchFamily="49" charset="0"/>
              </a:rPr>
              <a:t> и </a:t>
            </a:r>
            <a:r>
              <a:rPr lang="ru-RU" sz="1600" dirty="0" err="1">
                <a:cs typeface="Courier New" pitchFamily="49" charset="0"/>
              </a:rPr>
              <a:t>mouseup</a:t>
            </a:r>
            <a:r>
              <a:rPr lang="ru-RU" sz="1600" dirty="0">
                <a:cs typeface="Courier New" pitchFamily="49" charset="0"/>
              </a:rPr>
              <a:t> это поле содержит </a:t>
            </a:r>
            <a:r>
              <a:rPr lang="ru-RU" sz="1600" dirty="0" smtClean="0">
                <a:cs typeface="Courier New" pitchFamily="49" charset="0"/>
              </a:rPr>
              <a:t>количество щелчков</a:t>
            </a:r>
            <a:r>
              <a:rPr lang="ru-RU" sz="1600" dirty="0">
                <a:cs typeface="Courier New" pitchFamily="49" charset="0"/>
              </a:rPr>
              <a:t>: 1 для одинарного щелчка, 2 – для двойного и 3 – для тройного. (</a:t>
            </a:r>
            <a:r>
              <a:rPr lang="ru-RU" sz="1600" dirty="0" smtClean="0">
                <a:cs typeface="Courier New" pitchFamily="49" charset="0"/>
              </a:rPr>
              <a:t>Обратите </a:t>
            </a:r>
            <a:r>
              <a:rPr lang="ru-RU" sz="1600" dirty="0">
                <a:cs typeface="Courier New" pitchFamily="49" charset="0"/>
              </a:rPr>
              <a:t>внимание: каждый щелчок мыши генерирует событие, но если </a:t>
            </a:r>
            <a:r>
              <a:rPr lang="ru-RU" sz="1600" dirty="0" smtClean="0">
                <a:cs typeface="Courier New" pitchFamily="49" charset="0"/>
              </a:rPr>
              <a:t>несколько </a:t>
            </a:r>
            <a:r>
              <a:rPr lang="ru-RU" sz="1600" dirty="0">
                <a:cs typeface="Courier New" pitchFamily="49" charset="0"/>
              </a:rPr>
              <a:t>щелчков следуют достаточно быстро, на это указывает значение </a:t>
            </a:r>
            <a:r>
              <a:rPr lang="ru-RU" sz="1600" dirty="0" err="1" smtClean="0">
                <a:cs typeface="Courier New" pitchFamily="49" charset="0"/>
              </a:rPr>
              <a:t>detail</a:t>
            </a:r>
            <a:r>
              <a:rPr lang="ru-RU" sz="1600" dirty="0">
                <a:cs typeface="Courier New" pitchFamily="49" charset="0"/>
              </a:rPr>
              <a:t>. То есть событию мыши со значением свойства </a:t>
            </a:r>
            <a:r>
              <a:rPr lang="ru-RU" sz="1600" dirty="0" err="1">
                <a:cs typeface="Courier New" pitchFamily="49" charset="0"/>
              </a:rPr>
              <a:t>detail</a:t>
            </a:r>
            <a:r>
              <a:rPr lang="ru-RU" sz="1600" dirty="0">
                <a:cs typeface="Courier New" pitchFamily="49" charset="0"/>
              </a:rPr>
              <a:t>, равным 2, </a:t>
            </a:r>
            <a:r>
              <a:rPr lang="ru-RU" sz="1600" dirty="0" smtClean="0">
                <a:cs typeface="Courier New" pitchFamily="49" charset="0"/>
              </a:rPr>
              <a:t>всегда предшествует </a:t>
            </a:r>
            <a:r>
              <a:rPr lang="ru-RU" sz="1600" dirty="0">
                <a:cs typeface="Courier New" pitchFamily="49" charset="0"/>
              </a:rPr>
              <a:t>событие мыши со значением свойства </a:t>
            </a:r>
            <a:r>
              <a:rPr lang="ru-RU" sz="1600" dirty="0" err="1">
                <a:cs typeface="Courier New" pitchFamily="49" charset="0"/>
              </a:rPr>
              <a:t>detail</a:t>
            </a:r>
            <a:r>
              <a:rPr lang="ru-RU" sz="1600" dirty="0">
                <a:cs typeface="Courier New" pitchFamily="49" charset="0"/>
              </a:rPr>
              <a:t>, равным 1.) </a:t>
            </a:r>
            <a:r>
              <a:rPr lang="ru-RU" sz="1600" dirty="0" smtClean="0">
                <a:cs typeface="Courier New" pitchFamily="49" charset="0"/>
              </a:rPr>
              <a:t>Для событий </a:t>
            </a:r>
            <a:r>
              <a:rPr lang="ru-RU" sz="1600" dirty="0" err="1">
                <a:cs typeface="Courier New" pitchFamily="49" charset="0"/>
              </a:rPr>
              <a:t>DOMActivate</a:t>
            </a:r>
            <a:r>
              <a:rPr lang="ru-RU" sz="1600" dirty="0">
                <a:cs typeface="Courier New" pitchFamily="49" charset="0"/>
              </a:rPr>
              <a:t> это поле равно 1 в случае нормальной активации и 2 </a:t>
            </a:r>
            <a:r>
              <a:rPr lang="ru-RU" sz="1600" dirty="0" smtClean="0">
                <a:cs typeface="Courier New" pitchFamily="49" charset="0"/>
              </a:rPr>
              <a:t>– в </a:t>
            </a:r>
            <a:r>
              <a:rPr lang="ru-RU" sz="1600" dirty="0">
                <a:cs typeface="Courier New" pitchFamily="49" charset="0"/>
              </a:rPr>
              <a:t>случае </a:t>
            </a:r>
            <a:r>
              <a:rPr lang="ru-RU" sz="1600" dirty="0" err="1">
                <a:cs typeface="Courier New" pitchFamily="49" charset="0"/>
              </a:rPr>
              <a:t>гиперактивации</a:t>
            </a:r>
            <a:r>
              <a:rPr lang="ru-RU" sz="1600" dirty="0">
                <a:cs typeface="Courier New" pitchFamily="49" charset="0"/>
              </a:rPr>
              <a:t>, например двойного щелчка или нажатия </a:t>
            </a:r>
            <a:r>
              <a:rPr lang="ru-RU" sz="1600" dirty="0" smtClean="0">
                <a:cs typeface="Courier New" pitchFamily="49" charset="0"/>
              </a:rPr>
              <a:t>комбинации </a:t>
            </a:r>
            <a:r>
              <a:rPr lang="ru-RU" sz="1600" dirty="0">
                <a:cs typeface="Courier New" pitchFamily="49" charset="0"/>
              </a:rPr>
              <a:t>клавиш </a:t>
            </a:r>
            <a:r>
              <a:rPr lang="ru-RU" sz="1600" dirty="0" err="1" smtClean="0">
                <a:cs typeface="Courier New" pitchFamily="49" charset="0"/>
              </a:rPr>
              <a:t>Shift-Enter</a:t>
            </a:r>
            <a:r>
              <a:rPr lang="ru-RU" sz="1600" dirty="0">
                <a:cs typeface="Courier New" pitchFamily="49" charset="0"/>
              </a:rPr>
              <a:t>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71881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Интерфейс </a:t>
            </a:r>
            <a:r>
              <a:rPr lang="ru-RU" sz="1600" b="1" dirty="0" err="1">
                <a:cs typeface="Courier New" pitchFamily="49" charset="0"/>
              </a:rPr>
              <a:t>MouseEvent</a:t>
            </a:r>
            <a:endParaRPr lang="ru-RU" sz="1600" b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Интерфейс </a:t>
            </a:r>
            <a:r>
              <a:rPr lang="ru-RU" sz="1600" dirty="0" err="1">
                <a:cs typeface="Courier New" pitchFamily="49" charset="0"/>
              </a:rPr>
              <a:t>MouseEvent</a:t>
            </a:r>
            <a:r>
              <a:rPr lang="ru-RU" sz="1600" dirty="0">
                <a:cs typeface="Courier New" pitchFamily="49" charset="0"/>
              </a:rPr>
              <a:t> наследует свойства и методы интерфейсов </a:t>
            </a:r>
            <a:r>
              <a:rPr lang="ru-RU" sz="1600" dirty="0" err="1">
                <a:cs typeface="Courier New" pitchFamily="49" charset="0"/>
              </a:rPr>
              <a:t>Event</a:t>
            </a:r>
            <a:r>
              <a:rPr lang="ru-RU" sz="1600" dirty="0">
                <a:cs typeface="Courier New" pitchFamily="49" charset="0"/>
              </a:rPr>
              <a:t> </a:t>
            </a:r>
            <a:r>
              <a:rPr lang="ru-RU" sz="1600" dirty="0" smtClean="0">
                <a:cs typeface="Courier New" pitchFamily="49" charset="0"/>
              </a:rPr>
              <a:t>и </a:t>
            </a:r>
            <a:r>
              <a:rPr lang="ru-RU" sz="1600" dirty="0" err="1" smtClean="0">
                <a:cs typeface="Courier New" pitchFamily="49" charset="0"/>
              </a:rPr>
              <a:t>UIEvent</a:t>
            </a:r>
            <a:r>
              <a:rPr lang="ru-RU" sz="1600" dirty="0" smtClean="0">
                <a:cs typeface="Courier New" pitchFamily="49" charset="0"/>
              </a:rPr>
              <a:t>, а </a:t>
            </a:r>
            <a:r>
              <a:rPr lang="ru-RU" sz="1600" dirty="0">
                <a:cs typeface="Courier New" pitchFamily="49" charset="0"/>
              </a:rPr>
              <a:t>также определяет следующие дополнительные свойства:</a:t>
            </a:r>
          </a:p>
          <a:p>
            <a:pPr marL="0" indent="0">
              <a:buNone/>
            </a:pPr>
            <a:r>
              <a:rPr lang="ru-RU" sz="1600" b="1" dirty="0" err="1">
                <a:cs typeface="Courier New" pitchFamily="49" charset="0"/>
              </a:rPr>
              <a:t>button</a:t>
            </a:r>
            <a:endParaRPr lang="ru-RU" sz="1600" b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Число, указывающее, какая кнопка мыши изменила свое состояние во </a:t>
            </a:r>
            <a:r>
              <a:rPr lang="ru-RU" sz="1600" dirty="0" smtClean="0">
                <a:cs typeface="Courier New" pitchFamily="49" charset="0"/>
              </a:rPr>
              <a:t>время </a:t>
            </a:r>
            <a:r>
              <a:rPr lang="ru-RU" sz="1600" dirty="0" err="1" smtClean="0">
                <a:cs typeface="Courier New" pitchFamily="49" charset="0"/>
              </a:rPr>
              <a:t>собы-тия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 err="1">
                <a:cs typeface="Courier New" pitchFamily="49" charset="0"/>
              </a:rPr>
              <a:t>mousedown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err="1">
                <a:cs typeface="Courier New" pitchFamily="49" charset="0"/>
              </a:rPr>
              <a:t>mouseup</a:t>
            </a:r>
            <a:r>
              <a:rPr lang="ru-RU" sz="1600" dirty="0">
                <a:cs typeface="Courier New" pitchFamily="49" charset="0"/>
              </a:rPr>
              <a:t> или </a:t>
            </a:r>
            <a:r>
              <a:rPr lang="ru-RU" sz="1600" dirty="0" err="1">
                <a:cs typeface="Courier New" pitchFamily="49" charset="0"/>
              </a:rPr>
              <a:t>click</a:t>
            </a:r>
            <a:r>
              <a:rPr lang="ru-RU" sz="1600" dirty="0">
                <a:cs typeface="Courier New" pitchFamily="49" charset="0"/>
              </a:rPr>
              <a:t>. Значение 0 обозначает левую кнопку, 1 </a:t>
            </a:r>
            <a:r>
              <a:rPr lang="ru-RU" sz="1600" dirty="0" smtClean="0">
                <a:cs typeface="Courier New" pitchFamily="49" charset="0"/>
              </a:rPr>
              <a:t>– сред-</a:t>
            </a:r>
            <a:r>
              <a:rPr lang="ru-RU" sz="1600" dirty="0" err="1" smtClean="0">
                <a:cs typeface="Courier New" pitchFamily="49" charset="0"/>
              </a:rPr>
              <a:t>нюю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кнопку, а 2 – правую кнопку. Это свойство применяется, только </a:t>
            </a:r>
            <a:r>
              <a:rPr lang="ru-RU" sz="1600" dirty="0" smtClean="0">
                <a:cs typeface="Courier New" pitchFamily="49" charset="0"/>
              </a:rPr>
              <a:t>когда </a:t>
            </a:r>
            <a:r>
              <a:rPr lang="ru-RU" sz="1600" dirty="0">
                <a:cs typeface="Courier New" pitchFamily="49" charset="0"/>
              </a:rPr>
              <a:t>кнопка изменяет состояние, и не применяется, например, для </a:t>
            </a:r>
            <a:r>
              <a:rPr lang="ru-RU" sz="1600" dirty="0" smtClean="0">
                <a:cs typeface="Courier New" pitchFamily="49" charset="0"/>
              </a:rPr>
              <a:t>получения информации </a:t>
            </a:r>
            <a:r>
              <a:rPr lang="ru-RU" sz="1600" dirty="0">
                <a:cs typeface="Courier New" pitchFamily="49" charset="0"/>
              </a:rPr>
              <a:t>о том, удерживается ли </a:t>
            </a:r>
            <a:r>
              <a:rPr lang="ru-RU" sz="1600" dirty="0" smtClean="0">
                <a:cs typeface="Courier New" pitchFamily="49" charset="0"/>
              </a:rPr>
              <a:t>нажатой </a:t>
            </a:r>
            <a:r>
              <a:rPr lang="ru-RU" sz="1600" dirty="0">
                <a:cs typeface="Courier New" pitchFamily="49" charset="0"/>
              </a:rPr>
              <a:t>кнопка во время события </a:t>
            </a:r>
            <a:r>
              <a:rPr lang="ru-RU" sz="1600" dirty="0" err="1" smtClean="0">
                <a:cs typeface="Courier New" pitchFamily="49" charset="0"/>
              </a:rPr>
              <a:t>mousemove</a:t>
            </a:r>
            <a:r>
              <a:rPr lang="ru-RU" sz="1600" dirty="0" smtClean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600" b="1" dirty="0" err="1">
                <a:cs typeface="Courier New" pitchFamily="49" charset="0"/>
              </a:rPr>
              <a:t>altKey</a:t>
            </a:r>
            <a:r>
              <a:rPr lang="ru-RU" sz="1600" b="1" dirty="0">
                <a:cs typeface="Courier New" pitchFamily="49" charset="0"/>
              </a:rPr>
              <a:t>, </a:t>
            </a:r>
            <a:r>
              <a:rPr lang="ru-RU" sz="1600" b="1" dirty="0" err="1">
                <a:cs typeface="Courier New" pitchFamily="49" charset="0"/>
              </a:rPr>
              <a:t>ctrlKey</a:t>
            </a:r>
            <a:r>
              <a:rPr lang="ru-RU" sz="1600" b="1" dirty="0">
                <a:cs typeface="Courier New" pitchFamily="49" charset="0"/>
              </a:rPr>
              <a:t>, </a:t>
            </a:r>
            <a:r>
              <a:rPr lang="ru-RU" sz="1600" b="1" dirty="0" err="1">
                <a:cs typeface="Courier New" pitchFamily="49" charset="0"/>
              </a:rPr>
              <a:t>metaKey</a:t>
            </a:r>
            <a:r>
              <a:rPr lang="ru-RU" sz="1600" b="1" dirty="0">
                <a:cs typeface="Courier New" pitchFamily="49" charset="0"/>
              </a:rPr>
              <a:t>, </a:t>
            </a:r>
            <a:r>
              <a:rPr lang="ru-RU" sz="1600" b="1" dirty="0" err="1">
                <a:cs typeface="Courier New" pitchFamily="49" charset="0"/>
              </a:rPr>
              <a:t>shiftKey</a:t>
            </a:r>
            <a:endParaRPr lang="ru-RU" sz="1600" b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Эти четыре логических значения указывают, нажимались ли клавиши </a:t>
            </a:r>
            <a:r>
              <a:rPr lang="ru-RU" sz="1600" dirty="0" err="1" smtClean="0">
                <a:cs typeface="Courier New" pitchFamily="49" charset="0"/>
              </a:rPr>
              <a:t>Alt</a:t>
            </a:r>
            <a:r>
              <a:rPr lang="ru-RU" sz="1600" dirty="0" smtClean="0">
                <a:cs typeface="Courier New" pitchFamily="49" charset="0"/>
              </a:rPr>
              <a:t>, </a:t>
            </a:r>
            <a:r>
              <a:rPr lang="ru-RU" sz="1600" dirty="0" err="1" smtClean="0">
                <a:cs typeface="Courier New" pitchFamily="49" charset="0"/>
              </a:rPr>
              <a:t>Ctrl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err="1">
                <a:cs typeface="Courier New" pitchFamily="49" charset="0"/>
              </a:rPr>
              <a:t>Meta</a:t>
            </a:r>
            <a:r>
              <a:rPr lang="ru-RU" sz="1600" dirty="0">
                <a:cs typeface="Courier New" pitchFamily="49" charset="0"/>
              </a:rPr>
              <a:t> и </a:t>
            </a:r>
            <a:r>
              <a:rPr lang="ru-RU" sz="1600" dirty="0" err="1">
                <a:cs typeface="Courier New" pitchFamily="49" charset="0"/>
              </a:rPr>
              <a:t>Shift</a:t>
            </a:r>
            <a:r>
              <a:rPr lang="ru-RU" sz="1600" dirty="0">
                <a:cs typeface="Courier New" pitchFamily="49" charset="0"/>
              </a:rPr>
              <a:t>, когда происходило событие мыши. В отличие от свойства </a:t>
            </a:r>
            <a:r>
              <a:rPr lang="ru-RU" sz="1600" dirty="0" err="1" smtClean="0">
                <a:cs typeface="Courier New" pitchFamily="49" charset="0"/>
              </a:rPr>
              <a:t>button</a:t>
            </a:r>
            <a:r>
              <a:rPr lang="ru-RU" sz="1600" dirty="0">
                <a:cs typeface="Courier New" pitchFamily="49" charset="0"/>
              </a:rPr>
              <a:t>, эти свойства клавиатуры действительны для любого типа события мыши.</a:t>
            </a:r>
          </a:p>
          <a:p>
            <a:pPr marL="0" indent="0">
              <a:buNone/>
            </a:pPr>
            <a:r>
              <a:rPr lang="ru-RU" sz="1600" b="1" dirty="0" err="1">
                <a:cs typeface="Courier New" pitchFamily="49" charset="0"/>
              </a:rPr>
              <a:t>clientX</a:t>
            </a:r>
            <a:r>
              <a:rPr lang="ru-RU" sz="1600" b="1" dirty="0">
                <a:cs typeface="Courier New" pitchFamily="49" charset="0"/>
              </a:rPr>
              <a:t>, </a:t>
            </a:r>
            <a:r>
              <a:rPr lang="ru-RU" sz="1600" b="1" dirty="0" err="1">
                <a:cs typeface="Courier New" pitchFamily="49" charset="0"/>
              </a:rPr>
              <a:t>clientY</a:t>
            </a:r>
            <a:endParaRPr lang="ru-RU" sz="1600" b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Эти два свойства указывают координаты X и Y указателя мыши </a:t>
            </a:r>
            <a:r>
              <a:rPr lang="ru-RU" sz="1600" dirty="0" smtClean="0">
                <a:cs typeface="Courier New" pitchFamily="49" charset="0"/>
              </a:rPr>
              <a:t>относительно </a:t>
            </a:r>
            <a:r>
              <a:rPr lang="ru-RU" sz="1600" dirty="0" err="1" smtClean="0">
                <a:cs typeface="Courier New" pitchFamily="49" charset="0"/>
              </a:rPr>
              <a:t>кли-ентской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области или окна </a:t>
            </a:r>
            <a:r>
              <a:rPr lang="ru-RU" sz="1600" dirty="0" smtClean="0">
                <a:cs typeface="Courier New" pitchFamily="49" charset="0"/>
              </a:rPr>
              <a:t>браузера</a:t>
            </a:r>
            <a:r>
              <a:rPr lang="ru-RU" sz="1600" dirty="0">
                <a:cs typeface="Courier New" pitchFamily="49" charset="0"/>
              </a:rPr>
              <a:t>. Обратите внимание, что </a:t>
            </a:r>
            <a:r>
              <a:rPr lang="ru-RU" sz="1600" dirty="0" smtClean="0">
                <a:cs typeface="Courier New" pitchFamily="49" charset="0"/>
              </a:rPr>
              <a:t>данные координаты </a:t>
            </a:r>
            <a:r>
              <a:rPr lang="ru-RU" sz="1600" dirty="0">
                <a:cs typeface="Courier New" pitchFamily="49" charset="0"/>
              </a:rPr>
              <a:t>не учитывают прокрутку документа: если событие </a:t>
            </a:r>
            <a:r>
              <a:rPr lang="ru-RU" sz="1600" dirty="0" smtClean="0">
                <a:cs typeface="Courier New" pitchFamily="49" charset="0"/>
              </a:rPr>
              <a:t>происходит в </a:t>
            </a:r>
            <a:r>
              <a:rPr lang="ru-RU" sz="1600" dirty="0">
                <a:cs typeface="Courier New" pitchFamily="49" charset="0"/>
              </a:rPr>
              <a:t>верхнем крае окна, значение свойства </a:t>
            </a:r>
            <a:r>
              <a:rPr lang="ru-RU" sz="1600" dirty="0" err="1">
                <a:cs typeface="Courier New" pitchFamily="49" charset="0"/>
              </a:rPr>
              <a:t>clientY</a:t>
            </a:r>
            <a:r>
              <a:rPr lang="ru-RU" sz="1600" dirty="0">
                <a:cs typeface="Courier New" pitchFamily="49" charset="0"/>
              </a:rPr>
              <a:t> равно 0 независимо от </a:t>
            </a:r>
            <a:r>
              <a:rPr lang="ru-RU" sz="1600" dirty="0" smtClean="0">
                <a:cs typeface="Courier New" pitchFamily="49" charset="0"/>
              </a:rPr>
              <a:t>того, насколько </a:t>
            </a:r>
            <a:r>
              <a:rPr lang="ru-RU" sz="1600" dirty="0">
                <a:cs typeface="Courier New" pitchFamily="49" charset="0"/>
              </a:rPr>
              <a:t>далеко был </a:t>
            </a:r>
            <a:r>
              <a:rPr lang="ru-RU" sz="1600" dirty="0" smtClean="0">
                <a:cs typeface="Courier New" pitchFamily="49" charset="0"/>
              </a:rPr>
              <a:t>про-кручен </a:t>
            </a:r>
            <a:r>
              <a:rPr lang="ru-RU" sz="1600" dirty="0">
                <a:cs typeface="Courier New" pitchFamily="49" charset="0"/>
              </a:rPr>
              <a:t>документ. К сожалению, DOM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2 </a:t>
            </a:r>
            <a:r>
              <a:rPr lang="ru-RU" sz="1600" dirty="0" smtClean="0">
                <a:cs typeface="Courier New" pitchFamily="49" charset="0"/>
              </a:rPr>
              <a:t>не предоставляет </a:t>
            </a:r>
            <a:r>
              <a:rPr lang="ru-RU" sz="1600" dirty="0">
                <a:cs typeface="Courier New" pitchFamily="49" charset="0"/>
              </a:rPr>
              <a:t>стандартного </a:t>
            </a:r>
            <a:r>
              <a:rPr lang="ru-RU" sz="1600" dirty="0" err="1" smtClean="0">
                <a:cs typeface="Courier New" pitchFamily="49" charset="0"/>
              </a:rPr>
              <a:t>спосо</a:t>
            </a:r>
            <a:r>
              <a:rPr lang="ru-RU" sz="1600" dirty="0" smtClean="0">
                <a:cs typeface="Courier New" pitchFamily="49" charset="0"/>
              </a:rPr>
              <a:t>-ба </a:t>
            </a:r>
            <a:r>
              <a:rPr lang="ru-RU" sz="1600" dirty="0">
                <a:cs typeface="Courier New" pitchFamily="49" charset="0"/>
              </a:rPr>
              <a:t>трансляции оконных координат в </a:t>
            </a:r>
            <a:r>
              <a:rPr lang="ru-RU" sz="1600" dirty="0" smtClean="0">
                <a:cs typeface="Courier New" pitchFamily="49" charset="0"/>
              </a:rPr>
              <a:t>координаты </a:t>
            </a:r>
            <a:r>
              <a:rPr lang="ru-RU" sz="1600" dirty="0">
                <a:cs typeface="Courier New" pitchFamily="49" charset="0"/>
              </a:rPr>
              <a:t>документа. В </a:t>
            </a:r>
            <a:r>
              <a:rPr lang="ru-RU" sz="1600" dirty="0" smtClean="0">
                <a:cs typeface="Courier New" pitchFamily="49" charset="0"/>
              </a:rPr>
              <a:t>браузерах</a:t>
            </a:r>
            <a:r>
              <a:rPr lang="ru-RU" sz="1600" dirty="0">
                <a:cs typeface="Courier New" pitchFamily="49" charset="0"/>
              </a:rPr>
              <a:t>, не </a:t>
            </a:r>
            <a:r>
              <a:rPr lang="ru-RU" sz="1600" dirty="0" err="1" smtClean="0">
                <a:cs typeface="Courier New" pitchFamily="49" charset="0"/>
              </a:rPr>
              <a:t>отно-сящихся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к линейке </a:t>
            </a:r>
            <a:r>
              <a:rPr lang="ru-RU" sz="1600" dirty="0" err="1">
                <a:cs typeface="Courier New" pitchFamily="49" charset="0"/>
              </a:rPr>
              <a:t>Internet</a:t>
            </a:r>
            <a:r>
              <a:rPr lang="ru-RU" sz="1600" dirty="0">
                <a:cs typeface="Courier New" pitchFamily="49" charset="0"/>
              </a:rPr>
              <a:t> </a:t>
            </a:r>
            <a:r>
              <a:rPr lang="ru-RU" sz="1600" dirty="0" err="1" smtClean="0">
                <a:cs typeface="Courier New" pitchFamily="49" charset="0"/>
              </a:rPr>
              <a:t>Explorer</a:t>
            </a:r>
            <a:r>
              <a:rPr lang="ru-RU" sz="1600" dirty="0">
                <a:cs typeface="Courier New" pitchFamily="49" charset="0"/>
              </a:rPr>
              <a:t>, можно сложить значения </a:t>
            </a:r>
            <a:r>
              <a:rPr lang="ru-RU" sz="1600" dirty="0" err="1">
                <a:cs typeface="Courier New" pitchFamily="49" charset="0"/>
              </a:rPr>
              <a:t>window.pageXOffset</a:t>
            </a:r>
            <a:r>
              <a:rPr lang="ru-RU" sz="1600" dirty="0">
                <a:cs typeface="Courier New" pitchFamily="49" charset="0"/>
              </a:rPr>
              <a:t> и </a:t>
            </a:r>
            <a:r>
              <a:rPr lang="ru-RU" sz="1600" dirty="0" err="1" smtClean="0">
                <a:cs typeface="Courier New" pitchFamily="49" charset="0"/>
              </a:rPr>
              <a:t>window.pageYOffset</a:t>
            </a:r>
            <a:r>
              <a:rPr lang="ru-RU" sz="1600" dirty="0" smtClean="0">
                <a:cs typeface="Courier New" pitchFamily="49" charset="0"/>
              </a:rPr>
              <a:t>.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44210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err="1">
                <a:cs typeface="Courier New" pitchFamily="49" charset="0"/>
              </a:rPr>
              <a:t>screenX</a:t>
            </a:r>
            <a:r>
              <a:rPr lang="ru-RU" sz="1600" b="1" dirty="0">
                <a:cs typeface="Courier New" pitchFamily="49" charset="0"/>
              </a:rPr>
              <a:t>, </a:t>
            </a:r>
            <a:r>
              <a:rPr lang="ru-RU" sz="1600" b="1" dirty="0" err="1">
                <a:cs typeface="Courier New" pitchFamily="49" charset="0"/>
              </a:rPr>
              <a:t>screenY</a:t>
            </a:r>
            <a:endParaRPr lang="ru-RU" sz="1600" b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Эти два свойства задают координаты X и Y указателя мыши </a:t>
            </a:r>
            <a:r>
              <a:rPr lang="ru-RU" sz="1600" dirty="0" smtClean="0">
                <a:cs typeface="Courier New" pitchFamily="49" charset="0"/>
              </a:rPr>
              <a:t>относительно верхнего </a:t>
            </a:r>
            <a:r>
              <a:rPr lang="ru-RU" sz="1600" dirty="0">
                <a:cs typeface="Courier New" pitchFamily="49" charset="0"/>
              </a:rPr>
              <a:t>левого края дисплея. Эти значения полезны, если вы планируете </a:t>
            </a:r>
            <a:r>
              <a:rPr lang="ru-RU" sz="1600" dirty="0" smtClean="0">
                <a:cs typeface="Courier New" pitchFamily="49" charset="0"/>
              </a:rPr>
              <a:t>открыть </a:t>
            </a:r>
            <a:r>
              <a:rPr lang="ru-RU" sz="1600" dirty="0">
                <a:cs typeface="Courier New" pitchFamily="49" charset="0"/>
              </a:rPr>
              <a:t>новое окно в месте возникновения события мыши или рядом с ним.</a:t>
            </a:r>
          </a:p>
          <a:p>
            <a:pPr marL="0" indent="0">
              <a:buNone/>
            </a:pPr>
            <a:r>
              <a:rPr lang="ru-RU" sz="1600" b="1" dirty="0" err="1">
                <a:cs typeface="Courier New" pitchFamily="49" charset="0"/>
              </a:rPr>
              <a:t>relatedTarget</a:t>
            </a:r>
            <a:endParaRPr lang="ru-RU" sz="1600" b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Это свойство ссылается на узел, который связан с целевым узлом </a:t>
            </a:r>
            <a:r>
              <a:rPr lang="ru-RU" sz="1600" dirty="0" smtClean="0">
                <a:cs typeface="Courier New" pitchFamily="49" charset="0"/>
              </a:rPr>
              <a:t>события. Для </a:t>
            </a:r>
            <a:r>
              <a:rPr lang="ru-RU" sz="1600" dirty="0">
                <a:cs typeface="Courier New" pitchFamily="49" charset="0"/>
              </a:rPr>
              <a:t>события </a:t>
            </a:r>
            <a:r>
              <a:rPr lang="ru-RU" sz="1600" dirty="0" err="1">
                <a:cs typeface="Courier New" pitchFamily="49" charset="0"/>
              </a:rPr>
              <a:t>mouseover</a:t>
            </a:r>
            <a:r>
              <a:rPr lang="ru-RU" sz="1600" dirty="0">
                <a:cs typeface="Courier New" pitchFamily="49" charset="0"/>
              </a:rPr>
              <a:t> это узел, который указатель мыши оставил, </a:t>
            </a:r>
            <a:r>
              <a:rPr lang="ru-RU" sz="1600" dirty="0" smtClean="0">
                <a:cs typeface="Courier New" pitchFamily="49" charset="0"/>
              </a:rPr>
              <a:t>перейдя к </a:t>
            </a:r>
            <a:r>
              <a:rPr lang="ru-RU" sz="1600" dirty="0">
                <a:cs typeface="Courier New" pitchFamily="49" charset="0"/>
              </a:rPr>
              <a:t>целевому узлу. Для событий </a:t>
            </a:r>
            <a:r>
              <a:rPr lang="ru-RU" sz="1600" dirty="0" err="1">
                <a:cs typeface="Courier New" pitchFamily="49" charset="0"/>
              </a:rPr>
              <a:t>mouseout</a:t>
            </a:r>
            <a:r>
              <a:rPr lang="ru-RU" sz="1600" dirty="0">
                <a:cs typeface="Courier New" pitchFamily="49" charset="0"/>
              </a:rPr>
              <a:t> это узел, в который переместился </a:t>
            </a:r>
            <a:r>
              <a:rPr lang="ru-RU" sz="1600" dirty="0" smtClean="0">
                <a:cs typeface="Courier New" pitchFamily="49" charset="0"/>
              </a:rPr>
              <a:t>указатель </a:t>
            </a:r>
            <a:r>
              <a:rPr lang="ru-RU" sz="1600" dirty="0">
                <a:cs typeface="Courier New" pitchFamily="49" charset="0"/>
              </a:rPr>
              <a:t>мыши, оставив целевой узел. Для других типов событий это </a:t>
            </a:r>
            <a:r>
              <a:rPr lang="ru-RU" sz="1600" dirty="0" smtClean="0">
                <a:cs typeface="Courier New" pitchFamily="49" charset="0"/>
              </a:rPr>
              <a:t>свойство не </a:t>
            </a:r>
            <a:r>
              <a:rPr lang="ru-RU" sz="1600" dirty="0">
                <a:cs typeface="Courier New" pitchFamily="49" charset="0"/>
              </a:rPr>
              <a:t>используется.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36055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Смешанная модель обработки событий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До сих пор обсуждались традиционная модель обработки событий уровня 0, а </a:t>
            </a:r>
            <a:r>
              <a:rPr lang="ru-RU" sz="1600" dirty="0" smtClean="0">
                <a:cs typeface="Courier New" pitchFamily="49" charset="0"/>
              </a:rPr>
              <a:t>так-же </a:t>
            </a:r>
            <a:r>
              <a:rPr lang="ru-RU" sz="1600" dirty="0">
                <a:cs typeface="Courier New" pitchFamily="49" charset="0"/>
              </a:rPr>
              <a:t>новая модель стандарта DOM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2. С целью сохранения обратной </a:t>
            </a:r>
            <a:r>
              <a:rPr lang="ru-RU" sz="1600" dirty="0" smtClean="0">
                <a:cs typeface="Courier New" pitchFamily="49" charset="0"/>
              </a:rPr>
              <a:t>совмести-мости браузеры</a:t>
            </a:r>
            <a:r>
              <a:rPr lang="ru-RU" sz="1600" dirty="0">
                <a:cs typeface="Courier New" pitchFamily="49" charset="0"/>
              </a:rPr>
              <a:t>, поддерживающие модель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2, продолжают </a:t>
            </a:r>
            <a:r>
              <a:rPr lang="ru-RU" sz="1600" dirty="0" smtClean="0">
                <a:cs typeface="Courier New" pitchFamily="49" charset="0"/>
              </a:rPr>
              <a:t>поддерживать и </a:t>
            </a:r>
            <a:r>
              <a:rPr lang="ru-RU" sz="1600" dirty="0">
                <a:cs typeface="Courier New" pitchFamily="49" charset="0"/>
              </a:rPr>
              <a:t>модель обработки событий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0. Это означает, что существует </a:t>
            </a:r>
            <a:r>
              <a:rPr lang="ru-RU" sz="1600" dirty="0" smtClean="0">
                <a:cs typeface="Courier New" pitchFamily="49" charset="0"/>
              </a:rPr>
              <a:t>возможность </a:t>
            </a:r>
            <a:r>
              <a:rPr lang="ru-RU" sz="1600" dirty="0" err="1" smtClean="0">
                <a:cs typeface="Courier New" pitchFamily="49" charset="0"/>
              </a:rPr>
              <a:t>ис</a:t>
            </a:r>
            <a:r>
              <a:rPr lang="ru-RU" sz="1600" dirty="0" smtClean="0">
                <a:cs typeface="Courier New" pitchFamily="49" charset="0"/>
              </a:rPr>
              <a:t>-пользовать </a:t>
            </a:r>
            <a:r>
              <a:rPr lang="ru-RU" sz="1600" dirty="0">
                <a:cs typeface="Courier New" pitchFamily="49" charset="0"/>
              </a:rPr>
              <a:t>обе модели обработки событий в пределах одного документа.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Важно понимать, что </a:t>
            </a:r>
            <a:r>
              <a:rPr lang="ru-RU" sz="1600" dirty="0" smtClean="0">
                <a:cs typeface="Courier New" pitchFamily="49" charset="0"/>
              </a:rPr>
              <a:t>веб-браузеры</a:t>
            </a:r>
            <a:r>
              <a:rPr lang="ru-RU" sz="1600" dirty="0">
                <a:cs typeface="Courier New" pitchFamily="49" charset="0"/>
              </a:rPr>
              <a:t>, поддерживающие модель обработки </a:t>
            </a:r>
            <a:r>
              <a:rPr lang="ru-RU" sz="1600" dirty="0" smtClean="0">
                <a:cs typeface="Courier New" pitchFamily="49" charset="0"/>
              </a:rPr>
              <a:t>событий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2, всегда передают объект события обработчикам событий, даже тем </a:t>
            </a:r>
            <a:r>
              <a:rPr lang="ru-RU" sz="1600" dirty="0" smtClean="0">
                <a:cs typeface="Courier New" pitchFamily="49" charset="0"/>
              </a:rPr>
              <a:t>из них</a:t>
            </a:r>
            <a:r>
              <a:rPr lang="ru-RU" sz="1600" dirty="0">
                <a:cs typeface="Courier New" pitchFamily="49" charset="0"/>
              </a:rPr>
              <a:t>, которые зарегистрированы установкой </a:t>
            </a:r>
            <a:r>
              <a:rPr lang="ru-RU" sz="1600" dirty="0" smtClean="0">
                <a:cs typeface="Courier New" pitchFamily="49" charset="0"/>
              </a:rPr>
              <a:t>HTML-атрибута </a:t>
            </a:r>
            <a:r>
              <a:rPr lang="ru-RU" sz="1600" dirty="0">
                <a:cs typeface="Courier New" pitchFamily="49" charset="0"/>
              </a:rPr>
              <a:t>или </a:t>
            </a:r>
            <a:r>
              <a:rPr lang="ru-RU" sz="1600" dirty="0" err="1" smtClean="0">
                <a:cs typeface="Courier New" pitchFamily="49" charset="0"/>
              </a:rPr>
              <a:t>JavaSсript</a:t>
            </a:r>
            <a:r>
              <a:rPr lang="ru-RU" sz="1600" dirty="0" smtClean="0">
                <a:cs typeface="Courier New" pitchFamily="49" charset="0"/>
              </a:rPr>
              <a:t>-свойства </a:t>
            </a:r>
            <a:r>
              <a:rPr lang="ru-RU" sz="1600" dirty="0">
                <a:cs typeface="Courier New" pitchFamily="49" charset="0"/>
              </a:rPr>
              <a:t>с использованием модели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0. Когда обработчик события </a:t>
            </a:r>
            <a:r>
              <a:rPr lang="ru-RU" sz="1600" dirty="0" smtClean="0">
                <a:cs typeface="Courier New" pitchFamily="49" charset="0"/>
              </a:rPr>
              <a:t>определяется </a:t>
            </a:r>
            <a:r>
              <a:rPr lang="ru-RU" sz="1600" dirty="0">
                <a:cs typeface="Courier New" pitchFamily="49" charset="0"/>
              </a:rPr>
              <a:t>как </a:t>
            </a:r>
            <a:r>
              <a:rPr lang="ru-RU" sz="1600" dirty="0" smtClean="0">
                <a:cs typeface="Courier New" pitchFamily="49" charset="0"/>
              </a:rPr>
              <a:t>HTML-атрибут</a:t>
            </a:r>
            <a:r>
              <a:rPr lang="ru-RU" sz="1600" dirty="0">
                <a:cs typeface="Courier New" pitchFamily="49" charset="0"/>
              </a:rPr>
              <a:t>, он неявно преобразуется в функцию, которая </a:t>
            </a:r>
            <a:r>
              <a:rPr lang="ru-RU" sz="1600" dirty="0" smtClean="0">
                <a:cs typeface="Courier New" pitchFamily="49" charset="0"/>
              </a:rPr>
              <a:t>принимает </a:t>
            </a:r>
            <a:r>
              <a:rPr lang="ru-RU" sz="1600" dirty="0">
                <a:cs typeface="Courier New" pitchFamily="49" charset="0"/>
              </a:rPr>
              <a:t>аргумент с именем </a:t>
            </a:r>
            <a:r>
              <a:rPr lang="ru-RU" sz="1600" dirty="0" err="1">
                <a:cs typeface="Courier New" pitchFamily="49" charset="0"/>
              </a:rPr>
              <a:t>event</a:t>
            </a:r>
            <a:r>
              <a:rPr lang="ru-RU" sz="1600" dirty="0">
                <a:cs typeface="Courier New" pitchFamily="49" charset="0"/>
              </a:rPr>
              <a:t>. Это означает, что такие обработчики событий </a:t>
            </a:r>
            <a:r>
              <a:rPr lang="ru-RU" sz="1600" dirty="0" smtClean="0">
                <a:cs typeface="Courier New" pitchFamily="49" charset="0"/>
              </a:rPr>
              <a:t>могут использовать </a:t>
            </a:r>
            <a:r>
              <a:rPr lang="ru-RU" sz="1600" dirty="0">
                <a:cs typeface="Courier New" pitchFamily="49" charset="0"/>
              </a:rPr>
              <a:t>идентификатор </a:t>
            </a:r>
            <a:r>
              <a:rPr lang="ru-RU" sz="1600" dirty="0" err="1">
                <a:cs typeface="Courier New" pitchFamily="49" charset="0"/>
              </a:rPr>
              <a:t>event</a:t>
            </a:r>
            <a:r>
              <a:rPr lang="ru-RU" sz="1600" dirty="0">
                <a:cs typeface="Courier New" pitchFamily="49" charset="0"/>
              </a:rPr>
              <a:t> для обращения к объекту события. </a:t>
            </a:r>
            <a:endParaRPr lang="ru-RU" sz="1600" dirty="0" smtClean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Стандарт </a:t>
            </a:r>
            <a:r>
              <a:rPr lang="ru-RU" sz="1600" dirty="0">
                <a:cs typeface="Courier New" pitchFamily="49" charset="0"/>
              </a:rPr>
              <a:t>DOM учитывает то обстоятельство, что модель обработки </a:t>
            </a:r>
            <a:r>
              <a:rPr lang="ru-RU" sz="1600" dirty="0" smtClean="0">
                <a:cs typeface="Courier New" pitchFamily="49" charset="0"/>
              </a:rPr>
              <a:t>событий </a:t>
            </a:r>
            <a:r>
              <a:rPr lang="ru-RU" sz="1600" dirty="0" err="1" smtClean="0">
                <a:cs typeface="Courier New" pitchFamily="49" charset="0"/>
              </a:rPr>
              <a:t>уров-ня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0 </a:t>
            </a:r>
            <a:r>
              <a:rPr lang="ru-RU" sz="1600" dirty="0" smtClean="0">
                <a:cs typeface="Courier New" pitchFamily="49" charset="0"/>
              </a:rPr>
              <a:t>по-прежнему </a:t>
            </a:r>
            <a:r>
              <a:rPr lang="ru-RU" sz="1600" dirty="0">
                <a:cs typeface="Courier New" pitchFamily="49" charset="0"/>
              </a:rPr>
              <a:t>остается в обиходе, а потому указывает, что </a:t>
            </a:r>
            <a:r>
              <a:rPr lang="ru-RU" sz="1600" dirty="0" smtClean="0">
                <a:cs typeface="Courier New" pitchFamily="49" charset="0"/>
              </a:rPr>
              <a:t>реализация модели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0 должна трактовать зарегистрированные в этой модели </a:t>
            </a:r>
            <a:r>
              <a:rPr lang="ru-RU" sz="1600" dirty="0" smtClean="0">
                <a:cs typeface="Courier New" pitchFamily="49" charset="0"/>
              </a:rPr>
              <a:t>обработчики </a:t>
            </a:r>
            <a:r>
              <a:rPr lang="ru-RU" sz="1600" dirty="0">
                <a:cs typeface="Courier New" pitchFamily="49" charset="0"/>
              </a:rPr>
              <a:t>так, как если бы они были зарегистрированы методом </a:t>
            </a:r>
            <a:r>
              <a:rPr lang="ru-RU" sz="1600" dirty="0" err="1">
                <a:cs typeface="Courier New" pitchFamily="49" charset="0"/>
              </a:rPr>
              <a:t>addEventListener</a:t>
            </a:r>
            <a:r>
              <a:rPr lang="ru-RU" sz="1600" dirty="0" smtClean="0">
                <a:cs typeface="Courier New" pitchFamily="49" charset="0"/>
              </a:rPr>
              <a:t>(). То </a:t>
            </a:r>
            <a:r>
              <a:rPr lang="ru-RU" sz="1600" dirty="0">
                <a:cs typeface="Courier New" pitchFamily="49" charset="0"/>
              </a:rPr>
              <a:t>есть, если </a:t>
            </a:r>
            <a:r>
              <a:rPr lang="ru-RU" sz="1600" dirty="0" smtClean="0">
                <a:cs typeface="Courier New" pitchFamily="49" charset="0"/>
              </a:rPr>
              <a:t>функция </a:t>
            </a:r>
            <a:r>
              <a:rPr lang="ru-RU" sz="1600" dirty="0">
                <a:cs typeface="Courier New" pitchFamily="49" charset="0"/>
              </a:rPr>
              <a:t>f присваивается свойству </a:t>
            </a:r>
            <a:r>
              <a:rPr lang="ru-RU" sz="1600" dirty="0" err="1">
                <a:cs typeface="Courier New" pitchFamily="49" charset="0"/>
              </a:rPr>
              <a:t>onclick</a:t>
            </a:r>
            <a:r>
              <a:rPr lang="ru-RU" sz="1600" dirty="0">
                <a:cs typeface="Courier New" pitchFamily="49" charset="0"/>
              </a:rPr>
              <a:t> элемента e документа (или установкой соответствующего </a:t>
            </a:r>
            <a:r>
              <a:rPr lang="ru-RU" sz="1600" dirty="0" smtClean="0">
                <a:cs typeface="Courier New" pitchFamily="49" charset="0"/>
              </a:rPr>
              <a:t>HTML-атрибута </a:t>
            </a:r>
            <a:r>
              <a:rPr lang="ru-RU" sz="1600" dirty="0" err="1">
                <a:cs typeface="Courier New" pitchFamily="49" charset="0"/>
              </a:rPr>
              <a:t>onclick</a:t>
            </a:r>
            <a:r>
              <a:rPr lang="ru-RU" sz="1600" dirty="0">
                <a:cs typeface="Courier New" pitchFamily="49" charset="0"/>
              </a:rPr>
              <a:t>), это </a:t>
            </a:r>
            <a:r>
              <a:rPr lang="ru-RU" sz="1600" dirty="0" smtClean="0">
                <a:cs typeface="Courier New" pitchFamily="49" charset="0"/>
              </a:rPr>
              <a:t>эквивалентно следующему </a:t>
            </a:r>
            <a:r>
              <a:rPr lang="ru-RU" sz="1600" dirty="0">
                <a:cs typeface="Courier New" pitchFamily="49" charset="0"/>
              </a:rPr>
              <a:t>вызову функции регистрации: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e.addEventListener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click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", f,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false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ru-RU" sz="1500" dirty="0">
                <a:cs typeface="Courier New" pitchFamily="49" charset="0"/>
              </a:rPr>
              <a:t>Когда вызывается функция f, ей в виде аргумента передается объект </a:t>
            </a:r>
            <a:r>
              <a:rPr lang="ru-RU" sz="1500" dirty="0" smtClean="0">
                <a:cs typeface="Courier New" pitchFamily="49" charset="0"/>
              </a:rPr>
              <a:t>события, несмотря </a:t>
            </a:r>
            <a:r>
              <a:rPr lang="ru-RU" sz="1500" dirty="0">
                <a:cs typeface="Courier New" pitchFamily="49" charset="0"/>
              </a:rPr>
              <a:t>даже на то, что она была зарегистрирована с использованием </a:t>
            </a:r>
            <a:r>
              <a:rPr lang="ru-RU" sz="1500" dirty="0" smtClean="0">
                <a:cs typeface="Courier New" pitchFamily="49" charset="0"/>
              </a:rPr>
              <a:t>модели </a:t>
            </a:r>
            <a:r>
              <a:rPr lang="ru-RU" sz="1500" dirty="0" err="1" smtClean="0">
                <a:cs typeface="Courier New" pitchFamily="49" charset="0"/>
              </a:rPr>
              <a:t>Level</a:t>
            </a:r>
            <a:r>
              <a:rPr lang="ru-RU" sz="1500" dirty="0" smtClean="0">
                <a:cs typeface="Courier New" pitchFamily="49" charset="0"/>
              </a:rPr>
              <a:t> </a:t>
            </a:r>
            <a:r>
              <a:rPr lang="ru-RU" sz="1500" dirty="0">
                <a:cs typeface="Courier New" pitchFamily="49" charset="0"/>
              </a:rPr>
              <a:t>0.</a:t>
            </a:r>
          </a:p>
          <a:p>
            <a:pPr marL="0" indent="0">
              <a:buNone/>
            </a:pP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82212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411760" y="269632"/>
            <a:ext cx="6427440" cy="639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Домашнее задание </a:t>
            </a:r>
            <a:r>
              <a:rPr lang="en-US" sz="28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051720" y="764704"/>
            <a:ext cx="6912768" cy="59766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ru-RU"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ru-RU"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ru-RU"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i="1" dirty="0" smtClean="0">
                <a:latin typeface="+mn-lt"/>
              </a:rPr>
              <a:t>Написать </a:t>
            </a:r>
            <a:r>
              <a:rPr lang="en-US" sz="2400" i="1" dirty="0" smtClean="0">
                <a:latin typeface="+mn-lt"/>
              </a:rPr>
              <a:t>JavaScript </a:t>
            </a:r>
            <a:r>
              <a:rPr lang="ru-RU" sz="2400" i="1" dirty="0" smtClean="0">
                <a:latin typeface="+mn-lt"/>
              </a:rPr>
              <a:t>программы:</a:t>
            </a:r>
            <a:endParaRPr lang="en-US" sz="2400" i="1" dirty="0" smtClean="0">
              <a:latin typeface="+mn-lt"/>
            </a:endParaRPr>
          </a:p>
          <a:p>
            <a:pPr marL="0" indent="0">
              <a:buNone/>
            </a:pPr>
            <a:r>
              <a:rPr lang="en-US" sz="2400" i="1" dirty="0" smtClean="0">
                <a:latin typeface="+mn-lt"/>
              </a:rPr>
              <a:t>1</a:t>
            </a:r>
            <a:r>
              <a:rPr lang="ru-RU" sz="2400" i="1" dirty="0" smtClean="0">
                <a:latin typeface="+mn-lt"/>
              </a:rPr>
              <a:t>. </a:t>
            </a:r>
            <a:r>
              <a:rPr lang="ru-RU" sz="2400" i="1" dirty="0" smtClean="0">
                <a:latin typeface="+mn-lt"/>
              </a:rPr>
              <a:t>Создать элемент с текстом и кнопкой вручную. Создать </a:t>
            </a:r>
            <a:r>
              <a:rPr lang="ru-RU" sz="2400" i="1" dirty="0" err="1" smtClean="0">
                <a:latin typeface="+mn-lt"/>
              </a:rPr>
              <a:t>джаваскрипт</a:t>
            </a:r>
            <a:r>
              <a:rPr lang="ru-RU" sz="2400" i="1" dirty="0" smtClean="0">
                <a:latin typeface="+mn-lt"/>
              </a:rPr>
              <a:t>, который при клике на кнопку заставляет текст исчезнуть (не удаляет). При этом кнопка становится выше и/или шире.</a:t>
            </a:r>
          </a:p>
          <a:p>
            <a:pPr marL="0" indent="0">
              <a:buNone/>
            </a:pPr>
            <a:r>
              <a:rPr lang="ru-RU" sz="2400" i="1" dirty="0" smtClean="0">
                <a:latin typeface="+mn-lt"/>
              </a:rPr>
              <a:t>Можно использовать метод </a:t>
            </a:r>
            <a:r>
              <a:rPr lang="en-US" sz="2400" i="1" dirty="0" smtClean="0">
                <a:latin typeface="+mn-lt"/>
              </a:rPr>
              <a:t>style </a:t>
            </a:r>
            <a:r>
              <a:rPr lang="ru-RU" sz="2400" i="1" dirty="0" smtClean="0">
                <a:latin typeface="+mn-lt"/>
              </a:rPr>
              <a:t>выбранного элемента для изменения стилей.</a:t>
            </a:r>
          </a:p>
          <a:p>
            <a:pPr marL="0" indent="0">
              <a:buNone/>
            </a:pPr>
            <a:r>
              <a:rPr lang="ru-RU" sz="2400" i="1" dirty="0" smtClean="0">
                <a:latin typeface="+mn-lt"/>
              </a:rPr>
              <a:t>2. При нажатии кнопки отобразить на кнопке дату и время.</a:t>
            </a:r>
          </a:p>
          <a:p>
            <a:pPr marL="0" indent="0">
              <a:buNone/>
            </a:pPr>
            <a:r>
              <a:rPr lang="ru-RU" sz="2400" i="1" dirty="0" smtClean="0">
                <a:latin typeface="+mn-lt"/>
              </a:rPr>
              <a:t>3. Создать вручную форму из нескольких текстовых полей, при помещении курсора на которые поле выделяется синим бордюром и подписывается снизу или сбоку описанием поля</a:t>
            </a:r>
            <a:endParaRPr lang="ru-RU" sz="2400" i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636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Имеется довольно много различных атрибутов обработчиков событий, </a:t>
            </a:r>
            <a:r>
              <a:rPr lang="ru-RU" sz="1600" dirty="0" smtClean="0">
                <a:cs typeface="Courier New" pitchFamily="49" charset="0"/>
              </a:rPr>
              <a:t>которые можно </a:t>
            </a:r>
            <a:r>
              <a:rPr lang="ru-RU" sz="1600" dirty="0">
                <a:cs typeface="Courier New" pitchFamily="49" charset="0"/>
              </a:rPr>
              <a:t>использовать в исходной модели обработки событий. Они </a:t>
            </a:r>
            <a:r>
              <a:rPr lang="ru-RU" sz="1600" dirty="0" smtClean="0">
                <a:cs typeface="Courier New" pitchFamily="49" charset="0"/>
              </a:rPr>
              <a:t>перечислены в таблице ниже, </a:t>
            </a:r>
            <a:r>
              <a:rPr lang="ru-RU" sz="1600" dirty="0">
                <a:cs typeface="Courier New" pitchFamily="49" charset="0"/>
              </a:rPr>
              <a:t>где также указано, когда вызываются эти обработчики </a:t>
            </a:r>
            <a:r>
              <a:rPr lang="ru-RU" sz="1600" dirty="0" smtClean="0">
                <a:cs typeface="Courier New" pitchFamily="49" charset="0"/>
              </a:rPr>
              <a:t>событий и </a:t>
            </a:r>
            <a:r>
              <a:rPr lang="ru-RU" sz="1600" dirty="0">
                <a:cs typeface="Courier New" pitchFamily="49" charset="0"/>
              </a:rPr>
              <a:t>какие </a:t>
            </a:r>
            <a:r>
              <a:rPr lang="ru-RU" sz="1600" dirty="0" smtClean="0">
                <a:cs typeface="Courier New" pitchFamily="49" charset="0"/>
              </a:rPr>
              <a:t>HTML-элементы </a:t>
            </a:r>
            <a:r>
              <a:rPr lang="ru-RU" sz="1600" dirty="0">
                <a:cs typeface="Courier New" pitchFamily="49" charset="0"/>
              </a:rPr>
              <a:t>поддерживают атрибуты обработчиков.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В процессе развития клиентского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-программирования развивалась и </a:t>
            </a:r>
            <a:r>
              <a:rPr lang="ru-RU" sz="1600" dirty="0">
                <a:cs typeface="Courier New" pitchFamily="49" charset="0"/>
              </a:rPr>
              <a:t>поддерживаемая им модель обработки событий. В каждую новую версию </a:t>
            </a:r>
            <a:r>
              <a:rPr lang="ru-RU" sz="1600" dirty="0" smtClean="0">
                <a:cs typeface="Courier New" pitchFamily="49" charset="0"/>
              </a:rPr>
              <a:t>браузера </a:t>
            </a:r>
            <a:r>
              <a:rPr lang="ru-RU" sz="1600" dirty="0">
                <a:cs typeface="Courier New" pitchFamily="49" charset="0"/>
              </a:rPr>
              <a:t>добавлялись новые атрибуты обработчиков событий. И наконец, </a:t>
            </a:r>
            <a:r>
              <a:rPr lang="ru-RU" sz="1600" dirty="0" smtClean="0">
                <a:cs typeface="Courier New" pitchFamily="49" charset="0"/>
              </a:rPr>
              <a:t>спецификация </a:t>
            </a:r>
            <a:r>
              <a:rPr lang="ru-RU" sz="1600" dirty="0">
                <a:cs typeface="Courier New" pitchFamily="49" charset="0"/>
              </a:rPr>
              <a:t>HTML 4 закрепила стандартный набор атрибутов обработчиков </a:t>
            </a:r>
            <a:r>
              <a:rPr lang="ru-RU" sz="1600" dirty="0" smtClean="0">
                <a:cs typeface="Courier New" pitchFamily="49" charset="0"/>
              </a:rPr>
              <a:t>событий для HTML-тегов</a:t>
            </a:r>
            <a:r>
              <a:rPr lang="ru-RU" sz="1600" dirty="0">
                <a:cs typeface="Courier New" pitchFamily="49" charset="0"/>
              </a:rPr>
              <a:t>. В третьем столбце </a:t>
            </a:r>
            <a:r>
              <a:rPr lang="ru-RU" sz="1600" dirty="0" smtClean="0">
                <a:cs typeface="Courier New" pitchFamily="49" charset="0"/>
              </a:rPr>
              <a:t>таблицы указано</a:t>
            </a:r>
            <a:r>
              <a:rPr lang="ru-RU" sz="1600" dirty="0">
                <a:cs typeface="Courier New" pitchFamily="49" charset="0"/>
              </a:rPr>
              <a:t>, какие </a:t>
            </a:r>
            <a:r>
              <a:rPr lang="ru-RU" sz="1600" dirty="0" smtClean="0">
                <a:cs typeface="Courier New" pitchFamily="49" charset="0"/>
              </a:rPr>
              <a:t>HTML-элементы поддерживают </a:t>
            </a:r>
            <a:r>
              <a:rPr lang="ru-RU" sz="1600" dirty="0">
                <a:cs typeface="Courier New" pitchFamily="49" charset="0"/>
              </a:rPr>
              <a:t>каждый из атрибутов обработчиков событий. Для событий </a:t>
            </a:r>
            <a:r>
              <a:rPr lang="ru-RU" sz="1600" dirty="0" smtClean="0">
                <a:cs typeface="Courier New" pitchFamily="49" charset="0"/>
              </a:rPr>
              <a:t>мыши в </a:t>
            </a:r>
            <a:r>
              <a:rPr lang="ru-RU" sz="1600" dirty="0">
                <a:cs typeface="Courier New" pitchFamily="49" charset="0"/>
              </a:rPr>
              <a:t>третьей колонке указывается, что атрибут обработчика события </a:t>
            </a:r>
            <a:r>
              <a:rPr lang="ru-RU" sz="1600" dirty="0" smtClean="0">
                <a:cs typeface="Courier New" pitchFamily="49" charset="0"/>
              </a:rPr>
              <a:t>поддерживает большинство </a:t>
            </a:r>
            <a:r>
              <a:rPr lang="ru-RU" sz="1600" dirty="0">
                <a:cs typeface="Courier New" pitchFamily="49" charset="0"/>
              </a:rPr>
              <a:t>элементов. </a:t>
            </a:r>
            <a:r>
              <a:rPr lang="ru-RU" sz="1600" dirty="0" smtClean="0">
                <a:cs typeface="Courier New" pitchFamily="49" charset="0"/>
              </a:rPr>
              <a:t>HTML-элементы</a:t>
            </a:r>
            <a:r>
              <a:rPr lang="ru-RU" sz="1600" dirty="0">
                <a:cs typeface="Courier New" pitchFamily="49" charset="0"/>
              </a:rPr>
              <a:t>, которые не поддерживают </a:t>
            </a:r>
            <a:r>
              <a:rPr lang="ru-RU" sz="1600" dirty="0" smtClean="0">
                <a:cs typeface="Courier New" pitchFamily="49" charset="0"/>
              </a:rPr>
              <a:t>данный тип </a:t>
            </a:r>
            <a:r>
              <a:rPr lang="ru-RU" sz="1600" dirty="0">
                <a:cs typeface="Courier New" pitchFamily="49" charset="0"/>
              </a:rPr>
              <a:t>событий, обычно размещаются в разделе &lt;</a:t>
            </a:r>
            <a:r>
              <a:rPr lang="ru-RU" sz="1600" dirty="0" err="1">
                <a:cs typeface="Courier New" pitchFamily="49" charset="0"/>
              </a:rPr>
              <a:t>head</a:t>
            </a:r>
            <a:r>
              <a:rPr lang="ru-RU" sz="1600" dirty="0">
                <a:cs typeface="Courier New" pitchFamily="49" charset="0"/>
              </a:rPr>
              <a:t>&gt; документа или не имеют </a:t>
            </a:r>
            <a:r>
              <a:rPr lang="ru-RU" sz="1600" dirty="0" smtClean="0">
                <a:cs typeface="Courier New" pitchFamily="49" charset="0"/>
              </a:rPr>
              <a:t>графического </a:t>
            </a:r>
            <a:r>
              <a:rPr lang="ru-RU" sz="1600" dirty="0">
                <a:cs typeface="Courier New" pitchFamily="49" charset="0"/>
              </a:rPr>
              <a:t>представления. К элементам, не поддерживающим практически </a:t>
            </a:r>
            <a:r>
              <a:rPr lang="ru-RU" sz="1600" dirty="0" smtClean="0">
                <a:cs typeface="Courier New" pitchFamily="49" charset="0"/>
              </a:rPr>
              <a:t>универсальные </a:t>
            </a:r>
            <a:r>
              <a:rPr lang="ru-RU" sz="1600" dirty="0">
                <a:cs typeface="Courier New" pitchFamily="49" charset="0"/>
              </a:rPr>
              <a:t>атрибуты обработчиков событий мыши, относятся &lt;</a:t>
            </a:r>
            <a:r>
              <a:rPr lang="ru-RU" sz="1600" dirty="0" err="1">
                <a:cs typeface="Courier New" pitchFamily="49" charset="0"/>
              </a:rPr>
              <a:t>applet</a:t>
            </a:r>
            <a:r>
              <a:rPr lang="ru-RU" sz="1600" dirty="0">
                <a:cs typeface="Courier New" pitchFamily="49" charset="0"/>
              </a:rPr>
              <a:t>&gt;,  &lt;</a:t>
            </a:r>
            <a:r>
              <a:rPr lang="ru-RU" sz="1600" dirty="0" err="1">
                <a:cs typeface="Courier New" pitchFamily="49" charset="0"/>
              </a:rPr>
              <a:t>bdo</a:t>
            </a:r>
            <a:r>
              <a:rPr lang="ru-RU" sz="1600" dirty="0" smtClean="0">
                <a:cs typeface="Courier New" pitchFamily="49" charset="0"/>
              </a:rPr>
              <a:t>&gt;, &lt;</a:t>
            </a:r>
            <a:r>
              <a:rPr lang="ru-RU" sz="1600" dirty="0" err="1">
                <a:cs typeface="Courier New" pitchFamily="49" charset="0"/>
              </a:rPr>
              <a:t>br</a:t>
            </a:r>
            <a:r>
              <a:rPr lang="ru-RU" sz="1600" dirty="0">
                <a:cs typeface="Courier New" pitchFamily="49" charset="0"/>
              </a:rPr>
              <a:t>&gt;, &lt;</a:t>
            </a:r>
            <a:r>
              <a:rPr lang="ru-RU" sz="1600" dirty="0" err="1">
                <a:cs typeface="Courier New" pitchFamily="49" charset="0"/>
              </a:rPr>
              <a:t>font</a:t>
            </a:r>
            <a:r>
              <a:rPr lang="ru-RU" sz="1600" dirty="0">
                <a:cs typeface="Courier New" pitchFamily="49" charset="0"/>
              </a:rPr>
              <a:t>&gt;, &lt;</a:t>
            </a:r>
            <a:r>
              <a:rPr lang="ru-RU" sz="1600" dirty="0" err="1">
                <a:cs typeface="Courier New" pitchFamily="49" charset="0"/>
              </a:rPr>
              <a:t>frame</a:t>
            </a:r>
            <a:r>
              <a:rPr lang="ru-RU" sz="1600" dirty="0">
                <a:cs typeface="Courier New" pitchFamily="49" charset="0"/>
              </a:rPr>
              <a:t>&gt;, &lt;</a:t>
            </a:r>
            <a:r>
              <a:rPr lang="ru-RU" sz="1600" dirty="0" err="1">
                <a:cs typeface="Courier New" pitchFamily="49" charset="0"/>
              </a:rPr>
              <a:t>frameset</a:t>
            </a:r>
            <a:r>
              <a:rPr lang="ru-RU" sz="1600" dirty="0">
                <a:cs typeface="Courier New" pitchFamily="49" charset="0"/>
              </a:rPr>
              <a:t>&gt;, &lt;</a:t>
            </a:r>
            <a:r>
              <a:rPr lang="ru-RU" sz="1600" dirty="0" err="1">
                <a:cs typeface="Courier New" pitchFamily="49" charset="0"/>
              </a:rPr>
              <a:t>head</a:t>
            </a:r>
            <a:r>
              <a:rPr lang="ru-RU" sz="1600" dirty="0">
                <a:cs typeface="Courier New" pitchFamily="49" charset="0"/>
              </a:rPr>
              <a:t>&gt;, &lt;</a:t>
            </a:r>
            <a:r>
              <a:rPr lang="ru-RU" sz="1600" dirty="0" err="1">
                <a:cs typeface="Courier New" pitchFamily="49" charset="0"/>
              </a:rPr>
              <a:t>html</a:t>
            </a:r>
            <a:r>
              <a:rPr lang="ru-RU" sz="1600" dirty="0">
                <a:cs typeface="Courier New" pitchFamily="49" charset="0"/>
              </a:rPr>
              <a:t>&gt;, &lt;</a:t>
            </a:r>
            <a:r>
              <a:rPr lang="ru-RU" sz="1600" dirty="0" err="1">
                <a:cs typeface="Courier New" pitchFamily="49" charset="0"/>
              </a:rPr>
              <a:t>iframe</a:t>
            </a:r>
            <a:r>
              <a:rPr lang="ru-RU" sz="1600" dirty="0">
                <a:cs typeface="Courier New" pitchFamily="49" charset="0"/>
              </a:rPr>
              <a:t>&gt;, &lt;</a:t>
            </a:r>
            <a:r>
              <a:rPr lang="ru-RU" sz="1600" dirty="0" err="1">
                <a:cs typeface="Courier New" pitchFamily="49" charset="0"/>
              </a:rPr>
              <a:t>isindex</a:t>
            </a:r>
            <a:r>
              <a:rPr lang="ru-RU" sz="1600" dirty="0">
                <a:cs typeface="Courier New" pitchFamily="49" charset="0"/>
              </a:rPr>
              <a:t>&gt;, &lt;</a:t>
            </a:r>
            <a:r>
              <a:rPr lang="ru-RU" sz="1600" dirty="0" err="1">
                <a:cs typeface="Courier New" pitchFamily="49" charset="0"/>
              </a:rPr>
              <a:t>meta</a:t>
            </a:r>
            <a:r>
              <a:rPr lang="ru-RU" sz="1600" dirty="0">
                <a:cs typeface="Courier New" pitchFamily="49" charset="0"/>
              </a:rPr>
              <a:t>&gt; и &lt;</a:t>
            </a:r>
            <a:r>
              <a:rPr lang="ru-RU" sz="1600" dirty="0" err="1">
                <a:cs typeface="Courier New" pitchFamily="49" charset="0"/>
              </a:rPr>
              <a:t>style</a:t>
            </a:r>
            <a:r>
              <a:rPr lang="ru-RU" sz="1600" dirty="0">
                <a:cs typeface="Courier New" pitchFamily="49" charset="0"/>
              </a:rPr>
              <a:t>&gt;.</a:t>
            </a:r>
          </a:p>
          <a:p>
            <a:pPr marL="0" indent="0">
              <a:buNone/>
            </a:pP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63200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 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85" y="1196752"/>
            <a:ext cx="798195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42877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 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94385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3714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cs typeface="Courier New" pitchFamily="49" charset="0"/>
              </a:rPr>
              <a:t>Аппаратно-зависимые </a:t>
            </a:r>
            <a:r>
              <a:rPr lang="ru-RU" sz="1600" b="1" dirty="0">
                <a:cs typeface="Courier New" pitchFamily="49" charset="0"/>
              </a:rPr>
              <a:t>и </a:t>
            </a:r>
            <a:r>
              <a:rPr lang="ru-RU" sz="1600" b="1" dirty="0" smtClean="0">
                <a:cs typeface="Courier New" pitchFamily="49" charset="0"/>
              </a:rPr>
              <a:t>аппаратно-независимые </a:t>
            </a:r>
            <a:r>
              <a:rPr lang="ru-RU" sz="1600" b="1" dirty="0">
                <a:cs typeface="Courier New" pitchFamily="49" charset="0"/>
              </a:rPr>
              <a:t>события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При внимательном изучении </a:t>
            </a:r>
            <a:r>
              <a:rPr lang="ru-RU" sz="1600" dirty="0" smtClean="0">
                <a:cs typeface="Courier New" pitchFamily="49" charset="0"/>
              </a:rPr>
              <a:t>таблицы можно </a:t>
            </a:r>
            <a:r>
              <a:rPr lang="ru-RU" sz="1600" dirty="0">
                <a:cs typeface="Courier New" pitchFamily="49" charset="0"/>
              </a:rPr>
              <a:t>заметить, что все события </a:t>
            </a:r>
            <a:r>
              <a:rPr lang="ru-RU" sz="1600" dirty="0" smtClean="0">
                <a:cs typeface="Courier New" pitchFamily="49" charset="0"/>
              </a:rPr>
              <a:t>делятся </a:t>
            </a:r>
            <a:r>
              <a:rPr lang="ru-RU" sz="1600" dirty="0">
                <a:cs typeface="Courier New" pitchFamily="49" charset="0"/>
              </a:rPr>
              <a:t>на две большие категории. Первая категория – это события ввода (</a:t>
            </a:r>
            <a:r>
              <a:rPr lang="ru-RU" sz="1600" dirty="0" err="1">
                <a:cs typeface="Courier New" pitchFamily="49" charset="0"/>
              </a:rPr>
              <a:t>raw</a:t>
            </a:r>
            <a:r>
              <a:rPr lang="ru-RU" sz="1600" dirty="0">
                <a:cs typeface="Courier New" pitchFamily="49" charset="0"/>
              </a:rPr>
              <a:t> </a:t>
            </a:r>
            <a:r>
              <a:rPr lang="ru-RU" sz="1600" dirty="0" err="1" smtClean="0">
                <a:cs typeface="Courier New" pitchFamily="49" charset="0"/>
              </a:rPr>
              <a:t>events</a:t>
            </a:r>
            <a:r>
              <a:rPr lang="ru-RU" sz="1600" dirty="0" smtClean="0">
                <a:cs typeface="Courier New" pitchFamily="49" charset="0"/>
              </a:rPr>
              <a:t>, или </a:t>
            </a:r>
            <a:r>
              <a:rPr lang="ru-RU" sz="1600" dirty="0" err="1">
                <a:cs typeface="Courier New" pitchFamily="49" charset="0"/>
              </a:rPr>
              <a:t>input</a:t>
            </a:r>
            <a:r>
              <a:rPr lang="ru-RU" sz="1600" dirty="0">
                <a:cs typeface="Courier New" pitchFamily="49" charset="0"/>
              </a:rPr>
              <a:t> </a:t>
            </a:r>
            <a:r>
              <a:rPr lang="ru-RU" sz="1600" dirty="0" err="1">
                <a:cs typeface="Courier New" pitchFamily="49" charset="0"/>
              </a:rPr>
              <a:t>events</a:t>
            </a:r>
            <a:r>
              <a:rPr lang="ru-RU" sz="1600" dirty="0">
                <a:cs typeface="Courier New" pitchFamily="49" charset="0"/>
              </a:rPr>
              <a:t>). Эти события генерируются, когда пользователь </a:t>
            </a:r>
            <a:r>
              <a:rPr lang="ru-RU" sz="1600" dirty="0" smtClean="0">
                <a:cs typeface="Courier New" pitchFamily="49" charset="0"/>
              </a:rPr>
              <a:t>перемещает мышь</a:t>
            </a:r>
            <a:r>
              <a:rPr lang="ru-RU" sz="1600" dirty="0">
                <a:cs typeface="Courier New" pitchFamily="49" charset="0"/>
              </a:rPr>
              <a:t>, щелкает на кнопке мыши или нажимает клавишу. Эти </a:t>
            </a:r>
            <a:r>
              <a:rPr lang="ru-RU" sz="1600" dirty="0" smtClean="0">
                <a:cs typeface="Courier New" pitchFamily="49" charset="0"/>
              </a:rPr>
              <a:t>низкоуровневые события </a:t>
            </a:r>
            <a:r>
              <a:rPr lang="ru-RU" sz="1600" dirty="0">
                <a:cs typeface="Courier New" pitchFamily="49" charset="0"/>
              </a:rPr>
              <a:t>просто описывают действия пользователя и не имеют другого </a:t>
            </a:r>
            <a:r>
              <a:rPr lang="ru-RU" sz="1600" dirty="0" smtClean="0">
                <a:cs typeface="Courier New" pitchFamily="49" charset="0"/>
              </a:rPr>
              <a:t>смысла. Вторая </a:t>
            </a:r>
            <a:r>
              <a:rPr lang="ru-RU" sz="1600" dirty="0">
                <a:cs typeface="Courier New" pitchFamily="49" charset="0"/>
              </a:rPr>
              <a:t>категория событий – это семантические события (</a:t>
            </a:r>
            <a:r>
              <a:rPr lang="ru-RU" sz="1600" dirty="0" err="1">
                <a:cs typeface="Courier New" pitchFamily="49" charset="0"/>
              </a:rPr>
              <a:t>semantic</a:t>
            </a:r>
            <a:r>
              <a:rPr lang="ru-RU" sz="1600" dirty="0">
                <a:cs typeface="Courier New" pitchFamily="49" charset="0"/>
              </a:rPr>
              <a:t> </a:t>
            </a:r>
            <a:r>
              <a:rPr lang="ru-RU" sz="1600" dirty="0" err="1">
                <a:cs typeface="Courier New" pitchFamily="49" charset="0"/>
              </a:rPr>
              <a:t>events</a:t>
            </a:r>
            <a:r>
              <a:rPr lang="ru-RU" sz="1600" dirty="0">
                <a:cs typeface="Courier New" pitchFamily="49" charset="0"/>
              </a:rPr>
              <a:t>). </a:t>
            </a:r>
            <a:r>
              <a:rPr lang="ru-RU" sz="1600" dirty="0" smtClean="0">
                <a:cs typeface="Courier New" pitchFamily="49" charset="0"/>
              </a:rPr>
              <a:t>Это высокоуровневые </a:t>
            </a:r>
            <a:r>
              <a:rPr lang="ru-RU" sz="1600" dirty="0">
                <a:cs typeface="Courier New" pitchFamily="49" charset="0"/>
              </a:rPr>
              <a:t>события, они имеют более сложный смысл и обычно </a:t>
            </a:r>
            <a:r>
              <a:rPr lang="ru-RU" sz="1600" dirty="0" smtClean="0">
                <a:cs typeface="Courier New" pitchFamily="49" charset="0"/>
              </a:rPr>
              <a:t>происходят </a:t>
            </a:r>
            <a:r>
              <a:rPr lang="ru-RU" sz="1600" dirty="0">
                <a:cs typeface="Courier New" pitchFamily="49" charset="0"/>
              </a:rPr>
              <a:t>только в определенном контексте: когда </a:t>
            </a:r>
            <a:r>
              <a:rPr lang="ru-RU" sz="1600" dirty="0" smtClean="0">
                <a:cs typeface="Courier New" pitchFamily="49" charset="0"/>
              </a:rPr>
              <a:t>браузер </a:t>
            </a:r>
            <a:r>
              <a:rPr lang="ru-RU" sz="1600" dirty="0">
                <a:cs typeface="Courier New" pitchFamily="49" charset="0"/>
              </a:rPr>
              <a:t>завершает загрузку </a:t>
            </a:r>
            <a:r>
              <a:rPr lang="ru-RU" sz="1600" dirty="0" smtClean="0">
                <a:cs typeface="Courier New" pitchFamily="49" charset="0"/>
              </a:rPr>
              <a:t>документа </a:t>
            </a:r>
            <a:r>
              <a:rPr lang="ru-RU" sz="1600" dirty="0">
                <a:cs typeface="Courier New" pitchFamily="49" charset="0"/>
              </a:rPr>
              <a:t>или, например, когда должна выполниться передача данных формы. </a:t>
            </a:r>
            <a:r>
              <a:rPr lang="ru-RU" sz="1600" dirty="0" smtClean="0">
                <a:cs typeface="Courier New" pitchFamily="49" charset="0"/>
              </a:rPr>
              <a:t>Семантическое событие часто происходит как побочный эффект низкоуровневого события</a:t>
            </a:r>
            <a:r>
              <a:rPr lang="ru-RU" sz="1600" dirty="0">
                <a:cs typeface="Courier New" pitchFamily="49" charset="0"/>
              </a:rPr>
              <a:t>. Например, когда пользователь щелкает на кнопке </a:t>
            </a:r>
            <a:r>
              <a:rPr lang="ru-RU" sz="1600" dirty="0" err="1">
                <a:cs typeface="Courier New" pitchFamily="49" charset="0"/>
              </a:rPr>
              <a:t>Submit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smtClean="0">
                <a:cs typeface="Courier New" pitchFamily="49" charset="0"/>
              </a:rPr>
              <a:t>вызываются три </a:t>
            </a:r>
            <a:r>
              <a:rPr lang="ru-RU" sz="1600" dirty="0">
                <a:cs typeface="Courier New" pitchFamily="49" charset="0"/>
              </a:rPr>
              <a:t>обработчика событий ввода: </a:t>
            </a:r>
            <a:r>
              <a:rPr lang="ru-RU" sz="1600" dirty="0" err="1">
                <a:cs typeface="Courier New" pitchFamily="49" charset="0"/>
              </a:rPr>
              <a:t>onmousedown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err="1">
                <a:cs typeface="Courier New" pitchFamily="49" charset="0"/>
              </a:rPr>
              <a:t>onmouseup</a:t>
            </a:r>
            <a:r>
              <a:rPr lang="ru-RU" sz="1600" dirty="0">
                <a:cs typeface="Courier New" pitchFamily="49" charset="0"/>
              </a:rPr>
              <a:t> и </a:t>
            </a:r>
            <a:r>
              <a:rPr lang="ru-RU" sz="1600" dirty="0" err="1">
                <a:cs typeface="Courier New" pitchFamily="49" charset="0"/>
              </a:rPr>
              <a:t>onclick</a:t>
            </a:r>
            <a:r>
              <a:rPr lang="ru-RU" sz="1600" dirty="0">
                <a:cs typeface="Courier New" pitchFamily="49" charset="0"/>
              </a:rPr>
              <a:t>. И в </a:t>
            </a:r>
            <a:r>
              <a:rPr lang="ru-RU" sz="1600" dirty="0" smtClean="0">
                <a:cs typeface="Courier New" pitchFamily="49" charset="0"/>
              </a:rPr>
              <a:t>результате щелчка </a:t>
            </a:r>
            <a:r>
              <a:rPr lang="ru-RU" sz="1600" dirty="0">
                <a:cs typeface="Courier New" pitchFamily="49" charset="0"/>
              </a:rPr>
              <a:t>на кнопке мыши </a:t>
            </a:r>
            <a:r>
              <a:rPr lang="ru-RU" sz="1600" dirty="0" smtClean="0">
                <a:cs typeface="Courier New" pitchFamily="49" charset="0"/>
              </a:rPr>
              <a:t>HTML-форма</a:t>
            </a:r>
            <a:r>
              <a:rPr lang="ru-RU" sz="1600" dirty="0">
                <a:cs typeface="Courier New" pitchFamily="49" charset="0"/>
              </a:rPr>
              <a:t>, содержащая кнопку </a:t>
            </a:r>
            <a:r>
              <a:rPr lang="ru-RU" sz="1600" dirty="0" err="1">
                <a:cs typeface="Courier New" pitchFamily="49" charset="0"/>
              </a:rPr>
              <a:t>Submit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smtClean="0">
                <a:cs typeface="Courier New" pitchFamily="49" charset="0"/>
              </a:rPr>
              <a:t>генерирует семантическое </a:t>
            </a:r>
            <a:r>
              <a:rPr lang="ru-RU" sz="1600" dirty="0">
                <a:cs typeface="Courier New" pitchFamily="49" charset="0"/>
              </a:rPr>
              <a:t>событие </a:t>
            </a:r>
            <a:r>
              <a:rPr lang="ru-RU" sz="1600" dirty="0" err="1">
                <a:cs typeface="Courier New" pitchFamily="49" charset="0"/>
              </a:rPr>
              <a:t>onsubmit</a:t>
            </a:r>
            <a:r>
              <a:rPr lang="ru-RU" sz="1600" dirty="0" smtClean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Другое существенное отличие делит события на </a:t>
            </a:r>
            <a:r>
              <a:rPr lang="ru-RU" sz="1600" dirty="0" smtClean="0">
                <a:cs typeface="Courier New" pitchFamily="49" charset="0"/>
              </a:rPr>
              <a:t>аппаратно-зависимые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smtClean="0">
                <a:cs typeface="Courier New" pitchFamily="49" charset="0"/>
              </a:rPr>
              <a:t>связанные </a:t>
            </a:r>
            <a:r>
              <a:rPr lang="ru-RU" sz="1600" dirty="0">
                <a:cs typeface="Courier New" pitchFamily="49" charset="0"/>
              </a:rPr>
              <a:t>с мышью или клавиатурой, и </a:t>
            </a:r>
            <a:r>
              <a:rPr lang="ru-RU" sz="1600" dirty="0" smtClean="0">
                <a:cs typeface="Courier New" pitchFamily="49" charset="0"/>
              </a:rPr>
              <a:t>аппаратно-независимые </a:t>
            </a:r>
            <a:r>
              <a:rPr lang="ru-RU" sz="1600" dirty="0">
                <a:cs typeface="Courier New" pitchFamily="49" charset="0"/>
              </a:rPr>
              <a:t>события, которые </a:t>
            </a:r>
            <a:r>
              <a:rPr lang="ru-RU" sz="1600" dirty="0" smtClean="0">
                <a:cs typeface="Courier New" pitchFamily="49" charset="0"/>
              </a:rPr>
              <a:t>могут </a:t>
            </a:r>
            <a:r>
              <a:rPr lang="ru-RU" sz="1600" dirty="0">
                <a:cs typeface="Courier New" pitchFamily="49" charset="0"/>
              </a:rPr>
              <a:t>возбуждаться несколькими способами. Это различие особенно важно в </a:t>
            </a:r>
            <a:r>
              <a:rPr lang="ru-RU" sz="1600" dirty="0" smtClean="0">
                <a:cs typeface="Courier New" pitchFamily="49" charset="0"/>
              </a:rPr>
              <a:t>плане доступности, </a:t>
            </a:r>
            <a:r>
              <a:rPr lang="ru-RU" sz="1600" dirty="0">
                <a:cs typeface="Courier New" pitchFamily="49" charset="0"/>
              </a:rPr>
              <a:t>поскольку одни пользователи в состоянии </a:t>
            </a:r>
            <a:r>
              <a:rPr lang="ru-RU" sz="1600" dirty="0" smtClean="0">
                <a:cs typeface="Courier New" pitchFamily="49" charset="0"/>
              </a:rPr>
              <a:t>задействовать </a:t>
            </a:r>
            <a:r>
              <a:rPr lang="ru-RU" sz="1600" dirty="0">
                <a:cs typeface="Courier New" pitchFamily="49" charset="0"/>
              </a:rPr>
              <a:t>мышь, но не могут работать с клавиатурой, другие, наоборот, </a:t>
            </a:r>
            <a:r>
              <a:rPr lang="ru-RU" sz="1600" dirty="0" smtClean="0">
                <a:cs typeface="Courier New" pitchFamily="49" charset="0"/>
              </a:rPr>
              <a:t>могут применять </a:t>
            </a:r>
            <a:r>
              <a:rPr lang="ru-RU" sz="1600" dirty="0">
                <a:cs typeface="Courier New" pitchFamily="49" charset="0"/>
              </a:rPr>
              <a:t>клавиатуру и не могут мышь.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38975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Семантические события, такие как </a:t>
            </a:r>
            <a:r>
              <a:rPr lang="ru-RU" sz="1600" dirty="0" err="1">
                <a:cs typeface="Courier New" pitchFamily="49" charset="0"/>
              </a:rPr>
              <a:t>onsubmit</a:t>
            </a:r>
            <a:r>
              <a:rPr lang="ru-RU" sz="1600" dirty="0">
                <a:cs typeface="Courier New" pitchFamily="49" charset="0"/>
              </a:rPr>
              <a:t> и </a:t>
            </a:r>
            <a:r>
              <a:rPr lang="ru-RU" sz="1600" dirty="0" err="1">
                <a:cs typeface="Courier New" pitchFamily="49" charset="0"/>
              </a:rPr>
              <a:t>onchange</a:t>
            </a:r>
            <a:r>
              <a:rPr lang="ru-RU" sz="1600" dirty="0">
                <a:cs typeface="Courier New" pitchFamily="49" charset="0"/>
              </a:rPr>
              <a:t>, практически всегда являются аппаратно-независимыми: все современные браузеры позволяют выполнять переход между полями HTMLL форм как с помощью мыши, так и с помощью клавиатуры. События, которые имеют в своих названиях слово «</a:t>
            </a:r>
            <a:r>
              <a:rPr lang="ru-RU" sz="1600" dirty="0" err="1">
                <a:cs typeface="Courier New" pitchFamily="49" charset="0"/>
              </a:rPr>
              <a:t>key</a:t>
            </a:r>
            <a:r>
              <a:rPr lang="ru-RU" sz="1600" dirty="0">
                <a:cs typeface="Courier New" pitchFamily="49" charset="0"/>
              </a:rPr>
              <a:t>» или «</a:t>
            </a:r>
            <a:r>
              <a:rPr lang="ru-RU" sz="1600" dirty="0" err="1">
                <a:cs typeface="Courier New" pitchFamily="49" charset="0"/>
              </a:rPr>
              <a:t>mouse</a:t>
            </a:r>
            <a:r>
              <a:rPr lang="ru-RU" sz="1600" dirty="0">
                <a:cs typeface="Courier New" pitchFamily="49" charset="0"/>
              </a:rPr>
              <a:t>», совершенно очевидно являются аппаратно-зависимыми. Если вы собираетесь использовать эти события, возможно, следует реализовать обработчики для парных событий, чтобы обеспечить механизм обработки событий как мыши, так и клавиатуры. Примечательно, что событие </a:t>
            </a:r>
            <a:r>
              <a:rPr lang="ru-RU" sz="1600" dirty="0" err="1">
                <a:cs typeface="Courier New" pitchFamily="49" charset="0"/>
              </a:rPr>
              <a:t>onclick</a:t>
            </a:r>
            <a:r>
              <a:rPr lang="ru-RU" sz="1600" dirty="0">
                <a:cs typeface="Courier New" pitchFamily="49" charset="0"/>
              </a:rPr>
              <a:t> можно рассматривать как аппаратно-независимое. Оно не зависит от мыши, потому что активизация с помощью клавиатуры элементов формы и гиперссылок тоже приводит к возбуждению этого события.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72401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9BB791A-2264-44DD-BA10-93318C807D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9393</Words>
  <Application>Microsoft Office PowerPoint</Application>
  <PresentationFormat>Экран (4:3)</PresentationFormat>
  <Paragraphs>498</Paragraphs>
  <Slides>45</Slides>
  <Notes>45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Training</vt:lpstr>
      <vt:lpstr>JavaScript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2017-04-21T16:29:02Z</dcterms:created>
  <dcterms:modified xsi:type="dcterms:W3CDTF">2017-09-27T20:57:43Z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