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notesSlides/notesSlide1.xml" ContentType="application/vnd.openxmlformats-officedocument.presentationml.notesSlide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notesSlides/notesSlide2.xml" ContentType="application/vnd.openxmlformats-officedocument.presentationml.notesSlide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notesSlides/notesSlide3.xml" ContentType="application/vnd.openxmlformats-officedocument.presentationml.notesSlide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notesSlides/notesSlide4.xml" ContentType="application/vnd.openxmlformats-officedocument.presentationml.notesSlide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notesSlides/notesSlide5.xml" ContentType="application/vnd.openxmlformats-officedocument.presentationml.notesSlide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notesSlides/notesSlide6.xml" ContentType="application/vnd.openxmlformats-officedocument.presentationml.notesSlide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notesSlides/notesSlide7.xml" ContentType="application/vnd.openxmlformats-officedocument.presentationml.notesSlide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notesSlides/notesSlide8.xml" ContentType="application/vnd.openxmlformats-officedocument.presentationml.notesSlide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notesSlides/notesSlide9.xml" ContentType="application/vnd.openxmlformats-officedocument.presentationml.notesSlide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notesSlides/notesSlide10.xml" ContentType="application/vnd.openxmlformats-officedocument.presentationml.notesSlide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notesSlides/notesSlide11.xml" ContentType="application/vnd.openxmlformats-officedocument.presentationml.notesSlide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notesSlides/notesSlide12.xml" ContentType="application/vnd.openxmlformats-officedocument.presentationml.notesSlide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notesSlides/notesSlide13.xml" ContentType="application/vnd.openxmlformats-officedocument.presentationml.notesSlide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notesSlides/notesSlide14.xml" ContentType="application/vnd.openxmlformats-officedocument.presentationml.notesSlide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notesSlides/notesSlide15.xml" ContentType="application/vnd.openxmlformats-officedocument.presentationml.notesSlide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notesSlides/notesSlide16.xml" ContentType="application/vnd.openxmlformats-officedocument.presentationml.notesSlide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notesSlides/notesSlide17.xml" ContentType="application/vnd.openxmlformats-officedocument.presentationml.notesSlide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notesSlides/notesSlide18.xml" ContentType="application/vnd.openxmlformats-officedocument.presentationml.notesSlide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notesSlides/notesSlide19.xml" ContentType="application/vnd.openxmlformats-officedocument.presentationml.notesSlide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notesSlides/notesSlide20.xml" ContentType="application/vnd.openxmlformats-officedocument.presentationml.notesSlide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notesSlides/notesSlide21.xml" ContentType="application/vnd.openxmlformats-officedocument.presentationml.notesSlide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notesSlides/notesSlide22.xml" ContentType="application/vnd.openxmlformats-officedocument.presentationml.notesSlide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notesSlides/notesSlide23.xml" ContentType="application/vnd.openxmlformats-officedocument.presentationml.notesSlide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notesSlides/notesSlide24.xml" ContentType="application/vnd.openxmlformats-officedocument.presentationml.notesSlide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notesSlides/notesSlide25.xml" ContentType="application/vnd.openxmlformats-officedocument.presentationml.notesSlide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notesSlides/notesSlide26.xml" ContentType="application/vnd.openxmlformats-officedocument.presentationml.notesSlide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notesSlides/notesSlide2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bookmarkIdSeed="2">
  <p:sldMasterIdLst>
    <p:sldMasterId id="2147483648" r:id="rId2"/>
  </p:sldMasterIdLst>
  <p:notesMasterIdLst>
    <p:notesMasterId r:id="rId30"/>
  </p:notesMasterIdLst>
  <p:handoutMasterIdLst>
    <p:handoutMasterId r:id="rId31"/>
  </p:handoutMasterIdLst>
  <p:sldIdLst>
    <p:sldId id="259" r:id="rId3"/>
    <p:sldId id="690" r:id="rId4"/>
    <p:sldId id="693" r:id="rId5"/>
    <p:sldId id="696" r:id="rId6"/>
    <p:sldId id="697" r:id="rId7"/>
    <p:sldId id="698" r:id="rId8"/>
    <p:sldId id="699" r:id="rId9"/>
    <p:sldId id="700" r:id="rId10"/>
    <p:sldId id="701" r:id="rId11"/>
    <p:sldId id="702" r:id="rId12"/>
    <p:sldId id="692" r:id="rId13"/>
    <p:sldId id="691" r:id="rId14"/>
    <p:sldId id="703" r:id="rId15"/>
    <p:sldId id="704" r:id="rId16"/>
    <p:sldId id="705" r:id="rId17"/>
    <p:sldId id="706" r:id="rId18"/>
    <p:sldId id="707" r:id="rId19"/>
    <p:sldId id="708" r:id="rId20"/>
    <p:sldId id="709" r:id="rId21"/>
    <p:sldId id="710" r:id="rId22"/>
    <p:sldId id="711" r:id="rId23"/>
    <p:sldId id="712" r:id="rId24"/>
    <p:sldId id="713" r:id="rId25"/>
    <p:sldId id="714" r:id="rId26"/>
    <p:sldId id="715" r:id="rId27"/>
    <p:sldId id="716" r:id="rId28"/>
    <p:sldId id="689" r:id="rId2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lang="ru-RU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lang="ru-RU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lang="ru-RU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lang="ru-RU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lang="ru-RU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lang="ru-RU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lang="ru-RU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lang="ru-RU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lang="ru-RU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779CC93D-E52E-4D84-901B-11D7331DD495}">
          <p14:sldIdLst>
            <p14:sldId id="259"/>
          </p14:sldIdLst>
        </p14:section>
        <p14:section name="Обзор и цели" id="{ABA716BF-3A5C-4ADB-94C9-CFEF84EBA240}">
          <p14:sldIdLst>
            <p14:sldId id="690"/>
            <p14:sldId id="693"/>
            <p14:sldId id="696"/>
            <p14:sldId id="697"/>
            <p14:sldId id="698"/>
            <p14:sldId id="699"/>
            <p14:sldId id="700"/>
            <p14:sldId id="701"/>
            <p14:sldId id="702"/>
            <p14:sldId id="692"/>
            <p14:sldId id="691"/>
            <p14:sldId id="703"/>
            <p14:sldId id="704"/>
            <p14:sldId id="705"/>
            <p14:sldId id="706"/>
            <p14:sldId id="707"/>
            <p14:sldId id="708"/>
            <p14:sldId id="709"/>
            <p14:sldId id="710"/>
            <p14:sldId id="711"/>
            <p14:sldId id="712"/>
            <p14:sldId id="713"/>
            <p14:sldId id="714"/>
            <p14:sldId id="715"/>
            <p14:sldId id="716"/>
            <p14:sldId id="689"/>
          </p14:sldIdLst>
        </p14:section>
        <p14:section name="Раздел 1" id="{6D9936A3-3945-4757-BC8B-B5C252D8E036}">
          <p14:sldIdLst/>
        </p14:section>
        <p14:section name="Образцы слайдов для визуальных элементов" id="{BAB3A466-96C9-4230-9978-795378D75699}">
          <p14:sldIdLst/>
        </p14:section>
        <p14:section name="Пример" id="{8C0305C9-B152-4FBA-A789-FE1976D53990}">
          <p14:sldIdLst/>
        </p14:section>
        <p14:section name="Заключение и итог" id="{790CEF5B-569A-4C2F-BED5-750B08C0E5AD}">
          <p14:sldIdLst/>
        </p14:section>
        <p14:section name="Приложение" id="{3F78B471-41DA-46F2-A8E4-97E471896AB3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9ED6"/>
    <a:srgbClr val="009900"/>
    <a:srgbClr val="006600"/>
    <a:srgbClr val="003300"/>
  </p:clrMru>
  <p:extLst>
    <p:ext uri="{E76CE94A-603C-4142-B9EB-6D1370010A27}">
      <p14:discardImageEditData xmlns:p14="http://schemas.microsoft.com/office/powerpoint/2010/main" val="1"/>
    </p:ext>
    <p:ext uri="{D31A062A-798A-4329-ABDD-BBA856620510}">
      <p14:defaultImageDpi xmlns:p14="http://schemas.microsoft.com/office/powerpoint/2010/main" val="96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174" autoAdjust="0"/>
    <p:restoredTop sz="88632" autoAdjust="0"/>
  </p:normalViewPr>
  <p:slideViewPr>
    <p:cSldViewPr>
      <p:cViewPr varScale="1">
        <p:scale>
          <a:sx n="115" d="100"/>
          <a:sy n="115" d="100"/>
        </p:scale>
        <p:origin x="1638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4" d="100"/>
        <a:sy n="154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-3144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viewProps" Target="viewProps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latinLnBrk="0">
              <a:defRPr lang="ru-RU" sz="1200"/>
            </a:lvl1pPr>
          </a:lstStyle>
          <a:p>
            <a:endParaRPr lang="ru-RU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latinLnBrk="0">
              <a:defRPr lang="ru-RU" sz="1200"/>
            </a:lvl1pPr>
          </a:lstStyle>
          <a:p>
            <a:fld id="{D83FDC75-7F73-4A4A-A77C-09AADF00E0EA}" type="datetimeFigureOut">
              <a:rPr lang="ru-RU" smtClean="0"/>
              <a:pPr/>
              <a:t>28.10.2017</a:t>
            </a:fld>
            <a:endParaRPr lang="ru-R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latinLnBrk="0">
              <a:defRPr lang="ru-RU" sz="1200"/>
            </a:lvl1pPr>
          </a:lstStyle>
          <a:p>
            <a:endParaRPr lang="ru-R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latinLnBrk="0">
              <a:defRPr lang="ru-RU" sz="1200"/>
            </a:lvl1pPr>
          </a:lstStyle>
          <a:p>
            <a:fld id="{459226BF-1F13-42D3-80DC-373E7ADD1EBC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317699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latinLnBrk="0">
              <a:defRPr lang="ru-RU" sz="1200"/>
            </a:lvl1pPr>
          </a:lstStyle>
          <a:p>
            <a:endParaRPr lang="ru-R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latinLnBrk="0">
              <a:defRPr lang="ru-RU" sz="1200"/>
            </a:lvl1pPr>
          </a:lstStyle>
          <a:p>
            <a:fld id="{48AEF76B-3757-4A0B-AF93-28494465C1DD}" type="datetimeFigureOut">
              <a:pPr/>
              <a:t>28.10.2017</a:t>
            </a:fld>
            <a:endParaRPr lang="ru-R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latinLnBrk="0">
              <a:defRPr lang="ru-RU" sz="1200"/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latinLnBrk="0">
              <a:defRPr lang="ru-RU" sz="1200"/>
            </a:lvl1pPr>
          </a:lstStyle>
          <a:p>
            <a:fld id="{75693FD4-8F83-4EF7-AC3F-0DC0388986B0}" type="slidenum"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38527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lang="ru-RU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lang="ru-RU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lang="ru-RU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lang="ru-RU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lang="ru-RU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lang="ru-RU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lang="ru-RU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lang="ru-RU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lang="ru-RU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ru-RU"/>
            </a:pPr>
            <a:r>
              <a:rPr lang="ru-RU" dirty="0" smtClean="0"/>
              <a:t>Этот шаблон можно использовать как начальный файл для представления учебных материалов группе слушателей.</a:t>
            </a:r>
          </a:p>
          <a:p>
            <a:endParaRPr lang="ru-RU" dirty="0" smtClean="0"/>
          </a:p>
          <a:p>
            <a:pPr lvl="0"/>
            <a:r>
              <a:rPr lang="ru-RU" sz="1200" b="1" dirty="0" smtClean="0"/>
              <a:t>Разделы</a:t>
            </a:r>
            <a:endParaRPr lang="ru-RU" sz="1200" b="0" dirty="0" smtClean="0"/>
          </a:p>
          <a:p>
            <a:pPr lvl="0"/>
            <a:r>
              <a:rPr lang="ru-RU" sz="1200" b="0" dirty="0" smtClean="0"/>
              <a:t>Для добавления разделов щелкните слайд правой кнопкой мыши.</a:t>
            </a:r>
            <a:r>
              <a:rPr lang="ru-RU" sz="1200" b="0" baseline="0" dirty="0" smtClean="0"/>
              <a:t> Разделы позволяют упорядочить слайды и организовать совместную работу нескольких авторов.</a:t>
            </a:r>
            <a:endParaRPr lang="ru-RU" sz="1200" b="0" dirty="0" smtClean="0"/>
          </a:p>
          <a:p>
            <a:pPr lvl="0"/>
            <a:endParaRPr lang="ru-RU" sz="1200" b="1" dirty="0" smtClean="0"/>
          </a:p>
          <a:p>
            <a:pPr lvl="0"/>
            <a:r>
              <a:rPr lang="ru-RU" sz="1200" b="1" dirty="0" smtClean="0"/>
              <a:t>Заметки</a:t>
            </a:r>
          </a:p>
          <a:p>
            <a:pPr lvl="0"/>
            <a:r>
              <a:rPr lang="ru-RU" sz="1200" dirty="0" smtClean="0"/>
              <a:t>Используйте раздел заметок для размещения заметок докладчика или дополнительных сведений для аудитории.</a:t>
            </a:r>
            <a:r>
              <a:rPr lang="ru-RU" sz="1200" baseline="0" dirty="0" smtClean="0"/>
              <a:t> Во время воспроизведения презентации эти заметки отображаются в представлении презентации. </a:t>
            </a:r>
          </a:p>
          <a:p>
            <a:pPr lvl="0">
              <a:buFontTx/>
              <a:buNone/>
            </a:pPr>
            <a:r>
              <a:rPr lang="ru-RU" sz="1200" dirty="0" smtClean="0"/>
              <a:t>Обращайте внимание на размер шрифта (важно обеспечить различимость при ослабленном зрении, видеосъемке и чтении с экрана)</a:t>
            </a:r>
          </a:p>
          <a:p>
            <a:pPr lvl="0"/>
            <a:endParaRPr lang="ru-RU" sz="1200" dirty="0" smtClean="0"/>
          </a:p>
          <a:p>
            <a:pPr lvl="0">
              <a:buFontTx/>
              <a:buNone/>
            </a:pPr>
            <a:r>
              <a:rPr lang="ru-RU" sz="1200" b="1" dirty="0" smtClean="0"/>
              <a:t>Сочетаемые цвета </a:t>
            </a:r>
          </a:p>
          <a:p>
            <a:pPr lvl="0">
              <a:buFontTx/>
              <a:buNone/>
            </a:pPr>
            <a:r>
              <a:rPr lang="ru-RU" sz="1200" dirty="0" smtClean="0"/>
              <a:t>Обратите особое внимание на графики, диаграммы и надписи.</a:t>
            </a:r>
            <a:r>
              <a:rPr lang="ru-RU" sz="1200" baseline="0" dirty="0" smtClean="0"/>
              <a:t> </a:t>
            </a:r>
            <a:endParaRPr lang="ru-RU" sz="1200" dirty="0" smtClean="0"/>
          </a:p>
          <a:p>
            <a:pPr lvl="0"/>
            <a:r>
              <a:rPr lang="ru-RU" sz="1200" dirty="0" smtClean="0"/>
              <a:t>Учтите, что печать будет выполняться </a:t>
            </a:r>
            <a:r>
              <a:rPr lang="ru-RU" sz="1200" dirty="0" err="1" smtClean="0"/>
              <a:t>в черно-белом режиме или в оттенках серого</a:t>
            </a:r>
            <a:r>
              <a:rPr lang="ru-RU" sz="1200" dirty="0" smtClean="0"/>
              <a:t>. Выполните пробную печать, чтобы убедиться в сохранении разницы между цветами при печати </a:t>
            </a:r>
            <a:r>
              <a:rPr lang="ru-RU" sz="1200" dirty="0" err="1" smtClean="0"/>
              <a:t>в черно-белом режиме или в оттенках серого</a:t>
            </a:r>
            <a:r>
              <a:rPr lang="ru-RU" sz="1200" dirty="0" smtClean="0"/>
              <a:t>.</a:t>
            </a:r>
          </a:p>
          <a:p>
            <a:pPr lvl="0">
              <a:buFontTx/>
              <a:buNone/>
            </a:pPr>
            <a:endParaRPr lang="ru-RU" sz="1200" dirty="0" smtClean="0"/>
          </a:p>
          <a:p>
            <a:pPr lvl="0">
              <a:buFontTx/>
              <a:buNone/>
            </a:pPr>
            <a:r>
              <a:rPr lang="ru-RU" sz="1200" b="1" dirty="0" smtClean="0"/>
              <a:t>Диаграммы, таблицы и графики</a:t>
            </a:r>
          </a:p>
          <a:p>
            <a:pPr lvl="0"/>
            <a:r>
              <a:rPr lang="ru-RU" sz="1200" dirty="0" smtClean="0"/>
              <a:t>Не усложняйте восприятие: по возможности используйте согласованные, простые стили и цвета.</a:t>
            </a:r>
          </a:p>
          <a:p>
            <a:pPr lvl="0"/>
            <a:r>
              <a:rPr lang="ru-RU" sz="1200" dirty="0" smtClean="0"/>
              <a:t>Снабдите все диаграммы и таблицы подписями.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728914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ru-RU" dirty="0" smtClean="0"/>
              <a:t>Дайте краткий обзор презентации.</a:t>
            </a:r>
            <a:r>
              <a:rPr lang="ru-RU" baseline="0" dirty="0" smtClean="0"/>
              <a:t> О</a:t>
            </a:r>
            <a:r>
              <a:rPr lang="ru-RU" dirty="0" smtClean="0"/>
              <a:t>пишите главную суть презентации и обоснуйте ее важность.</a:t>
            </a:r>
          </a:p>
          <a:p>
            <a:pPr>
              <a:lnSpc>
                <a:spcPct val="80000"/>
              </a:lnSpc>
            </a:pPr>
            <a:r>
              <a:rPr lang="ru-RU" dirty="0" smtClean="0"/>
              <a:t>Представьте каждую из основных тем.</a:t>
            </a:r>
          </a:p>
          <a:p>
            <a:r>
              <a:rPr lang="ru-RU" dirty="0" smtClean="0"/>
              <a:t>Чтобы предоставить слушателям ориентир, можно</a:t>
            </a:r>
            <a:r>
              <a:rPr lang="ru-RU" baseline="0" dirty="0" smtClean="0"/>
              <a:t> можете </a:t>
            </a:r>
            <a:r>
              <a:rPr lang="ru-RU" dirty="0" smtClean="0"/>
              <a:t>повторять этот обзорный слайд в ходе презентации, выделяя тему, которая будет обсуждаться далее.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ru-RU" smtClean="0"/>
              <a:pPr/>
              <a:t>10</a:t>
            </a:fld>
            <a:endParaRPr lang="ru-RU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ru-RU" dirty="0" smtClean="0"/>
              <a:t>Дайте краткий обзор презентации.</a:t>
            </a:r>
            <a:r>
              <a:rPr lang="ru-RU" baseline="0" dirty="0" smtClean="0"/>
              <a:t> О</a:t>
            </a:r>
            <a:r>
              <a:rPr lang="ru-RU" dirty="0" smtClean="0"/>
              <a:t>пишите главную суть презентации и обоснуйте ее важность.</a:t>
            </a:r>
          </a:p>
          <a:p>
            <a:pPr>
              <a:lnSpc>
                <a:spcPct val="80000"/>
              </a:lnSpc>
            </a:pPr>
            <a:r>
              <a:rPr lang="ru-RU" dirty="0" smtClean="0"/>
              <a:t>Представьте каждую из основных тем.</a:t>
            </a:r>
          </a:p>
          <a:p>
            <a:r>
              <a:rPr lang="ru-RU" dirty="0" smtClean="0"/>
              <a:t>Чтобы предоставить слушателям ориентир, можно</a:t>
            </a:r>
            <a:r>
              <a:rPr lang="ru-RU" baseline="0" dirty="0" smtClean="0"/>
              <a:t> можете </a:t>
            </a:r>
            <a:r>
              <a:rPr lang="ru-RU" dirty="0" smtClean="0"/>
              <a:t>повторять этот обзорный слайд в ходе презентации, выделяя тему, которая будет обсуждаться далее.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ru-RU" smtClean="0"/>
              <a:pPr/>
              <a:t>11</a:t>
            </a:fld>
            <a:endParaRPr lang="ru-RU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ru-RU" dirty="0" smtClean="0"/>
              <a:t>Дайте краткий обзор презентации.</a:t>
            </a:r>
            <a:r>
              <a:rPr lang="ru-RU" baseline="0" dirty="0" smtClean="0"/>
              <a:t> О</a:t>
            </a:r>
            <a:r>
              <a:rPr lang="ru-RU" dirty="0" smtClean="0"/>
              <a:t>пишите главную суть презентации и обоснуйте ее важность.</a:t>
            </a:r>
          </a:p>
          <a:p>
            <a:pPr>
              <a:lnSpc>
                <a:spcPct val="80000"/>
              </a:lnSpc>
            </a:pPr>
            <a:r>
              <a:rPr lang="ru-RU" dirty="0" smtClean="0"/>
              <a:t>Представьте каждую из основных тем.</a:t>
            </a:r>
          </a:p>
          <a:p>
            <a:r>
              <a:rPr lang="ru-RU" dirty="0" smtClean="0"/>
              <a:t>Чтобы предоставить слушателям ориентир, можно</a:t>
            </a:r>
            <a:r>
              <a:rPr lang="ru-RU" baseline="0" dirty="0" smtClean="0"/>
              <a:t> можете </a:t>
            </a:r>
            <a:r>
              <a:rPr lang="ru-RU" dirty="0" smtClean="0"/>
              <a:t>повторять этот обзорный слайд в ходе презентации, выделяя тему, которая будет обсуждаться далее.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ru-RU" smtClean="0"/>
              <a:pPr/>
              <a:t>12</a:t>
            </a:fld>
            <a:endParaRPr lang="ru-RU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ru-RU" dirty="0" smtClean="0"/>
              <a:t>Дайте краткий обзор презентации.</a:t>
            </a:r>
            <a:r>
              <a:rPr lang="ru-RU" baseline="0" dirty="0" smtClean="0"/>
              <a:t> О</a:t>
            </a:r>
            <a:r>
              <a:rPr lang="ru-RU" dirty="0" smtClean="0"/>
              <a:t>пишите главную суть презентации и обоснуйте ее важность.</a:t>
            </a:r>
          </a:p>
          <a:p>
            <a:pPr>
              <a:lnSpc>
                <a:spcPct val="80000"/>
              </a:lnSpc>
            </a:pPr>
            <a:r>
              <a:rPr lang="ru-RU" dirty="0" smtClean="0"/>
              <a:t>Представьте каждую из основных тем.</a:t>
            </a:r>
          </a:p>
          <a:p>
            <a:r>
              <a:rPr lang="ru-RU" dirty="0" smtClean="0"/>
              <a:t>Чтобы предоставить слушателям ориентир, можно</a:t>
            </a:r>
            <a:r>
              <a:rPr lang="ru-RU" baseline="0" dirty="0" smtClean="0"/>
              <a:t> можете </a:t>
            </a:r>
            <a:r>
              <a:rPr lang="ru-RU" dirty="0" smtClean="0"/>
              <a:t>повторять этот обзорный слайд в ходе презентации, выделяя тему, которая будет обсуждаться далее.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ru-RU" smtClean="0"/>
              <a:pPr/>
              <a:t>13</a:t>
            </a:fld>
            <a:endParaRPr lang="ru-RU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ru-RU" dirty="0" smtClean="0"/>
              <a:t>Дайте краткий обзор презентации.</a:t>
            </a:r>
            <a:r>
              <a:rPr lang="ru-RU" baseline="0" dirty="0" smtClean="0"/>
              <a:t> О</a:t>
            </a:r>
            <a:r>
              <a:rPr lang="ru-RU" dirty="0" smtClean="0"/>
              <a:t>пишите главную суть презентации и обоснуйте ее важность.</a:t>
            </a:r>
          </a:p>
          <a:p>
            <a:pPr>
              <a:lnSpc>
                <a:spcPct val="80000"/>
              </a:lnSpc>
            </a:pPr>
            <a:r>
              <a:rPr lang="ru-RU" dirty="0" smtClean="0"/>
              <a:t>Представьте каждую из основных тем.</a:t>
            </a:r>
          </a:p>
          <a:p>
            <a:r>
              <a:rPr lang="ru-RU" dirty="0" smtClean="0"/>
              <a:t>Чтобы предоставить слушателям ориентир, можно</a:t>
            </a:r>
            <a:r>
              <a:rPr lang="ru-RU" baseline="0" dirty="0" smtClean="0"/>
              <a:t> можете </a:t>
            </a:r>
            <a:r>
              <a:rPr lang="ru-RU" dirty="0" smtClean="0"/>
              <a:t>повторять этот обзорный слайд в ходе презентации, выделяя тему, которая будет обсуждаться далее.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ru-RU" smtClean="0"/>
              <a:pPr/>
              <a:t>14</a:t>
            </a:fld>
            <a:endParaRPr lang="ru-RU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ru-RU" dirty="0" smtClean="0"/>
              <a:t>Дайте краткий обзор презентации.</a:t>
            </a:r>
            <a:r>
              <a:rPr lang="ru-RU" baseline="0" dirty="0" smtClean="0"/>
              <a:t> О</a:t>
            </a:r>
            <a:r>
              <a:rPr lang="ru-RU" dirty="0" smtClean="0"/>
              <a:t>пишите главную суть презентации и обоснуйте ее важность.</a:t>
            </a:r>
          </a:p>
          <a:p>
            <a:pPr>
              <a:lnSpc>
                <a:spcPct val="80000"/>
              </a:lnSpc>
            </a:pPr>
            <a:r>
              <a:rPr lang="ru-RU" dirty="0" smtClean="0"/>
              <a:t>Представьте каждую из основных тем.</a:t>
            </a:r>
          </a:p>
          <a:p>
            <a:r>
              <a:rPr lang="ru-RU" dirty="0" smtClean="0"/>
              <a:t>Чтобы предоставить слушателям ориентир, можно</a:t>
            </a:r>
            <a:r>
              <a:rPr lang="ru-RU" baseline="0" dirty="0" smtClean="0"/>
              <a:t> можете </a:t>
            </a:r>
            <a:r>
              <a:rPr lang="ru-RU" dirty="0" smtClean="0"/>
              <a:t>повторять этот обзорный слайд в ходе презентации, выделяя тему, которая будет обсуждаться далее.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ru-RU" smtClean="0"/>
              <a:pPr/>
              <a:t>15</a:t>
            </a:fld>
            <a:endParaRPr lang="ru-RU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ru-RU" dirty="0" smtClean="0"/>
              <a:t>Дайте краткий обзор презентации.</a:t>
            </a:r>
            <a:r>
              <a:rPr lang="ru-RU" baseline="0" dirty="0" smtClean="0"/>
              <a:t> О</a:t>
            </a:r>
            <a:r>
              <a:rPr lang="ru-RU" dirty="0" smtClean="0"/>
              <a:t>пишите главную суть презентации и обоснуйте ее важность.</a:t>
            </a:r>
          </a:p>
          <a:p>
            <a:pPr>
              <a:lnSpc>
                <a:spcPct val="80000"/>
              </a:lnSpc>
            </a:pPr>
            <a:r>
              <a:rPr lang="ru-RU" dirty="0" smtClean="0"/>
              <a:t>Представьте каждую из основных тем.</a:t>
            </a:r>
          </a:p>
          <a:p>
            <a:r>
              <a:rPr lang="ru-RU" dirty="0" smtClean="0"/>
              <a:t>Чтобы предоставить слушателям ориентир, можно</a:t>
            </a:r>
            <a:r>
              <a:rPr lang="ru-RU" baseline="0" dirty="0" smtClean="0"/>
              <a:t> можете </a:t>
            </a:r>
            <a:r>
              <a:rPr lang="ru-RU" dirty="0" smtClean="0"/>
              <a:t>повторять этот обзорный слайд в ходе презентации, выделяя тему, которая будет обсуждаться далее.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ru-RU" smtClean="0"/>
              <a:pPr/>
              <a:t>16</a:t>
            </a:fld>
            <a:endParaRPr lang="ru-RU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ru-RU" dirty="0" smtClean="0"/>
              <a:t>Дайте краткий обзор презентации.</a:t>
            </a:r>
            <a:r>
              <a:rPr lang="ru-RU" baseline="0" dirty="0" smtClean="0"/>
              <a:t> О</a:t>
            </a:r>
            <a:r>
              <a:rPr lang="ru-RU" dirty="0" smtClean="0"/>
              <a:t>пишите главную суть презентации и обоснуйте ее важность.</a:t>
            </a:r>
          </a:p>
          <a:p>
            <a:pPr>
              <a:lnSpc>
                <a:spcPct val="80000"/>
              </a:lnSpc>
            </a:pPr>
            <a:r>
              <a:rPr lang="ru-RU" dirty="0" smtClean="0"/>
              <a:t>Представьте каждую из основных тем.</a:t>
            </a:r>
          </a:p>
          <a:p>
            <a:r>
              <a:rPr lang="ru-RU" dirty="0" smtClean="0"/>
              <a:t>Чтобы предоставить слушателям ориентир, можно</a:t>
            </a:r>
            <a:r>
              <a:rPr lang="ru-RU" baseline="0" dirty="0" smtClean="0"/>
              <a:t> можете </a:t>
            </a:r>
            <a:r>
              <a:rPr lang="ru-RU" dirty="0" smtClean="0"/>
              <a:t>повторять этот обзорный слайд в ходе презентации, выделяя тему, которая будет обсуждаться далее.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ru-RU" smtClean="0"/>
              <a:pPr/>
              <a:t>17</a:t>
            </a:fld>
            <a:endParaRPr lang="ru-RU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ru-RU" dirty="0" smtClean="0"/>
              <a:t>Дайте краткий обзор презентации.</a:t>
            </a:r>
            <a:r>
              <a:rPr lang="ru-RU" baseline="0" dirty="0" smtClean="0"/>
              <a:t> О</a:t>
            </a:r>
            <a:r>
              <a:rPr lang="ru-RU" dirty="0" smtClean="0"/>
              <a:t>пишите главную суть презентации и обоснуйте ее важность.</a:t>
            </a:r>
          </a:p>
          <a:p>
            <a:pPr>
              <a:lnSpc>
                <a:spcPct val="80000"/>
              </a:lnSpc>
            </a:pPr>
            <a:r>
              <a:rPr lang="ru-RU" dirty="0" smtClean="0"/>
              <a:t>Представьте каждую из основных тем.</a:t>
            </a:r>
          </a:p>
          <a:p>
            <a:r>
              <a:rPr lang="ru-RU" dirty="0" smtClean="0"/>
              <a:t>Чтобы предоставить слушателям ориентир, можно</a:t>
            </a:r>
            <a:r>
              <a:rPr lang="ru-RU" baseline="0" dirty="0" smtClean="0"/>
              <a:t> можете </a:t>
            </a:r>
            <a:r>
              <a:rPr lang="ru-RU" dirty="0" smtClean="0"/>
              <a:t>повторять этот обзорный слайд в ходе презентации, выделяя тему, которая будет обсуждаться далее.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ru-RU" smtClean="0"/>
              <a:pPr/>
              <a:t>18</a:t>
            </a:fld>
            <a:endParaRPr lang="ru-RU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ru-RU" dirty="0" smtClean="0"/>
              <a:t>Дайте краткий обзор презентации.</a:t>
            </a:r>
            <a:r>
              <a:rPr lang="ru-RU" baseline="0" dirty="0" smtClean="0"/>
              <a:t> О</a:t>
            </a:r>
            <a:r>
              <a:rPr lang="ru-RU" dirty="0" smtClean="0"/>
              <a:t>пишите главную суть презентации и обоснуйте ее важность.</a:t>
            </a:r>
          </a:p>
          <a:p>
            <a:pPr>
              <a:lnSpc>
                <a:spcPct val="80000"/>
              </a:lnSpc>
            </a:pPr>
            <a:r>
              <a:rPr lang="ru-RU" dirty="0" smtClean="0"/>
              <a:t>Представьте каждую из основных тем.</a:t>
            </a:r>
          </a:p>
          <a:p>
            <a:r>
              <a:rPr lang="ru-RU" dirty="0" smtClean="0"/>
              <a:t>Чтобы предоставить слушателям ориентир, можно</a:t>
            </a:r>
            <a:r>
              <a:rPr lang="ru-RU" baseline="0" dirty="0" smtClean="0"/>
              <a:t> можете </a:t>
            </a:r>
            <a:r>
              <a:rPr lang="ru-RU" dirty="0" smtClean="0"/>
              <a:t>повторять этот обзорный слайд в ходе презентации, выделяя тему, которая будет обсуждаться далее.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ru-RU" smtClean="0"/>
              <a:pPr/>
              <a:t>19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ru-RU" dirty="0" smtClean="0"/>
              <a:t>Дайте краткий обзор презентации.</a:t>
            </a:r>
            <a:r>
              <a:rPr lang="ru-RU" baseline="0" dirty="0" smtClean="0"/>
              <a:t> О</a:t>
            </a:r>
            <a:r>
              <a:rPr lang="ru-RU" dirty="0" smtClean="0"/>
              <a:t>пишите главную суть презентации и обоснуйте ее важность.</a:t>
            </a:r>
          </a:p>
          <a:p>
            <a:pPr>
              <a:lnSpc>
                <a:spcPct val="80000"/>
              </a:lnSpc>
            </a:pPr>
            <a:r>
              <a:rPr lang="ru-RU" dirty="0" smtClean="0"/>
              <a:t>Представьте каждую из основных тем.</a:t>
            </a:r>
          </a:p>
          <a:p>
            <a:r>
              <a:rPr lang="ru-RU" dirty="0" smtClean="0"/>
              <a:t>Чтобы предоставить слушателям ориентир, можно</a:t>
            </a:r>
            <a:r>
              <a:rPr lang="ru-RU" baseline="0" dirty="0" smtClean="0"/>
              <a:t> можете </a:t>
            </a:r>
            <a:r>
              <a:rPr lang="ru-RU" dirty="0" smtClean="0"/>
              <a:t>повторять этот обзорный слайд в ходе презентации, выделяя тему, которая будет обсуждаться далее.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ru-RU" dirty="0" smtClean="0"/>
              <a:t>Дайте краткий обзор презентации.</a:t>
            </a:r>
            <a:r>
              <a:rPr lang="ru-RU" baseline="0" dirty="0" smtClean="0"/>
              <a:t> О</a:t>
            </a:r>
            <a:r>
              <a:rPr lang="ru-RU" dirty="0" smtClean="0"/>
              <a:t>пишите главную суть презентации и обоснуйте ее важность.</a:t>
            </a:r>
          </a:p>
          <a:p>
            <a:pPr>
              <a:lnSpc>
                <a:spcPct val="80000"/>
              </a:lnSpc>
            </a:pPr>
            <a:r>
              <a:rPr lang="ru-RU" dirty="0" smtClean="0"/>
              <a:t>Представьте каждую из основных тем.</a:t>
            </a:r>
          </a:p>
          <a:p>
            <a:r>
              <a:rPr lang="ru-RU" dirty="0" smtClean="0"/>
              <a:t>Чтобы предоставить слушателям ориентир, можно</a:t>
            </a:r>
            <a:r>
              <a:rPr lang="ru-RU" baseline="0" dirty="0" smtClean="0"/>
              <a:t> можете </a:t>
            </a:r>
            <a:r>
              <a:rPr lang="ru-RU" dirty="0" smtClean="0"/>
              <a:t>повторять этот обзорный слайд в ходе презентации, выделяя тему, которая будет обсуждаться далее.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ru-RU" smtClean="0"/>
              <a:pPr/>
              <a:t>20</a:t>
            </a:fld>
            <a:endParaRPr lang="ru-RU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ru-RU" dirty="0" smtClean="0"/>
              <a:t>Дайте краткий обзор презентации.</a:t>
            </a:r>
            <a:r>
              <a:rPr lang="ru-RU" baseline="0" dirty="0" smtClean="0"/>
              <a:t> О</a:t>
            </a:r>
            <a:r>
              <a:rPr lang="ru-RU" dirty="0" smtClean="0"/>
              <a:t>пишите главную суть презентации и обоснуйте ее важность.</a:t>
            </a:r>
          </a:p>
          <a:p>
            <a:pPr>
              <a:lnSpc>
                <a:spcPct val="80000"/>
              </a:lnSpc>
            </a:pPr>
            <a:r>
              <a:rPr lang="ru-RU" dirty="0" smtClean="0"/>
              <a:t>Представьте каждую из основных тем.</a:t>
            </a:r>
          </a:p>
          <a:p>
            <a:r>
              <a:rPr lang="ru-RU" dirty="0" smtClean="0"/>
              <a:t>Чтобы предоставить слушателям ориентир, можно</a:t>
            </a:r>
            <a:r>
              <a:rPr lang="ru-RU" baseline="0" dirty="0" smtClean="0"/>
              <a:t> можете </a:t>
            </a:r>
            <a:r>
              <a:rPr lang="ru-RU" dirty="0" smtClean="0"/>
              <a:t>повторять этот обзорный слайд в ходе презентации, выделяя тему, которая будет обсуждаться далее.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ru-RU" smtClean="0"/>
              <a:pPr/>
              <a:t>21</a:t>
            </a:fld>
            <a:endParaRPr lang="ru-RU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ru-RU" dirty="0" smtClean="0"/>
              <a:t>Дайте краткий обзор презентации.</a:t>
            </a:r>
            <a:r>
              <a:rPr lang="ru-RU" baseline="0" dirty="0" smtClean="0"/>
              <a:t> О</a:t>
            </a:r>
            <a:r>
              <a:rPr lang="ru-RU" dirty="0" smtClean="0"/>
              <a:t>пишите главную суть презентации и обоснуйте ее важность.</a:t>
            </a:r>
          </a:p>
          <a:p>
            <a:pPr>
              <a:lnSpc>
                <a:spcPct val="80000"/>
              </a:lnSpc>
            </a:pPr>
            <a:r>
              <a:rPr lang="ru-RU" dirty="0" smtClean="0"/>
              <a:t>Представьте каждую из основных тем.</a:t>
            </a:r>
          </a:p>
          <a:p>
            <a:r>
              <a:rPr lang="ru-RU" dirty="0" smtClean="0"/>
              <a:t>Чтобы предоставить слушателям ориентир, можно</a:t>
            </a:r>
            <a:r>
              <a:rPr lang="ru-RU" baseline="0" dirty="0" smtClean="0"/>
              <a:t> можете </a:t>
            </a:r>
            <a:r>
              <a:rPr lang="ru-RU" dirty="0" smtClean="0"/>
              <a:t>повторять этот обзорный слайд в ходе презентации, выделяя тему, которая будет обсуждаться далее.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ru-RU" smtClean="0"/>
              <a:pPr/>
              <a:t>22</a:t>
            </a:fld>
            <a:endParaRPr lang="ru-RU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ru-RU" dirty="0" smtClean="0"/>
              <a:t>Дайте краткий обзор презентации.</a:t>
            </a:r>
            <a:r>
              <a:rPr lang="ru-RU" baseline="0" dirty="0" smtClean="0"/>
              <a:t> О</a:t>
            </a:r>
            <a:r>
              <a:rPr lang="ru-RU" dirty="0" smtClean="0"/>
              <a:t>пишите главную суть презентации и обоснуйте ее важность.</a:t>
            </a:r>
          </a:p>
          <a:p>
            <a:pPr>
              <a:lnSpc>
                <a:spcPct val="80000"/>
              </a:lnSpc>
            </a:pPr>
            <a:r>
              <a:rPr lang="ru-RU" dirty="0" smtClean="0"/>
              <a:t>Представьте каждую из основных тем.</a:t>
            </a:r>
          </a:p>
          <a:p>
            <a:r>
              <a:rPr lang="ru-RU" dirty="0" smtClean="0"/>
              <a:t>Чтобы предоставить слушателям ориентир, можно</a:t>
            </a:r>
            <a:r>
              <a:rPr lang="ru-RU" baseline="0" dirty="0" smtClean="0"/>
              <a:t> можете </a:t>
            </a:r>
            <a:r>
              <a:rPr lang="ru-RU" dirty="0" smtClean="0"/>
              <a:t>повторять этот обзорный слайд в ходе презентации, выделяя тему, которая будет обсуждаться далее.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ru-RU" smtClean="0"/>
              <a:pPr/>
              <a:t>23</a:t>
            </a:fld>
            <a:endParaRPr lang="ru-RU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ru-RU" dirty="0" smtClean="0"/>
              <a:t>Дайте краткий обзор презентации.</a:t>
            </a:r>
            <a:r>
              <a:rPr lang="ru-RU" baseline="0" dirty="0" smtClean="0"/>
              <a:t> О</a:t>
            </a:r>
            <a:r>
              <a:rPr lang="ru-RU" dirty="0" smtClean="0"/>
              <a:t>пишите главную суть презентации и обоснуйте ее важность.</a:t>
            </a:r>
          </a:p>
          <a:p>
            <a:pPr>
              <a:lnSpc>
                <a:spcPct val="80000"/>
              </a:lnSpc>
            </a:pPr>
            <a:r>
              <a:rPr lang="ru-RU" dirty="0" smtClean="0"/>
              <a:t>Представьте каждую из основных тем.</a:t>
            </a:r>
          </a:p>
          <a:p>
            <a:r>
              <a:rPr lang="ru-RU" dirty="0" smtClean="0"/>
              <a:t>Чтобы предоставить слушателям ориентир, можно</a:t>
            </a:r>
            <a:r>
              <a:rPr lang="ru-RU" baseline="0" dirty="0" smtClean="0"/>
              <a:t> можете </a:t>
            </a:r>
            <a:r>
              <a:rPr lang="ru-RU" dirty="0" smtClean="0"/>
              <a:t>повторять этот обзорный слайд в ходе презентации, выделяя тему, которая будет обсуждаться далее.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ru-RU" smtClean="0"/>
              <a:pPr/>
              <a:t>24</a:t>
            </a:fld>
            <a:endParaRPr lang="ru-RU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ru-RU" dirty="0" smtClean="0"/>
              <a:t>Дайте краткий обзор презентации.</a:t>
            </a:r>
            <a:r>
              <a:rPr lang="ru-RU" baseline="0" dirty="0" smtClean="0"/>
              <a:t> О</a:t>
            </a:r>
            <a:r>
              <a:rPr lang="ru-RU" dirty="0" smtClean="0"/>
              <a:t>пишите главную суть презентации и обоснуйте ее важность.</a:t>
            </a:r>
          </a:p>
          <a:p>
            <a:pPr>
              <a:lnSpc>
                <a:spcPct val="80000"/>
              </a:lnSpc>
            </a:pPr>
            <a:r>
              <a:rPr lang="ru-RU" dirty="0" smtClean="0"/>
              <a:t>Представьте каждую из основных тем.</a:t>
            </a:r>
          </a:p>
          <a:p>
            <a:r>
              <a:rPr lang="ru-RU" dirty="0" smtClean="0"/>
              <a:t>Чтобы предоставить слушателям ориентир, можно</a:t>
            </a:r>
            <a:r>
              <a:rPr lang="ru-RU" baseline="0" dirty="0" smtClean="0"/>
              <a:t> можете </a:t>
            </a:r>
            <a:r>
              <a:rPr lang="ru-RU" dirty="0" smtClean="0"/>
              <a:t>повторять этот обзорный слайд в ходе презентации, выделяя тему, которая будет обсуждаться далее.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ru-RU" smtClean="0"/>
              <a:pPr/>
              <a:t>25</a:t>
            </a:fld>
            <a:endParaRPr lang="ru-RU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ru-RU" dirty="0" smtClean="0"/>
              <a:t>Дайте краткий обзор презентации.</a:t>
            </a:r>
            <a:r>
              <a:rPr lang="ru-RU" baseline="0" dirty="0" smtClean="0"/>
              <a:t> О</a:t>
            </a:r>
            <a:r>
              <a:rPr lang="ru-RU" dirty="0" smtClean="0"/>
              <a:t>пишите главную суть презентации и обоснуйте ее важность.</a:t>
            </a:r>
          </a:p>
          <a:p>
            <a:pPr>
              <a:lnSpc>
                <a:spcPct val="80000"/>
              </a:lnSpc>
            </a:pPr>
            <a:r>
              <a:rPr lang="ru-RU" dirty="0" smtClean="0"/>
              <a:t>Представьте каждую из основных тем.</a:t>
            </a:r>
          </a:p>
          <a:p>
            <a:r>
              <a:rPr lang="ru-RU" dirty="0" smtClean="0"/>
              <a:t>Чтобы предоставить слушателям ориентир, можно</a:t>
            </a:r>
            <a:r>
              <a:rPr lang="ru-RU" baseline="0" dirty="0" smtClean="0"/>
              <a:t> можете </a:t>
            </a:r>
            <a:r>
              <a:rPr lang="ru-RU" dirty="0" smtClean="0"/>
              <a:t>повторять этот обзорный слайд в ходе презентации, выделяя тему, которая будет обсуждаться далее.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ru-RU" smtClean="0"/>
              <a:pPr/>
              <a:t>26</a:t>
            </a:fld>
            <a:endParaRPr lang="ru-RU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693FD4-8F83-4EF7-AC3F-0DC0388986B0}" type="slidenum">
              <a:rPr lang="ru-RU" smtClean="0"/>
              <a:pPr/>
              <a:t>27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61597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ru-RU" dirty="0" smtClean="0"/>
              <a:t>Дайте краткий обзор презентации.</a:t>
            </a:r>
            <a:r>
              <a:rPr lang="ru-RU" baseline="0" dirty="0" smtClean="0"/>
              <a:t> О</a:t>
            </a:r>
            <a:r>
              <a:rPr lang="ru-RU" dirty="0" smtClean="0"/>
              <a:t>пишите главную суть презентации и обоснуйте ее важность.</a:t>
            </a:r>
          </a:p>
          <a:p>
            <a:pPr>
              <a:lnSpc>
                <a:spcPct val="80000"/>
              </a:lnSpc>
            </a:pPr>
            <a:r>
              <a:rPr lang="ru-RU" dirty="0" smtClean="0"/>
              <a:t>Представьте каждую из основных тем.</a:t>
            </a:r>
          </a:p>
          <a:p>
            <a:r>
              <a:rPr lang="ru-RU" dirty="0" smtClean="0"/>
              <a:t>Чтобы предоставить слушателям ориентир, можно</a:t>
            </a:r>
            <a:r>
              <a:rPr lang="ru-RU" baseline="0" dirty="0" smtClean="0"/>
              <a:t> можете </a:t>
            </a:r>
            <a:r>
              <a:rPr lang="ru-RU" dirty="0" smtClean="0"/>
              <a:t>повторять этот обзорный слайд в ходе презентации, выделяя тему, которая будет обсуждаться далее.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ru-RU" dirty="0" smtClean="0"/>
              <a:t>Дайте краткий обзор презентации.</a:t>
            </a:r>
            <a:r>
              <a:rPr lang="ru-RU" baseline="0" dirty="0" smtClean="0"/>
              <a:t> О</a:t>
            </a:r>
            <a:r>
              <a:rPr lang="ru-RU" dirty="0" smtClean="0"/>
              <a:t>пишите главную суть презентации и обоснуйте ее важность.</a:t>
            </a:r>
          </a:p>
          <a:p>
            <a:pPr>
              <a:lnSpc>
                <a:spcPct val="80000"/>
              </a:lnSpc>
            </a:pPr>
            <a:r>
              <a:rPr lang="ru-RU" dirty="0" smtClean="0"/>
              <a:t>Представьте каждую из основных тем.</a:t>
            </a:r>
          </a:p>
          <a:p>
            <a:r>
              <a:rPr lang="ru-RU" dirty="0" smtClean="0"/>
              <a:t>Чтобы предоставить слушателям ориентир, можно</a:t>
            </a:r>
            <a:r>
              <a:rPr lang="ru-RU" baseline="0" dirty="0" smtClean="0"/>
              <a:t> можете </a:t>
            </a:r>
            <a:r>
              <a:rPr lang="ru-RU" dirty="0" smtClean="0"/>
              <a:t>повторять этот обзорный слайд в ходе презентации, выделяя тему, которая будет обсуждаться далее.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ru-RU" dirty="0" smtClean="0"/>
              <a:t>Дайте краткий обзор презентации.</a:t>
            </a:r>
            <a:r>
              <a:rPr lang="ru-RU" baseline="0" dirty="0" smtClean="0"/>
              <a:t> О</a:t>
            </a:r>
            <a:r>
              <a:rPr lang="ru-RU" dirty="0" smtClean="0"/>
              <a:t>пишите главную суть презентации и обоснуйте ее важность.</a:t>
            </a:r>
          </a:p>
          <a:p>
            <a:pPr>
              <a:lnSpc>
                <a:spcPct val="80000"/>
              </a:lnSpc>
            </a:pPr>
            <a:r>
              <a:rPr lang="ru-RU" dirty="0" smtClean="0"/>
              <a:t>Представьте каждую из основных тем.</a:t>
            </a:r>
          </a:p>
          <a:p>
            <a:r>
              <a:rPr lang="ru-RU" dirty="0" smtClean="0"/>
              <a:t>Чтобы предоставить слушателям ориентир, можно</a:t>
            </a:r>
            <a:r>
              <a:rPr lang="ru-RU" baseline="0" dirty="0" smtClean="0"/>
              <a:t> можете </a:t>
            </a:r>
            <a:r>
              <a:rPr lang="ru-RU" dirty="0" smtClean="0"/>
              <a:t>повторять этот обзорный слайд в ходе презентации, выделяя тему, которая будет обсуждаться далее.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ru-RU" dirty="0" smtClean="0"/>
              <a:t>Дайте краткий обзор презентации.</a:t>
            </a:r>
            <a:r>
              <a:rPr lang="ru-RU" baseline="0" dirty="0" smtClean="0"/>
              <a:t> О</a:t>
            </a:r>
            <a:r>
              <a:rPr lang="ru-RU" dirty="0" smtClean="0"/>
              <a:t>пишите главную суть презентации и обоснуйте ее важность.</a:t>
            </a:r>
          </a:p>
          <a:p>
            <a:pPr>
              <a:lnSpc>
                <a:spcPct val="80000"/>
              </a:lnSpc>
            </a:pPr>
            <a:r>
              <a:rPr lang="ru-RU" dirty="0" smtClean="0"/>
              <a:t>Представьте каждую из основных тем.</a:t>
            </a:r>
          </a:p>
          <a:p>
            <a:r>
              <a:rPr lang="ru-RU" dirty="0" smtClean="0"/>
              <a:t>Чтобы предоставить слушателям ориентир, можно</a:t>
            </a:r>
            <a:r>
              <a:rPr lang="ru-RU" baseline="0" dirty="0" smtClean="0"/>
              <a:t> можете </a:t>
            </a:r>
            <a:r>
              <a:rPr lang="ru-RU" dirty="0" smtClean="0"/>
              <a:t>повторять этот обзорный слайд в ходе презентации, выделяя тему, которая будет обсуждаться далее.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ru-RU" dirty="0" smtClean="0"/>
              <a:t>Дайте краткий обзор презентации.</a:t>
            </a:r>
            <a:r>
              <a:rPr lang="ru-RU" baseline="0" dirty="0" smtClean="0"/>
              <a:t> О</a:t>
            </a:r>
            <a:r>
              <a:rPr lang="ru-RU" dirty="0" smtClean="0"/>
              <a:t>пишите главную суть презентации и обоснуйте ее важность.</a:t>
            </a:r>
          </a:p>
          <a:p>
            <a:pPr>
              <a:lnSpc>
                <a:spcPct val="80000"/>
              </a:lnSpc>
            </a:pPr>
            <a:r>
              <a:rPr lang="ru-RU" dirty="0" smtClean="0"/>
              <a:t>Представьте каждую из основных тем.</a:t>
            </a:r>
          </a:p>
          <a:p>
            <a:r>
              <a:rPr lang="ru-RU" dirty="0" smtClean="0"/>
              <a:t>Чтобы предоставить слушателям ориентир, можно</a:t>
            </a:r>
            <a:r>
              <a:rPr lang="ru-RU" baseline="0" dirty="0" smtClean="0"/>
              <a:t> можете </a:t>
            </a:r>
            <a:r>
              <a:rPr lang="ru-RU" dirty="0" smtClean="0"/>
              <a:t>повторять этот обзорный слайд в ходе презентации, выделяя тему, которая будет обсуждаться далее.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ru-RU" dirty="0" smtClean="0"/>
              <a:t>Дайте краткий обзор презентации.</a:t>
            </a:r>
            <a:r>
              <a:rPr lang="ru-RU" baseline="0" dirty="0" smtClean="0"/>
              <a:t> О</a:t>
            </a:r>
            <a:r>
              <a:rPr lang="ru-RU" dirty="0" smtClean="0"/>
              <a:t>пишите главную суть презентации и обоснуйте ее важность.</a:t>
            </a:r>
          </a:p>
          <a:p>
            <a:pPr>
              <a:lnSpc>
                <a:spcPct val="80000"/>
              </a:lnSpc>
            </a:pPr>
            <a:r>
              <a:rPr lang="ru-RU" dirty="0" smtClean="0"/>
              <a:t>Представьте каждую из основных тем.</a:t>
            </a:r>
          </a:p>
          <a:p>
            <a:r>
              <a:rPr lang="ru-RU" dirty="0" smtClean="0"/>
              <a:t>Чтобы предоставить слушателям ориентир, можно</a:t>
            </a:r>
            <a:r>
              <a:rPr lang="ru-RU" baseline="0" dirty="0" smtClean="0"/>
              <a:t> можете </a:t>
            </a:r>
            <a:r>
              <a:rPr lang="ru-RU" dirty="0" smtClean="0"/>
              <a:t>повторять этот обзорный слайд в ходе презентации, выделяя тему, которая будет обсуждаться далее.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ru-RU" smtClean="0"/>
              <a:pPr/>
              <a:t>8</a:t>
            </a:fld>
            <a:endParaRPr lang="ru-R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ru-RU" dirty="0" smtClean="0"/>
              <a:t>Дайте краткий обзор презентации.</a:t>
            </a:r>
            <a:r>
              <a:rPr lang="ru-RU" baseline="0" dirty="0" smtClean="0"/>
              <a:t> О</a:t>
            </a:r>
            <a:r>
              <a:rPr lang="ru-RU" dirty="0" smtClean="0"/>
              <a:t>пишите главную суть презентации и обоснуйте ее важность.</a:t>
            </a:r>
          </a:p>
          <a:p>
            <a:pPr>
              <a:lnSpc>
                <a:spcPct val="80000"/>
              </a:lnSpc>
            </a:pPr>
            <a:r>
              <a:rPr lang="ru-RU" dirty="0" smtClean="0"/>
              <a:t>Представьте каждую из основных тем.</a:t>
            </a:r>
          </a:p>
          <a:p>
            <a:r>
              <a:rPr lang="ru-RU" dirty="0" smtClean="0"/>
              <a:t>Чтобы предоставить слушателям ориентир, можно</a:t>
            </a:r>
            <a:r>
              <a:rPr lang="ru-RU" baseline="0" dirty="0" smtClean="0"/>
              <a:t> можете </a:t>
            </a:r>
            <a:r>
              <a:rPr lang="ru-RU" dirty="0" smtClean="0"/>
              <a:t>повторять этот обзорный слайд в ходе презентации, выделяя тему, которая будет обсуждаться далее.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ru-RU" smtClean="0"/>
              <a:pPr/>
              <a:t>9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3543" y="0"/>
            <a:ext cx="9100457" cy="687977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590800" y="2286000"/>
            <a:ext cx="6180224" cy="1470025"/>
          </a:xfrm>
        </p:spPr>
        <p:txBody>
          <a:bodyPr anchor="t"/>
          <a:lstStyle>
            <a:lvl1pPr algn="r" latinLnBrk="0">
              <a:defRPr lang="ru-RU" b="1" cap="small" baseline="0">
                <a:solidFill>
                  <a:srgbClr val="003300"/>
                </a:solidFill>
              </a:defRPr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400" y="4038600"/>
            <a:ext cx="4772528" cy="990600"/>
          </a:xfrm>
        </p:spPr>
        <p:txBody>
          <a:bodyPr>
            <a:normAutofit/>
          </a:bodyPr>
          <a:lstStyle>
            <a:lvl1pPr marL="0" indent="0" algn="r" latinLnBrk="0">
              <a:buNone/>
              <a:defRPr lang="ru-RU" sz="2000" b="0">
                <a:solidFill>
                  <a:schemeClr val="tx1"/>
                </a:solidFill>
                <a:latin typeface="Georgia" pitchFamily="18" charset="0"/>
              </a:defRPr>
            </a:lvl1pPr>
            <a:lvl2pPr marL="457200" indent="0" algn="ctr" latinLnBrk="0">
              <a:buNone/>
              <a:defRPr lang="ru-RU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 latinLnBrk="0">
              <a:buNone/>
              <a:defRPr lang="ru-RU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 latinLnBrk="0">
              <a:buNone/>
              <a:defRPr lang="ru-RU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 latinLnBrk="0">
              <a:buNone/>
              <a:defRPr lang="ru-RU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 latinLnBrk="0">
              <a:buNone/>
              <a:defRPr lang="ru-RU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 latinLnBrk="0">
              <a:buNone/>
              <a:defRPr lang="ru-RU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 latinLnBrk="0">
              <a:buNone/>
              <a:defRPr lang="ru-RU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 latinLnBrk="0">
              <a:buNone/>
              <a:defRPr lang="ru-RU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1251"/>
            <a:ext cx="3721618" cy="6858000"/>
          </a:xfrm>
          <a:prstGeom prst="rect">
            <a:avLst/>
          </a:prstGeom>
        </p:spPr>
      </p:pic>
      <p:sp>
        <p:nvSpPr>
          <p:cNvPr id="10" name="Picture Placeholder 9"/>
          <p:cNvSpPr>
            <a:spLocks noGrp="1"/>
          </p:cNvSpPr>
          <p:nvPr>
            <p:ph type="pic" sz="quarter" idx="13" hasCustomPrompt="1"/>
          </p:nvPr>
        </p:nvSpPr>
        <p:spPr>
          <a:xfrm>
            <a:off x="6858000" y="5105400"/>
            <a:ext cx="1828800" cy="990600"/>
          </a:xfrm>
        </p:spPr>
        <p:txBody>
          <a:bodyPr>
            <a:normAutofit/>
          </a:bodyPr>
          <a:lstStyle>
            <a:lvl1pPr marL="0" indent="0" algn="ctr" latinLnBrk="0">
              <a:buNone/>
              <a:defRPr lang="ru-RU" sz="2000" baseline="0"/>
            </a:lvl1pPr>
          </a:lstStyle>
          <a:p>
            <a:r>
              <a:rPr lang="ru-RU"/>
              <a:t>Эмблема организации</a:t>
            </a: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pPr/>
              <a:t>28.10.2017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pPr/>
              <a:t>28.10.2017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Только фо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3543" y="0"/>
            <a:ext cx="9100457" cy="6879771"/>
          </a:xfrm>
          <a:prstGeom prst="rect">
            <a:avLst/>
          </a:prstGeom>
        </p:spPr>
      </p:pic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>
          <a:xfrm>
            <a:off x="762000" y="6356350"/>
            <a:ext cx="2133600" cy="365125"/>
          </a:xfrm>
        </p:spPr>
        <p:txBody>
          <a:bodyPr/>
          <a:lstStyle/>
          <a:p>
            <a:fld id="{757B281C-5159-4971-8228-52B9A72E9ED2}" type="datetimeFigureOut">
              <a:pPr/>
              <a:t>28.10.2017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52800" y="6356350"/>
            <a:ext cx="2895600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05600" y="6356350"/>
            <a:ext cx="2133600" cy="365125"/>
          </a:xfrm>
        </p:spPr>
        <p:txBody>
          <a:bodyPr/>
          <a:lstStyle/>
          <a:p>
            <a:fld id="{33D6E5A2-EC83-451F-A719-9AC1370DD5CF}" type="slidenum"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3543" y="0"/>
            <a:ext cx="9100457" cy="6879771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5400000">
            <a:off x="3161049" y="-3176815"/>
            <a:ext cx="2819400" cy="917303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0" y="3048000"/>
            <a:ext cx="4343400" cy="1362075"/>
          </a:xfrm>
        </p:spPr>
        <p:txBody>
          <a:bodyPr anchor="b" anchorCtr="0"/>
          <a:lstStyle>
            <a:lvl1pPr algn="l" latinLnBrk="0">
              <a:defRPr lang="ru-RU" sz="4000" b="1" cap="small" baseline="0">
                <a:solidFill>
                  <a:srgbClr val="003300"/>
                </a:solidFill>
              </a:defRPr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pPr/>
              <a:t>28.10.2017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pPr/>
              <a:t>‹#›</a:t>
            </a:fld>
            <a:endParaRPr lang="ru-RU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3" hasCustomPrompt="1"/>
          </p:nvPr>
        </p:nvSpPr>
        <p:spPr>
          <a:xfrm>
            <a:off x="6781800" y="5334000"/>
            <a:ext cx="2133600" cy="990600"/>
          </a:xfrm>
        </p:spPr>
        <p:txBody>
          <a:bodyPr>
            <a:normAutofit/>
          </a:bodyPr>
          <a:lstStyle>
            <a:lvl1pPr marL="0" indent="0" algn="ctr" latinLnBrk="0">
              <a:buNone/>
              <a:defRPr lang="ru-RU" sz="1800"/>
            </a:lvl1pPr>
          </a:lstStyle>
          <a:p>
            <a:r>
              <a:rPr lang="ru-RU"/>
              <a:t>Эмблема организации</a:t>
            </a: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62000" y="269632"/>
            <a:ext cx="8077200" cy="1143000"/>
          </a:xfrm>
        </p:spPr>
        <p:txBody>
          <a:bodyPr anchor="ctr" anchorCtr="0"/>
          <a:lstStyle>
            <a:lvl1pPr algn="l" latinLnBrk="0">
              <a:defRPr lang="ru-RU"/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596413"/>
            <a:ext cx="8077200" cy="4297363"/>
          </a:xfrm>
        </p:spPr>
        <p:txBody>
          <a:bodyPr>
            <a:normAutofit/>
          </a:bodyPr>
          <a:lstStyle>
            <a:lvl1pPr latinLnBrk="0">
              <a:defRPr lang="ru-RU" sz="3200">
                <a:latin typeface="Arial" pitchFamily="34" charset="0"/>
              </a:defRPr>
            </a:lvl1pPr>
            <a:lvl2pPr latinLnBrk="0">
              <a:defRPr lang="ru-RU" sz="2800">
                <a:latin typeface="Arial" pitchFamily="34" charset="0"/>
              </a:defRPr>
            </a:lvl2pPr>
            <a:lvl3pPr latinLnBrk="0">
              <a:defRPr lang="ru-RU" sz="2400">
                <a:latin typeface="Arial" pitchFamily="34" charset="0"/>
              </a:defRPr>
            </a:lvl3pPr>
            <a:lvl4pPr latinLnBrk="0">
              <a:defRPr lang="ru-RU" sz="2400">
                <a:latin typeface="Arial" pitchFamily="34" charset="0"/>
              </a:defRPr>
            </a:lvl4pPr>
            <a:lvl5pPr latinLnBrk="0">
              <a:defRPr lang="ru-RU" sz="2400">
                <a:latin typeface="Arial" pitchFamily="34" charset="0"/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pPr/>
              <a:t>28.10.2017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05600" y="6356350"/>
            <a:ext cx="2133600" cy="365125"/>
          </a:xfrm>
        </p:spPr>
        <p:txBody>
          <a:bodyPr/>
          <a:lstStyle/>
          <a:p>
            <a:fld id="{33D6E5A2-EC83-451F-A719-9AC1370DD5CF}" type="slidenum"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600200"/>
            <a:ext cx="4038600" cy="4525963"/>
          </a:xfrm>
        </p:spPr>
        <p:txBody>
          <a:bodyPr/>
          <a:lstStyle>
            <a:lvl1pPr latinLnBrk="0">
              <a:defRPr lang="ru-RU" sz="2800"/>
            </a:lvl1pPr>
            <a:lvl2pPr latinLnBrk="0">
              <a:defRPr lang="ru-RU" sz="2400"/>
            </a:lvl2pPr>
            <a:lvl3pPr latinLnBrk="0">
              <a:defRPr lang="ru-RU" sz="2000"/>
            </a:lvl3pPr>
            <a:lvl4pPr latinLnBrk="0">
              <a:defRPr lang="ru-RU" sz="1800"/>
            </a:lvl4pPr>
            <a:lvl5pPr latinLnBrk="0">
              <a:defRPr lang="ru-RU" sz="1800"/>
            </a:lvl5pPr>
            <a:lvl6pPr latinLnBrk="0">
              <a:defRPr lang="ru-RU" sz="1800"/>
            </a:lvl6pPr>
            <a:lvl7pPr latinLnBrk="0">
              <a:defRPr lang="ru-RU" sz="1800"/>
            </a:lvl7pPr>
            <a:lvl8pPr latinLnBrk="0">
              <a:defRPr lang="ru-RU" sz="1800"/>
            </a:lvl8pPr>
            <a:lvl9pPr latinLnBrk="0">
              <a:defRPr lang="ru-RU"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76800" y="1600200"/>
            <a:ext cx="4038600" cy="4525963"/>
          </a:xfrm>
        </p:spPr>
        <p:txBody>
          <a:bodyPr/>
          <a:lstStyle>
            <a:lvl1pPr latinLnBrk="0">
              <a:defRPr lang="ru-RU" sz="2800"/>
            </a:lvl1pPr>
            <a:lvl2pPr latinLnBrk="0">
              <a:defRPr lang="ru-RU" sz="2400"/>
            </a:lvl2pPr>
            <a:lvl3pPr latinLnBrk="0">
              <a:defRPr lang="ru-RU" sz="2000"/>
            </a:lvl3pPr>
            <a:lvl4pPr latinLnBrk="0">
              <a:defRPr lang="ru-RU" sz="1800"/>
            </a:lvl4pPr>
            <a:lvl5pPr latinLnBrk="0">
              <a:defRPr lang="ru-RU" sz="1800"/>
            </a:lvl5pPr>
            <a:lvl6pPr latinLnBrk="0">
              <a:defRPr lang="ru-RU" sz="1800"/>
            </a:lvl6pPr>
            <a:lvl7pPr latinLnBrk="0">
              <a:defRPr lang="ru-RU" sz="1800"/>
            </a:lvl7pPr>
            <a:lvl8pPr latinLnBrk="0">
              <a:defRPr lang="ru-RU" sz="1800"/>
            </a:lvl8pPr>
            <a:lvl9pPr latinLnBrk="0">
              <a:defRPr lang="ru-RU"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pPr/>
              <a:t>28.10.2017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latinLnBrk="0">
              <a:defRPr lang="ru-RU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535113"/>
            <a:ext cx="4040188" cy="639762"/>
          </a:xfrm>
        </p:spPr>
        <p:txBody>
          <a:bodyPr anchor="b"/>
          <a:lstStyle>
            <a:lvl1pPr marL="0" indent="0" latinLnBrk="0">
              <a:buNone/>
              <a:defRPr lang="ru-RU" sz="2400" b="1"/>
            </a:lvl1pPr>
            <a:lvl2pPr marL="457200" indent="0" latinLnBrk="0">
              <a:buNone/>
              <a:defRPr lang="ru-RU" sz="2000" b="1"/>
            </a:lvl2pPr>
            <a:lvl3pPr marL="914400" indent="0" latinLnBrk="0">
              <a:buNone/>
              <a:defRPr lang="ru-RU" sz="1800" b="1"/>
            </a:lvl3pPr>
            <a:lvl4pPr marL="1371600" indent="0" latinLnBrk="0">
              <a:buNone/>
              <a:defRPr lang="ru-RU" sz="1600" b="1"/>
            </a:lvl4pPr>
            <a:lvl5pPr marL="1828800" indent="0" latinLnBrk="0">
              <a:buNone/>
              <a:defRPr lang="ru-RU" sz="1600" b="1"/>
            </a:lvl5pPr>
            <a:lvl6pPr marL="2286000" indent="0" latinLnBrk="0">
              <a:buNone/>
              <a:defRPr lang="ru-RU" sz="1600" b="1"/>
            </a:lvl6pPr>
            <a:lvl7pPr marL="2743200" indent="0" latinLnBrk="0">
              <a:buNone/>
              <a:defRPr lang="ru-RU" sz="1600" b="1"/>
            </a:lvl7pPr>
            <a:lvl8pPr marL="3200400" indent="0" latinLnBrk="0">
              <a:buNone/>
              <a:defRPr lang="ru-RU" sz="1600" b="1"/>
            </a:lvl8pPr>
            <a:lvl9pPr marL="3657600" indent="0" latinLnBrk="0">
              <a:buNone/>
              <a:defRPr lang="ru-RU"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2174875"/>
            <a:ext cx="4040188" cy="3951288"/>
          </a:xfrm>
        </p:spPr>
        <p:txBody>
          <a:bodyPr/>
          <a:lstStyle>
            <a:lvl1pPr latinLnBrk="0">
              <a:defRPr lang="ru-RU" sz="2400"/>
            </a:lvl1pPr>
            <a:lvl2pPr latinLnBrk="0">
              <a:defRPr lang="ru-RU" sz="2000"/>
            </a:lvl2pPr>
            <a:lvl3pPr latinLnBrk="0">
              <a:defRPr lang="ru-RU" sz="1800"/>
            </a:lvl3pPr>
            <a:lvl4pPr latinLnBrk="0">
              <a:defRPr lang="ru-RU" sz="1600"/>
            </a:lvl4pPr>
            <a:lvl5pPr latinLnBrk="0">
              <a:defRPr lang="ru-RU" sz="1600"/>
            </a:lvl5pPr>
            <a:lvl6pPr latinLnBrk="0">
              <a:defRPr lang="ru-RU" sz="1600"/>
            </a:lvl6pPr>
            <a:lvl7pPr latinLnBrk="0">
              <a:defRPr lang="ru-RU" sz="1600"/>
            </a:lvl7pPr>
            <a:lvl8pPr latinLnBrk="0">
              <a:defRPr lang="ru-RU" sz="1600"/>
            </a:lvl8pPr>
            <a:lvl9pPr latinLnBrk="0">
              <a:defRPr lang="ru-RU"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73625" y="1535113"/>
            <a:ext cx="4041775" cy="639762"/>
          </a:xfrm>
        </p:spPr>
        <p:txBody>
          <a:bodyPr anchor="b"/>
          <a:lstStyle>
            <a:lvl1pPr marL="0" indent="0" latinLnBrk="0">
              <a:buNone/>
              <a:defRPr lang="ru-RU" sz="2400" b="1"/>
            </a:lvl1pPr>
            <a:lvl2pPr marL="457200" indent="0" latinLnBrk="0">
              <a:buNone/>
              <a:defRPr lang="ru-RU" sz="2000" b="1"/>
            </a:lvl2pPr>
            <a:lvl3pPr marL="914400" indent="0" latinLnBrk="0">
              <a:buNone/>
              <a:defRPr lang="ru-RU" sz="1800" b="1"/>
            </a:lvl3pPr>
            <a:lvl4pPr marL="1371600" indent="0" latinLnBrk="0">
              <a:buNone/>
              <a:defRPr lang="ru-RU" sz="1600" b="1"/>
            </a:lvl4pPr>
            <a:lvl5pPr marL="1828800" indent="0" latinLnBrk="0">
              <a:buNone/>
              <a:defRPr lang="ru-RU" sz="1600" b="1"/>
            </a:lvl5pPr>
            <a:lvl6pPr marL="2286000" indent="0" latinLnBrk="0">
              <a:buNone/>
              <a:defRPr lang="ru-RU" sz="1600" b="1"/>
            </a:lvl6pPr>
            <a:lvl7pPr marL="2743200" indent="0" latinLnBrk="0">
              <a:buNone/>
              <a:defRPr lang="ru-RU" sz="1600" b="1"/>
            </a:lvl7pPr>
            <a:lvl8pPr marL="3200400" indent="0" latinLnBrk="0">
              <a:buNone/>
              <a:defRPr lang="ru-RU" sz="1600" b="1"/>
            </a:lvl8pPr>
            <a:lvl9pPr marL="3657600" indent="0" latinLnBrk="0">
              <a:buNone/>
              <a:defRPr lang="ru-RU"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73625" y="2174875"/>
            <a:ext cx="4041775" cy="3951288"/>
          </a:xfrm>
        </p:spPr>
        <p:txBody>
          <a:bodyPr/>
          <a:lstStyle>
            <a:lvl1pPr latinLnBrk="0">
              <a:defRPr lang="ru-RU" sz="2400"/>
            </a:lvl1pPr>
            <a:lvl2pPr latinLnBrk="0">
              <a:defRPr lang="ru-RU" sz="2000"/>
            </a:lvl2pPr>
            <a:lvl3pPr latinLnBrk="0">
              <a:defRPr lang="ru-RU" sz="1800"/>
            </a:lvl3pPr>
            <a:lvl4pPr latinLnBrk="0">
              <a:defRPr lang="ru-RU" sz="1600"/>
            </a:lvl4pPr>
            <a:lvl5pPr latinLnBrk="0">
              <a:defRPr lang="ru-RU" sz="1600"/>
            </a:lvl5pPr>
            <a:lvl6pPr latinLnBrk="0">
              <a:defRPr lang="ru-RU" sz="1600"/>
            </a:lvl6pPr>
            <a:lvl7pPr latinLnBrk="0">
              <a:defRPr lang="ru-RU" sz="1600"/>
            </a:lvl7pPr>
            <a:lvl8pPr latinLnBrk="0">
              <a:defRPr lang="ru-RU" sz="1600"/>
            </a:lvl8pPr>
            <a:lvl9pPr latinLnBrk="0">
              <a:defRPr lang="ru-RU"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pPr/>
              <a:t>28.10.2017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3008313" cy="1162050"/>
          </a:xfrm>
        </p:spPr>
        <p:txBody>
          <a:bodyPr anchor="b"/>
          <a:lstStyle>
            <a:lvl1pPr algn="l" latinLnBrk="0">
              <a:defRPr lang="ru-RU"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03650" y="273050"/>
            <a:ext cx="5111750" cy="5853113"/>
          </a:xfrm>
        </p:spPr>
        <p:txBody>
          <a:bodyPr/>
          <a:lstStyle>
            <a:lvl1pPr latinLnBrk="0">
              <a:defRPr lang="ru-RU" sz="3200"/>
            </a:lvl1pPr>
            <a:lvl2pPr latinLnBrk="0">
              <a:defRPr lang="ru-RU" sz="2800"/>
            </a:lvl2pPr>
            <a:lvl3pPr latinLnBrk="0">
              <a:defRPr lang="ru-RU" sz="2400"/>
            </a:lvl3pPr>
            <a:lvl4pPr latinLnBrk="0">
              <a:defRPr lang="ru-RU" sz="2000"/>
            </a:lvl4pPr>
            <a:lvl5pPr latinLnBrk="0">
              <a:defRPr lang="ru-RU" sz="2000"/>
            </a:lvl5pPr>
            <a:lvl6pPr latinLnBrk="0">
              <a:defRPr lang="ru-RU" sz="2000"/>
            </a:lvl6pPr>
            <a:lvl7pPr latinLnBrk="0">
              <a:defRPr lang="ru-RU" sz="2000"/>
            </a:lvl7pPr>
            <a:lvl8pPr latinLnBrk="0">
              <a:defRPr lang="ru-RU" sz="2000"/>
            </a:lvl8pPr>
            <a:lvl9pPr latinLnBrk="0">
              <a:defRPr lang="ru-RU"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1435100"/>
            <a:ext cx="3008313" cy="4691063"/>
          </a:xfrm>
        </p:spPr>
        <p:txBody>
          <a:bodyPr/>
          <a:lstStyle>
            <a:lvl1pPr marL="0" indent="0" latinLnBrk="0">
              <a:buNone/>
              <a:defRPr lang="ru-RU" sz="1400"/>
            </a:lvl1pPr>
            <a:lvl2pPr marL="457200" indent="0" latinLnBrk="0">
              <a:buNone/>
              <a:defRPr lang="ru-RU" sz="1200"/>
            </a:lvl2pPr>
            <a:lvl3pPr marL="914400" indent="0" latinLnBrk="0">
              <a:buNone/>
              <a:defRPr lang="ru-RU" sz="1000"/>
            </a:lvl3pPr>
            <a:lvl4pPr marL="1371600" indent="0" latinLnBrk="0">
              <a:buNone/>
              <a:defRPr lang="ru-RU" sz="900"/>
            </a:lvl4pPr>
            <a:lvl5pPr marL="1828800" indent="0" latinLnBrk="0">
              <a:buNone/>
              <a:defRPr lang="ru-RU" sz="900"/>
            </a:lvl5pPr>
            <a:lvl6pPr marL="2286000" indent="0" latinLnBrk="0">
              <a:buNone/>
              <a:defRPr lang="ru-RU" sz="900"/>
            </a:lvl6pPr>
            <a:lvl7pPr marL="2743200" indent="0" latinLnBrk="0">
              <a:buNone/>
              <a:defRPr lang="ru-RU" sz="900"/>
            </a:lvl7pPr>
            <a:lvl8pPr marL="3200400" indent="0" latinLnBrk="0">
              <a:buNone/>
              <a:defRPr lang="ru-RU" sz="900"/>
            </a:lvl8pPr>
            <a:lvl9pPr marL="3657600" indent="0" latinLnBrk="0">
              <a:buNone/>
              <a:defRPr lang="ru-RU"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pPr/>
              <a:t>28.10.2017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 latinLnBrk="0">
              <a:defRPr lang="ru-RU"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 latinLnBrk="0">
              <a:buNone/>
              <a:defRPr lang="ru-RU" sz="3200"/>
            </a:lvl1pPr>
            <a:lvl2pPr marL="457200" indent="0" latinLnBrk="0">
              <a:buNone/>
              <a:defRPr lang="ru-RU" sz="2800"/>
            </a:lvl2pPr>
            <a:lvl3pPr marL="914400" indent="0" latinLnBrk="0">
              <a:buNone/>
              <a:defRPr lang="ru-RU" sz="2400"/>
            </a:lvl3pPr>
            <a:lvl4pPr marL="1371600" indent="0" latinLnBrk="0">
              <a:buNone/>
              <a:defRPr lang="ru-RU" sz="2000"/>
            </a:lvl4pPr>
            <a:lvl5pPr marL="1828800" indent="0" latinLnBrk="0">
              <a:buNone/>
              <a:defRPr lang="ru-RU" sz="2000"/>
            </a:lvl5pPr>
            <a:lvl6pPr marL="2286000" indent="0" latinLnBrk="0">
              <a:buNone/>
              <a:defRPr lang="ru-RU" sz="2000"/>
            </a:lvl6pPr>
            <a:lvl7pPr marL="2743200" indent="0" latinLnBrk="0">
              <a:buNone/>
              <a:defRPr lang="ru-RU" sz="2000"/>
            </a:lvl7pPr>
            <a:lvl8pPr marL="3200400" indent="0" latinLnBrk="0">
              <a:buNone/>
              <a:defRPr lang="ru-RU" sz="2000"/>
            </a:lvl8pPr>
            <a:lvl9pPr marL="3657600" indent="0" latinLnBrk="0">
              <a:buNone/>
              <a:defRPr lang="ru-RU"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 latinLnBrk="0">
              <a:buNone/>
              <a:defRPr lang="ru-RU" sz="1400"/>
            </a:lvl1pPr>
            <a:lvl2pPr marL="457200" indent="0" latinLnBrk="0">
              <a:buNone/>
              <a:defRPr lang="ru-RU" sz="1200"/>
            </a:lvl2pPr>
            <a:lvl3pPr marL="914400" indent="0" latinLnBrk="0">
              <a:buNone/>
              <a:defRPr lang="ru-RU" sz="1000"/>
            </a:lvl3pPr>
            <a:lvl4pPr marL="1371600" indent="0" latinLnBrk="0">
              <a:buNone/>
              <a:defRPr lang="ru-RU" sz="900"/>
            </a:lvl4pPr>
            <a:lvl5pPr marL="1828800" indent="0" latinLnBrk="0">
              <a:buNone/>
              <a:defRPr lang="ru-RU" sz="900"/>
            </a:lvl5pPr>
            <a:lvl6pPr marL="2286000" indent="0" latinLnBrk="0">
              <a:buNone/>
              <a:defRPr lang="ru-RU" sz="900"/>
            </a:lvl6pPr>
            <a:lvl7pPr marL="2743200" indent="0" latinLnBrk="0">
              <a:buNone/>
              <a:defRPr lang="ru-RU" sz="900"/>
            </a:lvl7pPr>
            <a:lvl8pPr marL="3200400" indent="0" latinLnBrk="0">
              <a:buNone/>
              <a:defRPr lang="ru-RU" sz="900"/>
            </a:lvl8pPr>
            <a:lvl9pPr marL="3657600" indent="0" latinLnBrk="0">
              <a:buNone/>
              <a:defRPr lang="ru-RU"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pPr/>
              <a:t>28.10.2017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ipe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pPr/>
              <a:t>28.10.2017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ipe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274638"/>
            <a:ext cx="58674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pPr/>
              <a:t>28.10.2017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ipe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3543" y="0"/>
            <a:ext cx="9100457" cy="6879771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274638"/>
            <a:ext cx="80772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1600200"/>
            <a:ext cx="80772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20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latinLnBrk="0">
              <a:defRPr lang="ru-RU"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fld id="{757B281C-5159-4971-8228-52B9A72E9ED2}" type="datetimeFigureOut">
              <a:rPr lang="ru-RU" smtClean="0"/>
              <a:pPr/>
              <a:t>28.10.2017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528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latinLnBrk="0">
              <a:defRPr lang="ru-RU"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056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latinLnBrk="0">
              <a:defRPr lang="ru-RU"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fld id="{33D6E5A2-EC83-451F-A719-9AC1370DD5CF}" type="slidenum">
              <a:rPr lang="ru-RU" smtClean="0"/>
              <a:pPr/>
              <a:t>‹#›</a:t>
            </a:fld>
            <a:endParaRPr lang="ru-RU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-152400" y="-109183"/>
            <a:ext cx="818707" cy="7083189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0" r:id="rId3"/>
    <p:sldLayoutId id="2147483652" r:id="rId4"/>
    <p:sldLayoutId id="2147483653" r:id="rId5"/>
    <p:sldLayoutId id="2147483656" r:id="rId6"/>
    <p:sldLayoutId id="2147483657" r:id="rId7"/>
    <p:sldLayoutId id="2147483658" r:id="rId8"/>
    <p:sldLayoutId id="2147483659" r:id="rId9"/>
    <p:sldLayoutId id="2147483654" r:id="rId10"/>
    <p:sldLayoutId id="2147483655" r:id="rId11"/>
    <p:sldLayoutId id="2147483663" r:id="rId12"/>
  </p:sldLayoutIdLst>
  <p:transition spd="slow">
    <p:wipe dir="d"/>
  </p:transition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lang="ru-RU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lang="ru-RU" sz="2800" kern="1200">
          <a:solidFill>
            <a:schemeClr val="tx1"/>
          </a:solidFill>
          <a:latin typeface="Arial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lang="ru-RU" sz="2400" kern="1200">
          <a:solidFill>
            <a:schemeClr val="tx1"/>
          </a:solidFill>
          <a:latin typeface="Arial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lang="ru-RU" sz="2000" kern="1200">
          <a:solidFill>
            <a:schemeClr val="tx1"/>
          </a:solidFill>
          <a:latin typeface="Arial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lang="ru-RU" sz="1800" kern="1200">
          <a:solidFill>
            <a:schemeClr val="tx1"/>
          </a:solidFill>
          <a:latin typeface="Arial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lang="ru-RU" sz="1800" kern="1200">
          <a:solidFill>
            <a:schemeClr val="tx1"/>
          </a:solidFill>
          <a:latin typeface="Arial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lang="ru-RU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lang="ru-RU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lang="ru-RU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lang="ru-RU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lang="ru-RU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lang="ru-RU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lang="ru-RU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lang="ru-RU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lang="ru-RU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lang="ru-RU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lang="ru-RU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lang="ru-RU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lang="ru-RU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tags" Target="../tags/tag3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5" Type="http://schemas.openxmlformats.org/officeDocument/2006/relationships/notesSlide" Target="../notesSlides/notesSlide1.xml"/><Relationship Id="rId4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tags" Target="../tags/tag30.xml"/><Relationship Id="rId2" Type="http://schemas.openxmlformats.org/officeDocument/2006/relationships/tags" Target="../tags/tag29.xml"/><Relationship Id="rId1" Type="http://schemas.openxmlformats.org/officeDocument/2006/relationships/tags" Target="../tags/tag28.xml"/><Relationship Id="rId5" Type="http://schemas.openxmlformats.org/officeDocument/2006/relationships/notesSlide" Target="../notesSlides/notesSlide10.xml"/><Relationship Id="rId4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tags" Target="../tags/tag33.xml"/><Relationship Id="rId2" Type="http://schemas.openxmlformats.org/officeDocument/2006/relationships/tags" Target="../tags/tag32.xml"/><Relationship Id="rId1" Type="http://schemas.openxmlformats.org/officeDocument/2006/relationships/tags" Target="../tags/tag31.xml"/><Relationship Id="rId5" Type="http://schemas.openxmlformats.org/officeDocument/2006/relationships/notesSlide" Target="../notesSlides/notesSlide11.xml"/><Relationship Id="rId4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tags" Target="../tags/tag36.xml"/><Relationship Id="rId2" Type="http://schemas.openxmlformats.org/officeDocument/2006/relationships/tags" Target="../tags/tag35.xml"/><Relationship Id="rId1" Type="http://schemas.openxmlformats.org/officeDocument/2006/relationships/tags" Target="../tags/tag34.xml"/><Relationship Id="rId5" Type="http://schemas.openxmlformats.org/officeDocument/2006/relationships/notesSlide" Target="../notesSlides/notesSlide12.xml"/><Relationship Id="rId4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tags" Target="../tags/tag39.xml"/><Relationship Id="rId2" Type="http://schemas.openxmlformats.org/officeDocument/2006/relationships/tags" Target="../tags/tag38.xml"/><Relationship Id="rId1" Type="http://schemas.openxmlformats.org/officeDocument/2006/relationships/tags" Target="../tags/tag37.xml"/><Relationship Id="rId5" Type="http://schemas.openxmlformats.org/officeDocument/2006/relationships/notesSlide" Target="../notesSlides/notesSlide13.xml"/><Relationship Id="rId4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tags" Target="../tags/tag42.xml"/><Relationship Id="rId2" Type="http://schemas.openxmlformats.org/officeDocument/2006/relationships/tags" Target="../tags/tag41.xml"/><Relationship Id="rId1" Type="http://schemas.openxmlformats.org/officeDocument/2006/relationships/tags" Target="../tags/tag40.xml"/><Relationship Id="rId5" Type="http://schemas.openxmlformats.org/officeDocument/2006/relationships/notesSlide" Target="../notesSlides/notesSlide14.xml"/><Relationship Id="rId4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tags" Target="../tags/tag45.xml"/><Relationship Id="rId2" Type="http://schemas.openxmlformats.org/officeDocument/2006/relationships/tags" Target="../tags/tag44.xml"/><Relationship Id="rId1" Type="http://schemas.openxmlformats.org/officeDocument/2006/relationships/tags" Target="../tags/tag43.xml"/><Relationship Id="rId5" Type="http://schemas.openxmlformats.org/officeDocument/2006/relationships/notesSlide" Target="../notesSlides/notesSlide15.xml"/><Relationship Id="rId4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tags" Target="../tags/tag48.xml"/><Relationship Id="rId2" Type="http://schemas.openxmlformats.org/officeDocument/2006/relationships/tags" Target="../tags/tag47.xml"/><Relationship Id="rId1" Type="http://schemas.openxmlformats.org/officeDocument/2006/relationships/tags" Target="../tags/tag46.xml"/><Relationship Id="rId5" Type="http://schemas.openxmlformats.org/officeDocument/2006/relationships/notesSlide" Target="../notesSlides/notesSlide16.xml"/><Relationship Id="rId4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tags" Target="../tags/tag51.xml"/><Relationship Id="rId2" Type="http://schemas.openxmlformats.org/officeDocument/2006/relationships/tags" Target="../tags/tag50.xml"/><Relationship Id="rId1" Type="http://schemas.openxmlformats.org/officeDocument/2006/relationships/tags" Target="../tags/tag49.xml"/><Relationship Id="rId5" Type="http://schemas.openxmlformats.org/officeDocument/2006/relationships/notesSlide" Target="../notesSlides/notesSlide17.xml"/><Relationship Id="rId4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tags" Target="../tags/tag54.xml"/><Relationship Id="rId2" Type="http://schemas.openxmlformats.org/officeDocument/2006/relationships/tags" Target="../tags/tag53.xml"/><Relationship Id="rId1" Type="http://schemas.openxmlformats.org/officeDocument/2006/relationships/tags" Target="../tags/tag52.xml"/><Relationship Id="rId5" Type="http://schemas.openxmlformats.org/officeDocument/2006/relationships/notesSlide" Target="../notesSlides/notesSlide18.xml"/><Relationship Id="rId4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tags" Target="../tags/tag57.xml"/><Relationship Id="rId2" Type="http://schemas.openxmlformats.org/officeDocument/2006/relationships/tags" Target="../tags/tag56.xml"/><Relationship Id="rId1" Type="http://schemas.openxmlformats.org/officeDocument/2006/relationships/tags" Target="../tags/tag55.xml"/><Relationship Id="rId5" Type="http://schemas.openxmlformats.org/officeDocument/2006/relationships/notesSlide" Target="../notesSlides/notesSlide19.xml"/><Relationship Id="rId4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tags" Target="../tags/tag6.xml"/><Relationship Id="rId2" Type="http://schemas.openxmlformats.org/officeDocument/2006/relationships/tags" Target="../tags/tag5.xml"/><Relationship Id="rId1" Type="http://schemas.openxmlformats.org/officeDocument/2006/relationships/tags" Target="../tags/tag4.xml"/><Relationship Id="rId5" Type="http://schemas.openxmlformats.org/officeDocument/2006/relationships/notesSlide" Target="../notesSlides/notesSlide2.xml"/><Relationship Id="rId4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tags" Target="../tags/tag60.xml"/><Relationship Id="rId2" Type="http://schemas.openxmlformats.org/officeDocument/2006/relationships/tags" Target="../tags/tag59.xml"/><Relationship Id="rId1" Type="http://schemas.openxmlformats.org/officeDocument/2006/relationships/tags" Target="../tags/tag58.xml"/><Relationship Id="rId6" Type="http://schemas.openxmlformats.org/officeDocument/2006/relationships/image" Target="../media/image6.png"/><Relationship Id="rId5" Type="http://schemas.openxmlformats.org/officeDocument/2006/relationships/notesSlide" Target="../notesSlides/notesSlide20.xml"/><Relationship Id="rId4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tags" Target="../tags/tag63.xml"/><Relationship Id="rId2" Type="http://schemas.openxmlformats.org/officeDocument/2006/relationships/tags" Target="../tags/tag62.xml"/><Relationship Id="rId1" Type="http://schemas.openxmlformats.org/officeDocument/2006/relationships/tags" Target="../tags/tag61.xml"/><Relationship Id="rId5" Type="http://schemas.openxmlformats.org/officeDocument/2006/relationships/notesSlide" Target="../notesSlides/notesSlide21.xml"/><Relationship Id="rId4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tags" Target="../tags/tag66.xml"/><Relationship Id="rId2" Type="http://schemas.openxmlformats.org/officeDocument/2006/relationships/tags" Target="../tags/tag65.xml"/><Relationship Id="rId1" Type="http://schemas.openxmlformats.org/officeDocument/2006/relationships/tags" Target="../tags/tag64.xml"/><Relationship Id="rId5" Type="http://schemas.openxmlformats.org/officeDocument/2006/relationships/notesSlide" Target="../notesSlides/notesSlide22.xml"/><Relationship Id="rId4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tags" Target="../tags/tag69.xml"/><Relationship Id="rId2" Type="http://schemas.openxmlformats.org/officeDocument/2006/relationships/tags" Target="../tags/tag68.xml"/><Relationship Id="rId1" Type="http://schemas.openxmlformats.org/officeDocument/2006/relationships/tags" Target="../tags/tag67.xml"/><Relationship Id="rId5" Type="http://schemas.openxmlformats.org/officeDocument/2006/relationships/notesSlide" Target="../notesSlides/notesSlide23.xml"/><Relationship Id="rId4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tags" Target="../tags/tag72.xml"/><Relationship Id="rId2" Type="http://schemas.openxmlformats.org/officeDocument/2006/relationships/tags" Target="../tags/tag71.xml"/><Relationship Id="rId1" Type="http://schemas.openxmlformats.org/officeDocument/2006/relationships/tags" Target="../tags/tag70.xml"/><Relationship Id="rId5" Type="http://schemas.openxmlformats.org/officeDocument/2006/relationships/notesSlide" Target="../notesSlides/notesSlide24.xml"/><Relationship Id="rId4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tags" Target="../tags/tag75.xml"/><Relationship Id="rId2" Type="http://schemas.openxmlformats.org/officeDocument/2006/relationships/tags" Target="../tags/tag74.xml"/><Relationship Id="rId1" Type="http://schemas.openxmlformats.org/officeDocument/2006/relationships/tags" Target="../tags/tag73.xml"/><Relationship Id="rId5" Type="http://schemas.openxmlformats.org/officeDocument/2006/relationships/notesSlide" Target="../notesSlides/notesSlide25.xml"/><Relationship Id="rId4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tags" Target="../tags/tag78.xml"/><Relationship Id="rId2" Type="http://schemas.openxmlformats.org/officeDocument/2006/relationships/tags" Target="../tags/tag77.xml"/><Relationship Id="rId1" Type="http://schemas.openxmlformats.org/officeDocument/2006/relationships/tags" Target="../tags/tag76.xml"/><Relationship Id="rId5" Type="http://schemas.openxmlformats.org/officeDocument/2006/relationships/notesSlide" Target="../notesSlides/notesSlide26.xml"/><Relationship Id="rId4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80.xml"/><Relationship Id="rId1" Type="http://schemas.openxmlformats.org/officeDocument/2006/relationships/tags" Target="../tags/tag79.xml"/><Relationship Id="rId5" Type="http://schemas.openxmlformats.org/officeDocument/2006/relationships/image" Target="../media/image7.png"/><Relationship Id="rId4" Type="http://schemas.openxmlformats.org/officeDocument/2006/relationships/notesSlide" Target="../notesSlides/notesSlide2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tags" Target="../tags/tag9.xml"/><Relationship Id="rId2" Type="http://schemas.openxmlformats.org/officeDocument/2006/relationships/tags" Target="../tags/tag8.xml"/><Relationship Id="rId1" Type="http://schemas.openxmlformats.org/officeDocument/2006/relationships/tags" Target="../tags/tag7.xml"/><Relationship Id="rId5" Type="http://schemas.openxmlformats.org/officeDocument/2006/relationships/notesSlide" Target="../notesSlides/notesSlide3.xml"/><Relationship Id="rId4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tags" Target="../tags/tag10.xml"/><Relationship Id="rId5" Type="http://schemas.openxmlformats.org/officeDocument/2006/relationships/notesSlide" Target="../notesSlides/notesSlide4.xml"/><Relationship Id="rId4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tags" Target="../tags/tag15.xml"/><Relationship Id="rId2" Type="http://schemas.openxmlformats.org/officeDocument/2006/relationships/tags" Target="../tags/tag14.xml"/><Relationship Id="rId1" Type="http://schemas.openxmlformats.org/officeDocument/2006/relationships/tags" Target="../tags/tag13.xml"/><Relationship Id="rId5" Type="http://schemas.openxmlformats.org/officeDocument/2006/relationships/notesSlide" Target="../notesSlides/notesSlide5.xml"/><Relationship Id="rId4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tags" Target="../tags/tag18.xml"/><Relationship Id="rId2" Type="http://schemas.openxmlformats.org/officeDocument/2006/relationships/tags" Target="../tags/tag17.xml"/><Relationship Id="rId1" Type="http://schemas.openxmlformats.org/officeDocument/2006/relationships/tags" Target="../tags/tag16.xml"/><Relationship Id="rId5" Type="http://schemas.openxmlformats.org/officeDocument/2006/relationships/notesSlide" Target="../notesSlides/notesSlide6.xml"/><Relationship Id="rId4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tags" Target="../tags/tag21.xml"/><Relationship Id="rId2" Type="http://schemas.openxmlformats.org/officeDocument/2006/relationships/tags" Target="../tags/tag20.xml"/><Relationship Id="rId1" Type="http://schemas.openxmlformats.org/officeDocument/2006/relationships/tags" Target="../tags/tag19.xml"/><Relationship Id="rId5" Type="http://schemas.openxmlformats.org/officeDocument/2006/relationships/notesSlide" Target="../notesSlides/notesSlide7.xml"/><Relationship Id="rId4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tags" Target="../tags/tag24.xml"/><Relationship Id="rId2" Type="http://schemas.openxmlformats.org/officeDocument/2006/relationships/tags" Target="../tags/tag23.xml"/><Relationship Id="rId1" Type="http://schemas.openxmlformats.org/officeDocument/2006/relationships/tags" Target="../tags/tag22.xml"/><Relationship Id="rId5" Type="http://schemas.openxmlformats.org/officeDocument/2006/relationships/notesSlide" Target="../notesSlides/notesSlide8.xml"/><Relationship Id="rId4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tags" Target="../tags/tag27.xml"/><Relationship Id="rId2" Type="http://schemas.openxmlformats.org/officeDocument/2006/relationships/tags" Target="../tags/tag26.xml"/><Relationship Id="rId1" Type="http://schemas.openxmlformats.org/officeDocument/2006/relationships/tags" Target="../tags/tag25.xml"/><Relationship Id="rId5" Type="http://schemas.openxmlformats.org/officeDocument/2006/relationships/notesSlide" Target="../notesSlides/notesSlide9.xml"/><Relationship Id="rId4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  <p:custDataLst>
              <p:tags r:id="rId2"/>
            </p:custDataLst>
          </p:nvPr>
        </p:nvSpPr>
        <p:spPr/>
        <p:txBody>
          <a:bodyPr>
            <a:normAutofit/>
          </a:bodyPr>
          <a:lstStyle/>
          <a:p>
            <a:r>
              <a:rPr lang="en-US" sz="8800" dirty="0"/>
              <a:t>JavaScript</a:t>
            </a:r>
            <a:endParaRPr lang="ru-RU" sz="8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  <p:custDataLst>
              <p:tags r:id="rId3"/>
            </p:custDataLst>
          </p:nvPr>
        </p:nvSpPr>
        <p:spPr>
          <a:xfrm>
            <a:off x="3491880" y="4038600"/>
            <a:ext cx="5243048" cy="1910680"/>
          </a:xfrm>
        </p:spPr>
        <p:txBody>
          <a:bodyPr>
            <a:noAutofit/>
          </a:bodyPr>
          <a:lstStyle/>
          <a:p>
            <a:r>
              <a:rPr lang="uk-UA" sz="3200" i="1" dirty="0" err="1" smtClean="0"/>
              <a:t>Занятие</a:t>
            </a:r>
            <a:r>
              <a:rPr lang="uk-UA" sz="3200" i="1" dirty="0" smtClean="0"/>
              <a:t> </a:t>
            </a:r>
            <a:r>
              <a:rPr lang="ru-RU" sz="3200" i="1" dirty="0" smtClean="0"/>
              <a:t>1</a:t>
            </a:r>
            <a:r>
              <a:rPr lang="en-US" sz="3200" i="1" dirty="0" smtClean="0"/>
              <a:t>9.</a:t>
            </a:r>
            <a:endParaRPr lang="ru-RU" sz="3200" i="1" dirty="0" smtClean="0"/>
          </a:p>
          <a:p>
            <a:r>
              <a:rPr lang="ru-RU" sz="2800" i="1" dirty="0" smtClean="0"/>
              <a:t>Рекурсия</a:t>
            </a:r>
            <a:r>
              <a:rPr lang="ru-RU" sz="2800" i="1" dirty="0" smtClean="0"/>
              <a:t>.</a:t>
            </a:r>
            <a:endParaRPr lang="en-US" sz="2800" i="1" dirty="0" smtClean="0"/>
          </a:p>
          <a:p>
            <a:r>
              <a:rPr lang="ru-RU" sz="2800" i="1" dirty="0" smtClean="0"/>
              <a:t>Регулярные выражения.</a:t>
            </a:r>
            <a:endParaRPr lang="ru-RU" sz="2800" i="1" dirty="0"/>
          </a:p>
        </p:txBody>
      </p:sp>
    </p:spTree>
    <p:custDataLst>
      <p:tags r:id="rId1"/>
    </p:custData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755576" y="692696"/>
            <a:ext cx="8208912" cy="576064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600" dirty="0">
                <a:cs typeface="Courier New" pitchFamily="49" charset="0"/>
              </a:rPr>
              <a:t>Обратим внимание на требования к памяти. Рекурсия приводит к хранению всех данных для неоконченных внешних вызовов в стеке, в данном случае это приводит к тому, что возведение в степень n хранит в памяти n различных контекстов.</a:t>
            </a:r>
          </a:p>
          <a:p>
            <a:pPr marL="0" indent="0">
              <a:buNone/>
            </a:pPr>
            <a:r>
              <a:rPr lang="ru-RU" sz="1600" dirty="0" smtClean="0">
                <a:cs typeface="Courier New" pitchFamily="49" charset="0"/>
              </a:rPr>
              <a:t>Реализация </a:t>
            </a:r>
            <a:r>
              <a:rPr lang="ru-RU" sz="1600" dirty="0">
                <a:cs typeface="Courier New" pitchFamily="49" charset="0"/>
              </a:rPr>
              <a:t>возведения в степень через цикл гораздо более экономна:</a:t>
            </a:r>
          </a:p>
          <a:p>
            <a:pPr marL="0" indent="0">
              <a:buNone/>
            </a:pPr>
            <a:endParaRPr lang="ru-RU" sz="1600" dirty="0">
              <a:cs typeface="Courier New" pitchFamily="49" charset="0"/>
            </a:endParaRPr>
          </a:p>
          <a:p>
            <a:pPr marL="0" indent="0">
              <a:buNone/>
            </a:pP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function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pow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(x, n) {</a:t>
            </a:r>
          </a:p>
          <a:p>
            <a:pPr marL="0" indent="0">
              <a:buNone/>
            </a:pPr>
            <a:r>
              <a:rPr lang="ru-RU" sz="1600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var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result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 = x;</a:t>
            </a:r>
          </a:p>
          <a:p>
            <a:pPr marL="0" indent="0">
              <a:buNone/>
            </a:pPr>
            <a:r>
              <a:rPr lang="ru-RU" sz="1600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for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 (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var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 i = 1; i &lt; n; i++) {</a:t>
            </a:r>
          </a:p>
          <a:p>
            <a:pPr marL="0" indent="0">
              <a:buNone/>
            </a:pPr>
            <a:r>
              <a:rPr lang="ru-RU" sz="1600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result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 *= x;</a:t>
            </a:r>
          </a:p>
          <a:p>
            <a:pPr marL="0" indent="0">
              <a:buNone/>
            </a:pPr>
            <a:r>
              <a:rPr lang="ru-RU" sz="1600" dirty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0" indent="0">
              <a:buNone/>
            </a:pPr>
            <a:r>
              <a:rPr lang="ru-RU" sz="1600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return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result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ru-RU" sz="1600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ru-RU" sz="1600" dirty="0">
              <a:cs typeface="Courier New" pitchFamily="49" charset="0"/>
            </a:endParaRPr>
          </a:p>
          <a:p>
            <a:pPr marL="0" indent="0">
              <a:buNone/>
            </a:pPr>
            <a:r>
              <a:rPr lang="ru-RU" sz="1600" dirty="0">
                <a:cs typeface="Courier New" pitchFamily="49" charset="0"/>
              </a:rPr>
              <a:t>У такой функции </a:t>
            </a:r>
            <a:r>
              <a:rPr lang="ru-RU" sz="1600" dirty="0" err="1">
                <a:cs typeface="Courier New" pitchFamily="49" charset="0"/>
              </a:rPr>
              <a:t>pow</a:t>
            </a:r>
            <a:r>
              <a:rPr lang="ru-RU" sz="1600" dirty="0">
                <a:cs typeface="Courier New" pitchFamily="49" charset="0"/>
              </a:rPr>
              <a:t> будет один контекст, в котором будут последовательно меняться значения i и </a:t>
            </a:r>
            <a:r>
              <a:rPr lang="ru-RU" sz="1600" dirty="0" err="1">
                <a:cs typeface="Courier New" pitchFamily="49" charset="0"/>
              </a:rPr>
              <a:t>result</a:t>
            </a:r>
            <a:r>
              <a:rPr lang="ru-RU" sz="1600" dirty="0">
                <a:cs typeface="Courier New" pitchFamily="49" charset="0"/>
              </a:rPr>
              <a:t>.</a:t>
            </a:r>
          </a:p>
          <a:p>
            <a:pPr marL="0" indent="0">
              <a:buNone/>
            </a:pPr>
            <a:r>
              <a:rPr lang="ru-RU" sz="1600" dirty="0" smtClean="0">
                <a:cs typeface="Courier New" pitchFamily="49" charset="0"/>
              </a:rPr>
              <a:t>Любая </a:t>
            </a:r>
            <a:r>
              <a:rPr lang="ru-RU" sz="1600" dirty="0">
                <a:cs typeface="Courier New" pitchFamily="49" charset="0"/>
              </a:rPr>
              <a:t>рекурсия может быть переделана в цикл. Как правило, вариант с циклом будет эффективнее.</a:t>
            </a:r>
          </a:p>
          <a:p>
            <a:pPr marL="0" indent="0">
              <a:buNone/>
            </a:pPr>
            <a:r>
              <a:rPr lang="ru-RU" sz="1600" dirty="0" smtClean="0">
                <a:cs typeface="Courier New" pitchFamily="49" charset="0"/>
              </a:rPr>
              <a:t>Но </a:t>
            </a:r>
            <a:r>
              <a:rPr lang="ru-RU" sz="1600" dirty="0">
                <a:cs typeface="Courier New" pitchFamily="49" charset="0"/>
              </a:rPr>
              <a:t>переделка рекурсии в цикл может быть нетривиальной, особенно когда в функции, в зависимости от условий, используются различные рекурсивные </a:t>
            </a:r>
            <a:r>
              <a:rPr lang="ru-RU" sz="1600" dirty="0" err="1">
                <a:cs typeface="Courier New" pitchFamily="49" charset="0"/>
              </a:rPr>
              <a:t>подвызовы</a:t>
            </a:r>
            <a:r>
              <a:rPr lang="ru-RU" sz="1600" dirty="0">
                <a:cs typeface="Courier New" pitchFamily="49" charset="0"/>
              </a:rPr>
              <a:t>, когда ветвление более сложное.</a:t>
            </a:r>
          </a:p>
        </p:txBody>
      </p:sp>
      <p:sp>
        <p:nvSpPr>
          <p:cNvPr id="6" name="Title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762000" y="269632"/>
            <a:ext cx="8077200" cy="351056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Рекурсия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558269652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755576" y="692696"/>
            <a:ext cx="8208912" cy="576064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700" dirty="0">
                <a:cs typeface="Courier New" pitchFamily="49" charset="0"/>
              </a:rPr>
              <a:t>Задача: возведение числа x в натуральную степень n. В данном примере функция с параметрами (2,3</a:t>
            </a:r>
            <a:r>
              <a:rPr lang="ru-RU" sz="1700" dirty="0" smtClean="0">
                <a:cs typeface="Courier New" pitchFamily="49" charset="0"/>
              </a:rPr>
              <a:t>).</a:t>
            </a:r>
            <a:endParaRPr lang="en-US" sz="1700" dirty="0" smtClean="0">
              <a:cs typeface="Courier New" pitchFamily="49" charset="0"/>
            </a:endParaRPr>
          </a:p>
          <a:p>
            <a:pPr marL="0" indent="0">
              <a:buNone/>
            </a:pPr>
            <a:endParaRPr lang="en-US" sz="1700" dirty="0">
              <a:cs typeface="Courier New" pitchFamily="49" charset="0"/>
            </a:endParaRPr>
          </a:p>
          <a:p>
            <a:pPr marL="0" indent="0">
              <a:buNone/>
            </a:pPr>
            <a:endParaRPr lang="en-US" sz="1700" dirty="0" smtClean="0">
              <a:cs typeface="Courier New" pitchFamily="49" charset="0"/>
            </a:endParaRPr>
          </a:p>
          <a:p>
            <a:pPr marL="0" indent="0">
              <a:buNone/>
            </a:pPr>
            <a:endParaRPr lang="en-US" sz="1700" dirty="0">
              <a:cs typeface="Courier New" pitchFamily="49" charset="0"/>
            </a:endParaRPr>
          </a:p>
          <a:p>
            <a:pPr marL="0" indent="0">
              <a:buNone/>
            </a:pPr>
            <a:endParaRPr lang="en-US" sz="1700" dirty="0" smtClean="0">
              <a:cs typeface="Courier New" pitchFamily="49" charset="0"/>
            </a:endParaRPr>
          </a:p>
          <a:p>
            <a:pPr marL="0" indent="0">
              <a:buNone/>
            </a:pPr>
            <a:endParaRPr lang="en-US" sz="1700" dirty="0">
              <a:cs typeface="Courier New" pitchFamily="49" charset="0"/>
            </a:endParaRPr>
          </a:p>
          <a:p>
            <a:pPr marL="0" indent="0">
              <a:buNone/>
            </a:pPr>
            <a:endParaRPr lang="en-US" sz="1700" dirty="0" smtClean="0">
              <a:cs typeface="Courier New" pitchFamily="49" charset="0"/>
            </a:endParaRPr>
          </a:p>
          <a:p>
            <a:pPr marL="0" indent="0">
              <a:buNone/>
            </a:pPr>
            <a:endParaRPr lang="ru-RU" sz="1700" dirty="0">
              <a:cs typeface="Courier New" pitchFamily="49" charset="0"/>
            </a:endParaRPr>
          </a:p>
        </p:txBody>
      </p:sp>
      <p:sp>
        <p:nvSpPr>
          <p:cNvPr id="6" name="Title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762000" y="269632"/>
            <a:ext cx="8077200" cy="351056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Рекурсия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827584" y="1340768"/>
            <a:ext cx="4536504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urier New" pitchFamily="49" charset="0"/>
                <a:cs typeface="Courier New" pitchFamily="49" charset="0"/>
              </a:rPr>
              <a:t>function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pow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x,n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r>
              <a:rPr lang="en-US" sz="1600" dirty="0">
                <a:latin typeface="Courier New" pitchFamily="49" charset="0"/>
                <a:cs typeface="Courier New" pitchFamily="49" charset="0"/>
              </a:rPr>
              <a:t>	if (n != 1) {</a:t>
            </a:r>
          </a:p>
          <a:p>
            <a:r>
              <a:rPr lang="en-US" sz="1600" dirty="0">
                <a:latin typeface="Courier New" pitchFamily="49" charset="0"/>
                <a:cs typeface="Courier New" pitchFamily="49" charset="0"/>
              </a:rPr>
              <a:t>	  return x 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*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pow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x,n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- 1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en-US" sz="1600" dirty="0">
                <a:latin typeface="Courier New" pitchFamily="49" charset="0"/>
                <a:cs typeface="Courier New" pitchFamily="49" charset="0"/>
              </a:rPr>
              <a:t>	} else {</a:t>
            </a:r>
          </a:p>
          <a:p>
            <a:r>
              <a:rPr lang="en-US" sz="1600" dirty="0">
                <a:latin typeface="Courier New" pitchFamily="49" charset="0"/>
                <a:cs typeface="Courier New" pitchFamily="49" charset="0"/>
              </a:rPr>
              <a:t>	  return x;</a:t>
            </a:r>
          </a:p>
          <a:p>
            <a:r>
              <a:rPr lang="en-US" sz="1600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r>
              <a:rPr lang="en-US" sz="1600" dirty="0">
                <a:latin typeface="Courier New" pitchFamily="49" charset="0"/>
                <a:cs typeface="Courier New" pitchFamily="49" charset="0"/>
              </a:rPr>
              <a:t>}</a:t>
            </a:r>
            <a:endParaRPr lang="en-US" sz="1700" dirty="0">
              <a:latin typeface="Courier New" pitchFamily="49" charset="0"/>
              <a:cs typeface="Courier New" pitchFamily="49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082339511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755576" y="692696"/>
            <a:ext cx="8208912" cy="576064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700" dirty="0" smtClean="0">
                <a:cs typeface="Courier New" pitchFamily="49" charset="0"/>
              </a:rPr>
              <a:t> </a:t>
            </a:r>
            <a:endParaRPr lang="en-US" sz="1700" dirty="0">
              <a:cs typeface="Courier New" pitchFamily="49" charset="0"/>
            </a:endParaRPr>
          </a:p>
          <a:p>
            <a:pPr marL="0" indent="0">
              <a:buNone/>
            </a:pPr>
            <a:endParaRPr lang="en-US" sz="1700" dirty="0" smtClean="0">
              <a:cs typeface="Courier New" pitchFamily="49" charset="0"/>
            </a:endParaRPr>
          </a:p>
          <a:p>
            <a:pPr marL="0" indent="0">
              <a:buNone/>
            </a:pPr>
            <a:endParaRPr lang="en-US" sz="1700" dirty="0">
              <a:cs typeface="Courier New" pitchFamily="49" charset="0"/>
            </a:endParaRPr>
          </a:p>
          <a:p>
            <a:pPr marL="0" indent="0">
              <a:buNone/>
            </a:pPr>
            <a:endParaRPr lang="en-US" sz="1700" dirty="0" smtClean="0">
              <a:cs typeface="Courier New" pitchFamily="49" charset="0"/>
            </a:endParaRPr>
          </a:p>
          <a:p>
            <a:pPr marL="0" indent="0">
              <a:buNone/>
            </a:pPr>
            <a:endParaRPr lang="en-US" sz="1700" dirty="0">
              <a:cs typeface="Courier New" pitchFamily="49" charset="0"/>
            </a:endParaRPr>
          </a:p>
          <a:p>
            <a:pPr marL="0" indent="0">
              <a:buNone/>
            </a:pPr>
            <a:endParaRPr lang="en-US" sz="1700" dirty="0" smtClean="0">
              <a:cs typeface="Courier New" pitchFamily="49" charset="0"/>
            </a:endParaRPr>
          </a:p>
          <a:p>
            <a:pPr marL="0" indent="0">
              <a:buNone/>
            </a:pPr>
            <a:endParaRPr lang="ru-RU" sz="1700" dirty="0">
              <a:cs typeface="Courier New" pitchFamily="49" charset="0"/>
            </a:endParaRPr>
          </a:p>
        </p:txBody>
      </p:sp>
      <p:sp>
        <p:nvSpPr>
          <p:cNvPr id="6" name="Title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762000" y="269632"/>
            <a:ext cx="8077200" cy="351056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Рекурсия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813644" y="764704"/>
            <a:ext cx="3542332" cy="1815882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600" dirty="0">
                <a:latin typeface="Courier New" pitchFamily="49" charset="0"/>
                <a:cs typeface="Courier New" pitchFamily="49" charset="0"/>
              </a:rPr>
              <a:t>function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pow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(2,</a:t>
            </a:r>
            <a:r>
              <a:rPr lang="en-US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3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) 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if (</a:t>
            </a:r>
            <a:r>
              <a:rPr lang="en-US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3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!= 1) {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  return 2 *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pow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(2,</a:t>
            </a:r>
            <a:r>
              <a:rPr lang="en-US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3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-1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} 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else 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  return 2;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}</a:t>
            </a:r>
            <a:endParaRPr lang="en-US" sz="1600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dirty="0">
                <a:latin typeface="Courier New" pitchFamily="49" charset="0"/>
                <a:cs typeface="Courier New" pitchFamily="49" charset="0"/>
              </a:rPr>
              <a:t>}</a:t>
            </a:r>
            <a:endParaRPr lang="en-US" sz="17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915816" y="1830942"/>
            <a:ext cx="3528392" cy="1815882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600" dirty="0">
                <a:latin typeface="Courier New" pitchFamily="49" charset="0"/>
                <a:cs typeface="Courier New" pitchFamily="49" charset="0"/>
              </a:rPr>
              <a:t>function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pow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(2,</a:t>
            </a:r>
            <a:r>
              <a:rPr lang="en-US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2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) 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if (</a:t>
            </a:r>
            <a:r>
              <a:rPr lang="en-US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2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!= 1) {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  return 2 *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pow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(2,</a:t>
            </a:r>
            <a:r>
              <a:rPr lang="en-US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2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-1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} 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else 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  return 2;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}</a:t>
            </a:r>
            <a:endParaRPr lang="en-US" sz="1600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dirty="0">
                <a:latin typeface="Courier New" pitchFamily="49" charset="0"/>
                <a:cs typeface="Courier New" pitchFamily="49" charset="0"/>
              </a:rPr>
              <a:t>}</a:t>
            </a:r>
            <a:endParaRPr lang="en-US" sz="17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000501" y="2852936"/>
            <a:ext cx="3531939" cy="1815882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600" dirty="0">
                <a:latin typeface="Courier New" pitchFamily="49" charset="0"/>
                <a:cs typeface="Courier New" pitchFamily="49" charset="0"/>
              </a:rPr>
              <a:t>function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pow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(2,</a:t>
            </a:r>
            <a:r>
              <a:rPr lang="en-US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) 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if (</a:t>
            </a:r>
            <a:r>
              <a:rPr lang="en-US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!= 1) {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  return 2 *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pow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(2,</a:t>
            </a:r>
            <a:r>
              <a:rPr lang="en-US" sz="16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-1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} </a:t>
            </a:r>
            <a:r>
              <a:rPr lang="en-US" sz="16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else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  return </a:t>
            </a:r>
            <a:r>
              <a:rPr lang="en-US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2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}</a:t>
            </a:r>
            <a:endParaRPr lang="en-US" sz="1600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dirty="0">
                <a:latin typeface="Courier New" pitchFamily="49" charset="0"/>
                <a:cs typeface="Courier New" pitchFamily="49" charset="0"/>
              </a:rPr>
              <a:t>}</a:t>
            </a:r>
            <a:endParaRPr lang="en-US" sz="1700" dirty="0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4" name="Прямая со стрелкой 3"/>
          <p:cNvCxnSpPr/>
          <p:nvPr/>
        </p:nvCxnSpPr>
        <p:spPr>
          <a:xfrm>
            <a:off x="5181972" y="2598277"/>
            <a:ext cx="288032" cy="32479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>
            <a:off x="3059832" y="1546916"/>
            <a:ext cx="360040" cy="369916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3272433" y="4293096"/>
            <a:ext cx="2599134" cy="1815882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600" dirty="0">
                <a:latin typeface="Courier New" pitchFamily="49" charset="0"/>
                <a:cs typeface="Courier New" pitchFamily="49" charset="0"/>
              </a:rPr>
              <a:t>function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pow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(2,</a:t>
            </a:r>
            <a:r>
              <a:rPr lang="en-US" sz="16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2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) 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if (</a:t>
            </a:r>
            <a:r>
              <a:rPr lang="en-US" sz="16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2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!= 1) {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  return 2 * </a:t>
            </a:r>
            <a:r>
              <a:rPr lang="en-US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2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en-US" sz="1600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} 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else 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  return 2;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}</a:t>
            </a:r>
            <a:endParaRPr lang="en-US" sz="1600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dirty="0">
                <a:latin typeface="Courier New" pitchFamily="49" charset="0"/>
                <a:cs typeface="Courier New" pitchFamily="49" charset="0"/>
              </a:rPr>
              <a:t>}</a:t>
            </a:r>
            <a:endParaRPr lang="en-US" sz="17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820738" y="4684990"/>
            <a:ext cx="2599134" cy="1815882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600" dirty="0">
                <a:latin typeface="Courier New" pitchFamily="49" charset="0"/>
                <a:cs typeface="Courier New" pitchFamily="49" charset="0"/>
              </a:rPr>
              <a:t>function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pow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(2,</a:t>
            </a:r>
            <a:r>
              <a:rPr lang="en-US" sz="16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3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) 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if (</a:t>
            </a:r>
            <a:r>
              <a:rPr lang="en-US" sz="16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3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!= 1) {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  return 2 * </a:t>
            </a:r>
            <a:r>
              <a:rPr lang="en-US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4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en-US" sz="1600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} 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else 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  return 2;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}</a:t>
            </a:r>
            <a:endParaRPr lang="en-US" sz="1600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dirty="0">
                <a:latin typeface="Courier New" pitchFamily="49" charset="0"/>
                <a:cs typeface="Courier New" pitchFamily="49" charset="0"/>
              </a:rPr>
              <a:t>}</a:t>
            </a:r>
            <a:endParaRPr lang="en-US" sz="1700" dirty="0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20" name="Прямая со стрелкой 19"/>
          <p:cNvCxnSpPr/>
          <p:nvPr/>
        </p:nvCxnSpPr>
        <p:spPr>
          <a:xfrm flipH="1">
            <a:off x="5478388" y="4077072"/>
            <a:ext cx="965820" cy="754145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/>
          <p:nvPr/>
        </p:nvCxnSpPr>
        <p:spPr>
          <a:xfrm flipH="1">
            <a:off x="2936962" y="5019753"/>
            <a:ext cx="842950" cy="188536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4689376" y="757153"/>
            <a:ext cx="420310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latin typeface="Courier New" pitchFamily="49" charset="0"/>
                <a:cs typeface="Courier New" pitchFamily="49" charset="0"/>
              </a:rPr>
              <a:t>function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pow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x,n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if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(n != 1) {</a:t>
            </a:r>
          </a:p>
          <a:p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  return x*=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pow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(x,n-1);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294403468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755576" y="692696"/>
            <a:ext cx="8208912" cy="576064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600" b="1" dirty="0"/>
              <a:t>Регулярные выражения</a:t>
            </a:r>
          </a:p>
          <a:p>
            <a:pPr marL="0" indent="0">
              <a:buNone/>
            </a:pPr>
            <a:endParaRPr lang="ru-RU" sz="800" b="1" dirty="0" smtClean="0">
              <a:cs typeface="Courier New" pitchFamily="49" charset="0"/>
            </a:endParaRPr>
          </a:p>
          <a:p>
            <a:pPr marL="0" indent="0">
              <a:buNone/>
            </a:pPr>
            <a:r>
              <a:rPr lang="ru-RU" sz="1600" b="1" dirty="0" smtClean="0">
                <a:cs typeface="Courier New" pitchFamily="49" charset="0"/>
              </a:rPr>
              <a:t>Паттерны </a:t>
            </a:r>
            <a:r>
              <a:rPr lang="ru-RU" sz="1600" b="1" dirty="0">
                <a:cs typeface="Courier New" pitchFamily="49" charset="0"/>
              </a:rPr>
              <a:t>и флаги</a:t>
            </a:r>
          </a:p>
          <a:p>
            <a:pPr marL="0" indent="0">
              <a:buNone/>
            </a:pPr>
            <a:r>
              <a:rPr lang="ru-RU" sz="1600" dirty="0" smtClean="0">
                <a:cs typeface="Courier New" pitchFamily="49" charset="0"/>
              </a:rPr>
              <a:t>Регулярные </a:t>
            </a:r>
            <a:r>
              <a:rPr lang="ru-RU" sz="1600" dirty="0">
                <a:cs typeface="Courier New" pitchFamily="49" charset="0"/>
              </a:rPr>
              <a:t>выражения – мощное средство поиска и замены в строке.</a:t>
            </a:r>
          </a:p>
          <a:p>
            <a:pPr marL="0" indent="0">
              <a:buNone/>
            </a:pPr>
            <a:r>
              <a:rPr lang="ru-RU" sz="1600" dirty="0" smtClean="0">
                <a:cs typeface="Courier New" pitchFamily="49" charset="0"/>
              </a:rPr>
              <a:t>В </a:t>
            </a:r>
            <a:r>
              <a:rPr lang="ru-RU" sz="1600" dirty="0" err="1">
                <a:cs typeface="Courier New" pitchFamily="49" charset="0"/>
              </a:rPr>
              <a:t>JavaScript</a:t>
            </a:r>
            <a:r>
              <a:rPr lang="ru-RU" sz="1600" dirty="0">
                <a:cs typeface="Courier New" pitchFamily="49" charset="0"/>
              </a:rPr>
              <a:t> регулярные выражения реализованы отдельным объектом </a:t>
            </a:r>
            <a:r>
              <a:rPr lang="ru-RU" sz="1600" dirty="0" err="1">
                <a:cs typeface="Courier New" pitchFamily="49" charset="0"/>
              </a:rPr>
              <a:t>RegExp</a:t>
            </a:r>
            <a:r>
              <a:rPr lang="ru-RU" sz="1600" dirty="0">
                <a:cs typeface="Courier New" pitchFamily="49" charset="0"/>
              </a:rPr>
              <a:t> и интегрированы в методы строк</a:t>
            </a:r>
            <a:r>
              <a:rPr lang="ru-RU" sz="1600" dirty="0" smtClean="0">
                <a:cs typeface="Courier New" pitchFamily="49" charset="0"/>
              </a:rPr>
              <a:t>.</a:t>
            </a:r>
          </a:p>
          <a:p>
            <a:pPr marL="0" indent="0">
              <a:buNone/>
            </a:pPr>
            <a:endParaRPr lang="ru-RU" sz="800" dirty="0">
              <a:cs typeface="Courier New" pitchFamily="49" charset="0"/>
            </a:endParaRPr>
          </a:p>
          <a:p>
            <a:pPr marL="0" indent="0">
              <a:buNone/>
            </a:pPr>
            <a:r>
              <a:rPr lang="ru-RU" sz="1600" b="1" dirty="0" err="1">
                <a:cs typeface="Courier New" pitchFamily="49" charset="0"/>
              </a:rPr>
              <a:t>Регэкспы</a:t>
            </a:r>
            <a:endParaRPr lang="ru-RU" sz="1600" b="1" dirty="0">
              <a:cs typeface="Courier New" pitchFamily="49" charset="0"/>
            </a:endParaRPr>
          </a:p>
          <a:p>
            <a:pPr marL="0" indent="0">
              <a:buNone/>
            </a:pPr>
            <a:r>
              <a:rPr lang="ru-RU" sz="1600" dirty="0" smtClean="0">
                <a:cs typeface="Courier New" pitchFamily="49" charset="0"/>
              </a:rPr>
              <a:t>Регулярное </a:t>
            </a:r>
            <a:r>
              <a:rPr lang="ru-RU" sz="1600" dirty="0">
                <a:cs typeface="Courier New" pitchFamily="49" charset="0"/>
              </a:rPr>
              <a:t>выражение (оно же «</a:t>
            </a:r>
            <a:r>
              <a:rPr lang="ru-RU" sz="1600" dirty="0" err="1">
                <a:cs typeface="Courier New" pitchFamily="49" charset="0"/>
              </a:rPr>
              <a:t>регэксп</a:t>
            </a:r>
            <a:r>
              <a:rPr lang="ru-RU" sz="1600" dirty="0">
                <a:cs typeface="Courier New" pitchFamily="49" charset="0"/>
              </a:rPr>
              <a:t>», «</a:t>
            </a:r>
            <a:r>
              <a:rPr lang="ru-RU" sz="1600" dirty="0" err="1">
                <a:cs typeface="Courier New" pitchFamily="49" charset="0"/>
              </a:rPr>
              <a:t>регулярка</a:t>
            </a:r>
            <a:r>
              <a:rPr lang="ru-RU" sz="1600" dirty="0">
                <a:cs typeface="Courier New" pitchFamily="49" charset="0"/>
              </a:rPr>
              <a:t>» или просто «</a:t>
            </a:r>
            <a:r>
              <a:rPr lang="ru-RU" sz="1600" dirty="0" err="1">
                <a:cs typeface="Courier New" pitchFamily="49" charset="0"/>
              </a:rPr>
              <a:t>рег</a:t>
            </a:r>
            <a:r>
              <a:rPr lang="ru-RU" sz="1600" dirty="0">
                <a:cs typeface="Courier New" pitchFamily="49" charset="0"/>
              </a:rPr>
              <a:t>»), состоит из паттерна (он же «шаблон») и необязательных флагов.</a:t>
            </a:r>
          </a:p>
          <a:p>
            <a:pPr marL="0" indent="0">
              <a:buNone/>
            </a:pPr>
            <a:r>
              <a:rPr lang="ru-RU" sz="1600" dirty="0" smtClean="0">
                <a:cs typeface="Courier New" pitchFamily="49" charset="0"/>
              </a:rPr>
              <a:t>Синтаксис </a:t>
            </a:r>
            <a:r>
              <a:rPr lang="ru-RU" sz="1600" dirty="0">
                <a:cs typeface="Courier New" pitchFamily="49" charset="0"/>
              </a:rPr>
              <a:t>создания регулярного выражения:</a:t>
            </a:r>
          </a:p>
          <a:p>
            <a:pPr marL="0" indent="0">
              <a:buNone/>
            </a:pPr>
            <a:r>
              <a:rPr lang="ru-RU" sz="1600" dirty="0" err="1" smtClean="0">
                <a:latin typeface="Courier New" pitchFamily="49" charset="0"/>
                <a:cs typeface="Courier New" pitchFamily="49" charset="0"/>
              </a:rPr>
              <a:t>var</a:t>
            </a:r>
            <a:r>
              <a:rPr lang="ru-RU" sz="16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regexp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new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RegExp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("шаблон", "флаги");</a:t>
            </a:r>
          </a:p>
          <a:p>
            <a:pPr marL="0" indent="0">
              <a:buNone/>
            </a:pPr>
            <a:endParaRPr lang="ru-RU" sz="800" dirty="0" smtClean="0">
              <a:cs typeface="Courier New" pitchFamily="49" charset="0"/>
            </a:endParaRPr>
          </a:p>
          <a:p>
            <a:pPr marL="0" indent="0">
              <a:buNone/>
            </a:pPr>
            <a:r>
              <a:rPr lang="ru-RU" sz="1600" dirty="0" smtClean="0">
                <a:cs typeface="Courier New" pitchFamily="49" charset="0"/>
              </a:rPr>
              <a:t>Как </a:t>
            </a:r>
            <a:r>
              <a:rPr lang="ru-RU" sz="1600" dirty="0">
                <a:cs typeface="Courier New" pitchFamily="49" charset="0"/>
              </a:rPr>
              <a:t>правило, используют более короткую запись (шаблон внутри слешей "/"):</a:t>
            </a:r>
          </a:p>
          <a:p>
            <a:pPr marL="0" indent="0">
              <a:buNone/>
            </a:pPr>
            <a:r>
              <a:rPr lang="ru-RU" sz="1600" dirty="0" err="1" smtClean="0">
                <a:latin typeface="Courier New" pitchFamily="49" charset="0"/>
                <a:cs typeface="Courier New" pitchFamily="49" charset="0"/>
              </a:rPr>
              <a:t>var</a:t>
            </a:r>
            <a:r>
              <a:rPr lang="ru-RU" sz="16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regexp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 = /шаблон/; // без флагов</a:t>
            </a:r>
          </a:p>
          <a:p>
            <a:pPr marL="0" indent="0">
              <a:buNone/>
            </a:pP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var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regexp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 = /шаблон/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gmi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; // с флагами 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gmi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 (изучим их дальше)</a:t>
            </a:r>
          </a:p>
          <a:p>
            <a:pPr marL="0" indent="0">
              <a:buNone/>
            </a:pPr>
            <a:endParaRPr lang="ru-RU" sz="800" dirty="0" smtClean="0">
              <a:cs typeface="Courier New" pitchFamily="49" charset="0"/>
            </a:endParaRPr>
          </a:p>
          <a:p>
            <a:pPr marL="0" indent="0">
              <a:buNone/>
            </a:pPr>
            <a:r>
              <a:rPr lang="ru-RU" sz="1600" dirty="0" smtClean="0">
                <a:cs typeface="Courier New" pitchFamily="49" charset="0"/>
              </a:rPr>
              <a:t>Слеши </a:t>
            </a:r>
            <a:r>
              <a:rPr lang="ru-RU" sz="1600" dirty="0">
                <a:cs typeface="Courier New" pitchFamily="49" charset="0"/>
              </a:rPr>
              <a:t>"/" говорят </a:t>
            </a:r>
            <a:r>
              <a:rPr lang="ru-RU" sz="1600" dirty="0" err="1">
                <a:cs typeface="Courier New" pitchFamily="49" charset="0"/>
              </a:rPr>
              <a:t>JavaScript</a:t>
            </a:r>
            <a:r>
              <a:rPr lang="ru-RU" sz="1600" dirty="0">
                <a:cs typeface="Courier New" pitchFamily="49" charset="0"/>
              </a:rPr>
              <a:t> о том, что это регулярное выражение. Они играют здесь ту же роль, что и кавычки для обозначения строк.</a:t>
            </a:r>
          </a:p>
        </p:txBody>
      </p:sp>
      <p:sp>
        <p:nvSpPr>
          <p:cNvPr id="6" name="Title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762000" y="269632"/>
            <a:ext cx="8077200" cy="351056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Регулярные выражения</a:t>
            </a:r>
            <a:endParaRPr lang="ru-RU" sz="28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505185872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755576" y="692696"/>
            <a:ext cx="8208912" cy="576064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600" b="1" dirty="0">
                <a:cs typeface="Courier New" pitchFamily="49" charset="0"/>
              </a:rPr>
              <a:t>Использование</a:t>
            </a:r>
          </a:p>
          <a:p>
            <a:pPr marL="0" indent="0">
              <a:buNone/>
            </a:pPr>
            <a:r>
              <a:rPr lang="ru-RU" sz="1600" dirty="0" smtClean="0">
                <a:cs typeface="Courier New" pitchFamily="49" charset="0"/>
              </a:rPr>
              <a:t>Основа </a:t>
            </a:r>
            <a:r>
              <a:rPr lang="ru-RU" sz="1600" dirty="0">
                <a:cs typeface="Courier New" pitchFamily="49" charset="0"/>
              </a:rPr>
              <a:t>регулярного выражения – паттерн. Это строка, которую можно расширить специальными символами, которые делают поиск намного мощнее.</a:t>
            </a:r>
          </a:p>
          <a:p>
            <a:pPr marL="0" indent="0">
              <a:buNone/>
            </a:pPr>
            <a:r>
              <a:rPr lang="ru-RU" sz="1600" dirty="0" smtClean="0">
                <a:cs typeface="Courier New" pitchFamily="49" charset="0"/>
              </a:rPr>
              <a:t>В </a:t>
            </a:r>
            <a:r>
              <a:rPr lang="ru-RU" sz="1600" dirty="0">
                <a:cs typeface="Courier New" pitchFamily="49" charset="0"/>
              </a:rPr>
              <a:t>простейшем случае, если флагов и специальных символов нет, поиск по паттерну – то же самое, что и обычный поиск подстроки:</a:t>
            </a:r>
          </a:p>
          <a:p>
            <a:pPr marL="0" indent="0">
              <a:buNone/>
            </a:pPr>
            <a:r>
              <a:rPr lang="ru-RU" sz="1600" dirty="0" err="1" smtClean="0">
                <a:latin typeface="Courier New" pitchFamily="49" charset="0"/>
                <a:cs typeface="Courier New" pitchFamily="49" charset="0"/>
              </a:rPr>
              <a:t>var</a:t>
            </a:r>
            <a:r>
              <a:rPr lang="ru-RU" sz="16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str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 = "Я люблю 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JavaScript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!"; // будем искать в этой строке</a:t>
            </a:r>
          </a:p>
          <a:p>
            <a:pPr marL="0" indent="0">
              <a:buNone/>
            </a:pPr>
            <a:r>
              <a:rPr lang="ru-RU" sz="1600" dirty="0" err="1" smtClean="0">
                <a:latin typeface="Courier New" pitchFamily="49" charset="0"/>
                <a:cs typeface="Courier New" pitchFamily="49" charset="0"/>
              </a:rPr>
              <a:t>var</a:t>
            </a:r>
            <a:r>
              <a:rPr lang="ru-RU" sz="16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regexp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 = /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лю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/;</a:t>
            </a:r>
          </a:p>
          <a:p>
            <a:pPr marL="0" indent="0">
              <a:buNone/>
            </a:pP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alert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( 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str.search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regexp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) ); // 2</a:t>
            </a:r>
          </a:p>
          <a:p>
            <a:pPr marL="0" indent="0">
              <a:buNone/>
            </a:pPr>
            <a:endParaRPr lang="ru-RU" sz="1600" dirty="0" smtClean="0">
              <a:cs typeface="Courier New" pitchFamily="49" charset="0"/>
            </a:endParaRPr>
          </a:p>
          <a:p>
            <a:pPr marL="0" indent="0">
              <a:buNone/>
            </a:pPr>
            <a:r>
              <a:rPr lang="ru-RU" sz="1600" dirty="0" smtClean="0">
                <a:cs typeface="Courier New" pitchFamily="49" charset="0"/>
              </a:rPr>
              <a:t>Сравните </a:t>
            </a:r>
            <a:r>
              <a:rPr lang="ru-RU" sz="1600" dirty="0">
                <a:cs typeface="Courier New" pitchFamily="49" charset="0"/>
              </a:rPr>
              <a:t>с обычным поиском:</a:t>
            </a:r>
          </a:p>
          <a:p>
            <a:pPr marL="0" indent="0">
              <a:buNone/>
            </a:pPr>
            <a:r>
              <a:rPr lang="ru-RU" sz="1600" dirty="0" err="1" smtClean="0">
                <a:latin typeface="Courier New" pitchFamily="49" charset="0"/>
                <a:cs typeface="Courier New" pitchFamily="49" charset="0"/>
              </a:rPr>
              <a:t>var</a:t>
            </a:r>
            <a:r>
              <a:rPr lang="ru-RU" sz="16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str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 = "Я люблю 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JavaScript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!";</a:t>
            </a:r>
          </a:p>
          <a:p>
            <a:pPr marL="0" indent="0">
              <a:buNone/>
            </a:pPr>
            <a:r>
              <a:rPr lang="ru-RU" sz="1600" dirty="0" err="1" smtClean="0">
                <a:latin typeface="Courier New" pitchFamily="49" charset="0"/>
                <a:cs typeface="Courier New" pitchFamily="49" charset="0"/>
              </a:rPr>
              <a:t>var</a:t>
            </a:r>
            <a:r>
              <a:rPr lang="ru-RU" sz="16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substr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 = "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лю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";</a:t>
            </a:r>
          </a:p>
          <a:p>
            <a:pPr marL="0" indent="0">
              <a:buNone/>
            </a:pP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alert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( 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str.indexOf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substr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) ); // 2</a:t>
            </a:r>
          </a:p>
          <a:p>
            <a:pPr marL="0" indent="0">
              <a:buNone/>
            </a:pPr>
            <a:endParaRPr lang="ru-RU" sz="1600" dirty="0">
              <a:cs typeface="Courier New" pitchFamily="49" charset="0"/>
            </a:endParaRPr>
          </a:p>
          <a:p>
            <a:pPr marL="0" indent="0">
              <a:buNone/>
            </a:pPr>
            <a:r>
              <a:rPr lang="ru-RU" sz="1600" dirty="0">
                <a:cs typeface="Courier New" pitchFamily="49" charset="0"/>
              </a:rPr>
              <a:t>Как видим, то же самое, разве что для </a:t>
            </a:r>
            <a:r>
              <a:rPr lang="ru-RU" sz="1600" dirty="0" err="1">
                <a:cs typeface="Courier New" pitchFamily="49" charset="0"/>
              </a:rPr>
              <a:t>регэкспа</a:t>
            </a:r>
            <a:r>
              <a:rPr lang="ru-RU" sz="1600" dirty="0">
                <a:cs typeface="Courier New" pitchFamily="49" charset="0"/>
              </a:rPr>
              <a:t> использован метод </a:t>
            </a:r>
            <a:r>
              <a:rPr lang="ru-RU" sz="1600" dirty="0" err="1">
                <a:cs typeface="Courier New" pitchFamily="49" charset="0"/>
              </a:rPr>
              <a:t>search</a:t>
            </a:r>
            <a:r>
              <a:rPr lang="ru-RU" sz="1600" dirty="0">
                <a:cs typeface="Courier New" pitchFamily="49" charset="0"/>
              </a:rPr>
              <a:t> – он как раз работает с регулярными выражениями, а для подстроки – </a:t>
            </a:r>
            <a:r>
              <a:rPr lang="ru-RU" sz="1600" dirty="0" err="1">
                <a:cs typeface="Courier New" pitchFamily="49" charset="0"/>
              </a:rPr>
              <a:t>indexOf</a:t>
            </a:r>
            <a:r>
              <a:rPr lang="ru-RU" sz="1600" dirty="0">
                <a:cs typeface="Courier New" pitchFamily="49" charset="0"/>
              </a:rPr>
              <a:t>.</a:t>
            </a:r>
          </a:p>
          <a:p>
            <a:pPr marL="0" indent="0">
              <a:buNone/>
            </a:pPr>
            <a:endParaRPr lang="ru-RU" sz="1600" dirty="0">
              <a:cs typeface="Courier New" pitchFamily="49" charset="0"/>
            </a:endParaRPr>
          </a:p>
          <a:p>
            <a:pPr marL="0" indent="0">
              <a:buNone/>
            </a:pPr>
            <a:r>
              <a:rPr lang="ru-RU" sz="1600" dirty="0">
                <a:cs typeface="Courier New" pitchFamily="49" charset="0"/>
              </a:rPr>
              <a:t>Но это соответствие лишь кажущееся. Очень скоро мы усложним регулярные выражения, и тогда увидим, что они гораздо мощнее.</a:t>
            </a:r>
          </a:p>
        </p:txBody>
      </p:sp>
      <p:sp>
        <p:nvSpPr>
          <p:cNvPr id="6" name="Title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762000" y="269632"/>
            <a:ext cx="8077200" cy="351056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Регулярные выражения</a:t>
            </a:r>
            <a:endParaRPr lang="ru-RU" sz="28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159010900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755576" y="692696"/>
            <a:ext cx="8208912" cy="576064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600" b="1" dirty="0">
                <a:cs typeface="Courier New" pitchFamily="49" charset="0"/>
              </a:rPr>
              <a:t>Флаги</a:t>
            </a:r>
          </a:p>
          <a:p>
            <a:pPr marL="0" indent="0">
              <a:buNone/>
            </a:pPr>
            <a:r>
              <a:rPr lang="ru-RU" sz="1600" dirty="0" smtClean="0">
                <a:cs typeface="Courier New" pitchFamily="49" charset="0"/>
              </a:rPr>
              <a:t>Регулярные </a:t>
            </a:r>
            <a:r>
              <a:rPr lang="ru-RU" sz="1600" dirty="0">
                <a:cs typeface="Courier New" pitchFamily="49" charset="0"/>
              </a:rPr>
              <a:t>выражения могут иметь флаги, которые влияют на поиск.</a:t>
            </a:r>
          </a:p>
          <a:p>
            <a:pPr marL="0" indent="0">
              <a:buNone/>
            </a:pPr>
            <a:r>
              <a:rPr lang="ru-RU" sz="1600" dirty="0" smtClean="0">
                <a:cs typeface="Courier New" pitchFamily="49" charset="0"/>
              </a:rPr>
              <a:t>В </a:t>
            </a:r>
            <a:r>
              <a:rPr lang="ru-RU" sz="1600" dirty="0" err="1">
                <a:cs typeface="Courier New" pitchFamily="49" charset="0"/>
              </a:rPr>
              <a:t>JavaScript</a:t>
            </a:r>
            <a:r>
              <a:rPr lang="ru-RU" sz="1600" dirty="0">
                <a:cs typeface="Courier New" pitchFamily="49" charset="0"/>
              </a:rPr>
              <a:t> их всего три:</a:t>
            </a:r>
          </a:p>
          <a:p>
            <a:pPr marL="0" indent="0">
              <a:buNone/>
            </a:pPr>
            <a:r>
              <a:rPr lang="ru-RU" sz="1600" b="1" dirty="0" smtClean="0">
                <a:latin typeface="Courier New" pitchFamily="49" charset="0"/>
                <a:cs typeface="Courier New" pitchFamily="49" charset="0"/>
              </a:rPr>
              <a:t>i  </a:t>
            </a:r>
            <a:r>
              <a:rPr lang="ru-RU" sz="1600" dirty="0" smtClean="0">
                <a:cs typeface="Courier New" pitchFamily="49" charset="0"/>
              </a:rPr>
              <a:t>Если этот флаг есть, то </a:t>
            </a:r>
            <a:r>
              <a:rPr lang="ru-RU" sz="1600" dirty="0" err="1" smtClean="0">
                <a:cs typeface="Courier New" pitchFamily="49" charset="0"/>
              </a:rPr>
              <a:t>регэксп</a:t>
            </a:r>
            <a:r>
              <a:rPr lang="ru-RU" sz="1600" dirty="0" smtClean="0">
                <a:cs typeface="Courier New" pitchFamily="49" charset="0"/>
              </a:rPr>
              <a:t> ищет независимо от регистра, то есть не различает между А и а.</a:t>
            </a:r>
          </a:p>
          <a:p>
            <a:pPr marL="0" indent="0">
              <a:buNone/>
            </a:pPr>
            <a:r>
              <a:rPr lang="ru-RU" sz="1600" b="1" dirty="0" smtClean="0">
                <a:latin typeface="Courier New" pitchFamily="49" charset="0"/>
                <a:cs typeface="Courier New" pitchFamily="49" charset="0"/>
              </a:rPr>
              <a:t>g  </a:t>
            </a:r>
            <a:r>
              <a:rPr lang="ru-RU" sz="1600" dirty="0" smtClean="0">
                <a:cs typeface="Courier New" pitchFamily="49" charset="0"/>
              </a:rPr>
              <a:t>Если </a:t>
            </a:r>
            <a:r>
              <a:rPr lang="ru-RU" sz="1600" dirty="0">
                <a:cs typeface="Courier New" pitchFamily="49" charset="0"/>
              </a:rPr>
              <a:t>этот флаг есть, то </a:t>
            </a:r>
            <a:r>
              <a:rPr lang="ru-RU" sz="1600" dirty="0" err="1">
                <a:cs typeface="Courier New" pitchFamily="49" charset="0"/>
              </a:rPr>
              <a:t>регэксп</a:t>
            </a:r>
            <a:r>
              <a:rPr lang="ru-RU" sz="1600" dirty="0">
                <a:cs typeface="Courier New" pitchFamily="49" charset="0"/>
              </a:rPr>
              <a:t> ищет все совпадения, иначе – только первое.</a:t>
            </a:r>
          </a:p>
          <a:p>
            <a:pPr marL="0" indent="0">
              <a:buNone/>
            </a:pPr>
            <a:r>
              <a:rPr lang="ru-RU" sz="1600" b="1" dirty="0" smtClean="0">
                <a:latin typeface="Courier New" pitchFamily="49" charset="0"/>
                <a:cs typeface="Courier New" pitchFamily="49" charset="0"/>
              </a:rPr>
              <a:t>m  </a:t>
            </a:r>
            <a:r>
              <a:rPr lang="ru-RU" sz="1600" dirty="0" smtClean="0">
                <a:cs typeface="Courier New" pitchFamily="49" charset="0"/>
              </a:rPr>
              <a:t>Многострочный </a:t>
            </a:r>
            <a:r>
              <a:rPr lang="ru-RU" sz="1600" dirty="0">
                <a:cs typeface="Courier New" pitchFamily="49" charset="0"/>
              </a:rPr>
              <a:t>режим.</a:t>
            </a:r>
          </a:p>
          <a:p>
            <a:pPr marL="0" indent="0">
              <a:buNone/>
            </a:pPr>
            <a:endParaRPr lang="ru-RU" sz="800" dirty="0" smtClean="0">
              <a:cs typeface="Courier New" pitchFamily="49" charset="0"/>
            </a:endParaRPr>
          </a:p>
          <a:p>
            <a:pPr marL="0" indent="0">
              <a:buNone/>
            </a:pPr>
            <a:r>
              <a:rPr lang="ru-RU" sz="1600" dirty="0" smtClean="0">
                <a:cs typeface="Courier New" pitchFamily="49" charset="0"/>
              </a:rPr>
              <a:t>Самый </a:t>
            </a:r>
            <a:r>
              <a:rPr lang="ru-RU" sz="1600" dirty="0">
                <a:cs typeface="Courier New" pitchFamily="49" charset="0"/>
              </a:rPr>
              <a:t>простой для понимания из этих флагов – безусловно, i.</a:t>
            </a:r>
          </a:p>
          <a:p>
            <a:pPr marL="0" indent="0">
              <a:buNone/>
            </a:pPr>
            <a:r>
              <a:rPr lang="ru-RU" sz="1600" dirty="0" smtClean="0">
                <a:cs typeface="Courier New" pitchFamily="49" charset="0"/>
              </a:rPr>
              <a:t>Пример </a:t>
            </a:r>
            <a:r>
              <a:rPr lang="ru-RU" sz="1600" dirty="0">
                <a:cs typeface="Courier New" pitchFamily="49" charset="0"/>
              </a:rPr>
              <a:t>его использования:</a:t>
            </a:r>
          </a:p>
          <a:p>
            <a:pPr marL="0" indent="0">
              <a:buNone/>
            </a:pPr>
            <a:r>
              <a:rPr lang="ru-RU" sz="1600" dirty="0" err="1" smtClean="0">
                <a:latin typeface="Courier New" pitchFamily="49" charset="0"/>
                <a:cs typeface="Courier New" pitchFamily="49" charset="0"/>
              </a:rPr>
              <a:t>var</a:t>
            </a:r>
            <a:r>
              <a:rPr lang="ru-RU" sz="16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str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 = "Я люблю 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JavaScript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!"; // будем искать в этой строке</a:t>
            </a:r>
          </a:p>
          <a:p>
            <a:pPr marL="0" indent="0">
              <a:buNone/>
            </a:pPr>
            <a:r>
              <a:rPr lang="ru-RU" sz="1600" dirty="0" err="1" smtClean="0">
                <a:latin typeface="Courier New" pitchFamily="49" charset="0"/>
                <a:cs typeface="Courier New" pitchFamily="49" charset="0"/>
              </a:rPr>
              <a:t>alert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( 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str.search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( /ЛЮ/ ) ); // -1</a:t>
            </a:r>
          </a:p>
          <a:p>
            <a:pPr marL="0" indent="0">
              <a:buNone/>
            </a:pP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alert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( 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str.search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( /ЛЮ/i ) ); // 2</a:t>
            </a:r>
          </a:p>
          <a:p>
            <a:pPr marL="0" indent="0">
              <a:buNone/>
            </a:pPr>
            <a:endParaRPr lang="ru-RU" sz="800" dirty="0">
              <a:cs typeface="Courier New" pitchFamily="49" charset="0"/>
            </a:endParaRPr>
          </a:p>
          <a:p>
            <a:pPr marL="0" indent="0">
              <a:buNone/>
            </a:pPr>
            <a:r>
              <a:rPr lang="ru-RU" sz="1600" dirty="0" smtClean="0">
                <a:cs typeface="Courier New" pitchFamily="49" charset="0"/>
              </a:rPr>
              <a:t>С </a:t>
            </a:r>
            <a:r>
              <a:rPr lang="ru-RU" sz="1600" dirty="0" err="1">
                <a:cs typeface="Courier New" pitchFamily="49" charset="0"/>
              </a:rPr>
              <a:t>регом</a:t>
            </a:r>
            <a:r>
              <a:rPr lang="ru-RU" sz="1600" dirty="0">
                <a:cs typeface="Courier New" pitchFamily="49" charset="0"/>
              </a:rPr>
              <a:t> /ЛЮ/ вызов вернул -1, что означает «не найдено» (как и в </a:t>
            </a:r>
            <a:r>
              <a:rPr lang="ru-RU" sz="1600" dirty="0" err="1">
                <a:cs typeface="Courier New" pitchFamily="49" charset="0"/>
              </a:rPr>
              <a:t>indexOf</a:t>
            </a:r>
            <a:r>
              <a:rPr lang="ru-RU" sz="1600" dirty="0">
                <a:cs typeface="Courier New" pitchFamily="49" charset="0"/>
              </a:rPr>
              <a:t>),</a:t>
            </a:r>
          </a:p>
          <a:p>
            <a:pPr marL="0" indent="0">
              <a:buNone/>
            </a:pPr>
            <a:r>
              <a:rPr lang="ru-RU" sz="1600" dirty="0" smtClean="0">
                <a:cs typeface="Courier New" pitchFamily="49" charset="0"/>
              </a:rPr>
              <a:t>С </a:t>
            </a:r>
            <a:r>
              <a:rPr lang="ru-RU" sz="1600" dirty="0" err="1">
                <a:cs typeface="Courier New" pitchFamily="49" charset="0"/>
              </a:rPr>
              <a:t>регом</a:t>
            </a:r>
            <a:r>
              <a:rPr lang="ru-RU" sz="1600" dirty="0">
                <a:cs typeface="Courier New" pitchFamily="49" charset="0"/>
              </a:rPr>
              <a:t> /ЛЮ/i вызов нашёл совпадение на позиции 2, так как стоит флаг i, а значит «</a:t>
            </a:r>
            <a:r>
              <a:rPr lang="ru-RU" sz="1600" dirty="0" err="1">
                <a:cs typeface="Courier New" pitchFamily="49" charset="0"/>
              </a:rPr>
              <a:t>лю</a:t>
            </a:r>
            <a:r>
              <a:rPr lang="ru-RU" sz="1600" dirty="0">
                <a:cs typeface="Courier New" pitchFamily="49" charset="0"/>
              </a:rPr>
              <a:t>» тоже подходит.</a:t>
            </a:r>
          </a:p>
          <a:p>
            <a:pPr marL="0" indent="0">
              <a:buNone/>
            </a:pPr>
            <a:endParaRPr lang="ru-RU" sz="1600" dirty="0">
              <a:cs typeface="Courier New" pitchFamily="49" charset="0"/>
            </a:endParaRPr>
          </a:p>
          <a:p>
            <a:pPr marL="0" indent="0">
              <a:buNone/>
            </a:pPr>
            <a:r>
              <a:rPr lang="ru-RU" sz="1600" dirty="0">
                <a:cs typeface="Courier New" pitchFamily="49" charset="0"/>
              </a:rPr>
              <a:t>Другие флаги </a:t>
            </a:r>
            <a:r>
              <a:rPr lang="ru-RU" sz="1600" dirty="0" smtClean="0">
                <a:cs typeface="Courier New" pitchFamily="49" charset="0"/>
              </a:rPr>
              <a:t>будут рассмотрены далее.</a:t>
            </a:r>
            <a:endParaRPr lang="ru-RU" sz="1600" dirty="0">
              <a:cs typeface="Courier New" pitchFamily="49" charset="0"/>
            </a:endParaRPr>
          </a:p>
        </p:txBody>
      </p:sp>
      <p:sp>
        <p:nvSpPr>
          <p:cNvPr id="6" name="Title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762000" y="269632"/>
            <a:ext cx="8077200" cy="351056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Регулярные выражения</a:t>
            </a:r>
            <a:endParaRPr lang="ru-RU" sz="28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36116807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755576" y="692696"/>
            <a:ext cx="8208912" cy="576064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600" b="1" dirty="0">
                <a:cs typeface="Courier New" pitchFamily="49" charset="0"/>
              </a:rPr>
              <a:t>Методы </a:t>
            </a:r>
            <a:r>
              <a:rPr lang="ru-RU" sz="1600" b="1" dirty="0" err="1">
                <a:cs typeface="Courier New" pitchFamily="49" charset="0"/>
              </a:rPr>
              <a:t>RegExp</a:t>
            </a:r>
            <a:r>
              <a:rPr lang="ru-RU" sz="1600" b="1" dirty="0">
                <a:cs typeface="Courier New" pitchFamily="49" charset="0"/>
              </a:rPr>
              <a:t> и </a:t>
            </a:r>
            <a:r>
              <a:rPr lang="ru-RU" sz="1600" b="1" dirty="0" err="1">
                <a:cs typeface="Courier New" pitchFamily="49" charset="0"/>
              </a:rPr>
              <a:t>String</a:t>
            </a:r>
            <a:endParaRPr lang="ru-RU" sz="1600" b="1" dirty="0">
              <a:cs typeface="Courier New" pitchFamily="49" charset="0"/>
            </a:endParaRPr>
          </a:p>
          <a:p>
            <a:pPr marL="0" indent="0">
              <a:buNone/>
            </a:pPr>
            <a:r>
              <a:rPr lang="ru-RU" sz="1600" dirty="0" smtClean="0">
                <a:cs typeface="Courier New" pitchFamily="49" charset="0"/>
              </a:rPr>
              <a:t>Регулярные </a:t>
            </a:r>
            <a:r>
              <a:rPr lang="ru-RU" sz="1600" dirty="0">
                <a:cs typeface="Courier New" pitchFamily="49" charset="0"/>
              </a:rPr>
              <a:t>выражения в </a:t>
            </a:r>
            <a:r>
              <a:rPr lang="ru-RU" sz="1600" dirty="0" err="1">
                <a:cs typeface="Courier New" pitchFamily="49" charset="0"/>
              </a:rPr>
              <a:t>JavaScript</a:t>
            </a:r>
            <a:r>
              <a:rPr lang="ru-RU" sz="1600" dirty="0">
                <a:cs typeface="Courier New" pitchFamily="49" charset="0"/>
              </a:rPr>
              <a:t> являются объектами класса </a:t>
            </a:r>
            <a:r>
              <a:rPr lang="ru-RU" sz="1600" dirty="0" err="1">
                <a:cs typeface="Courier New" pitchFamily="49" charset="0"/>
              </a:rPr>
              <a:t>RegExp</a:t>
            </a:r>
            <a:r>
              <a:rPr lang="ru-RU" sz="1600" dirty="0">
                <a:cs typeface="Courier New" pitchFamily="49" charset="0"/>
              </a:rPr>
              <a:t>.</a:t>
            </a:r>
          </a:p>
          <a:p>
            <a:pPr marL="0" indent="0">
              <a:buNone/>
            </a:pPr>
            <a:r>
              <a:rPr lang="ru-RU" sz="1600" dirty="0" smtClean="0">
                <a:cs typeface="Courier New" pitchFamily="49" charset="0"/>
              </a:rPr>
              <a:t>Кроме </a:t>
            </a:r>
            <a:r>
              <a:rPr lang="ru-RU" sz="1600" dirty="0">
                <a:cs typeface="Courier New" pitchFamily="49" charset="0"/>
              </a:rPr>
              <a:t>того, методы для поиска по регулярным выражениям встроены прямо в обычные строки </a:t>
            </a:r>
            <a:r>
              <a:rPr lang="ru-RU" sz="1600" dirty="0" err="1">
                <a:cs typeface="Courier New" pitchFamily="49" charset="0"/>
              </a:rPr>
              <a:t>String</a:t>
            </a:r>
            <a:r>
              <a:rPr lang="ru-RU" sz="1600" dirty="0">
                <a:cs typeface="Courier New" pitchFamily="49" charset="0"/>
              </a:rPr>
              <a:t>.</a:t>
            </a:r>
          </a:p>
          <a:p>
            <a:pPr marL="0" indent="0">
              <a:buNone/>
            </a:pPr>
            <a:r>
              <a:rPr lang="ru-RU" sz="1600" dirty="0" smtClean="0">
                <a:cs typeface="Courier New" pitchFamily="49" charset="0"/>
              </a:rPr>
              <a:t>К </a:t>
            </a:r>
            <a:r>
              <a:rPr lang="ru-RU" sz="1600" dirty="0">
                <a:cs typeface="Courier New" pitchFamily="49" charset="0"/>
              </a:rPr>
              <a:t>сожалению, общая структура встроенных методов слегка запутана, поэтому мы сначала рассмотрим их по отдельности, а затем – рецепты по решению стандартных задач с ними.</a:t>
            </a:r>
          </a:p>
          <a:p>
            <a:pPr marL="0" indent="0">
              <a:buNone/>
            </a:pPr>
            <a:endParaRPr lang="ru-RU" sz="1600" b="1" dirty="0" smtClean="0">
              <a:cs typeface="Courier New" pitchFamily="49" charset="0"/>
            </a:endParaRPr>
          </a:p>
          <a:p>
            <a:pPr marL="0" indent="0">
              <a:buNone/>
            </a:pPr>
            <a:r>
              <a:rPr lang="ru-RU" sz="1600" b="1" dirty="0" err="1" smtClean="0">
                <a:cs typeface="Courier New" pitchFamily="49" charset="0"/>
              </a:rPr>
              <a:t>str.search</a:t>
            </a:r>
            <a:r>
              <a:rPr lang="ru-RU" sz="1600" b="1" dirty="0" smtClean="0">
                <a:cs typeface="Courier New" pitchFamily="49" charset="0"/>
              </a:rPr>
              <a:t>(</a:t>
            </a:r>
            <a:r>
              <a:rPr lang="ru-RU" sz="1600" b="1" dirty="0" err="1" smtClean="0">
                <a:cs typeface="Courier New" pitchFamily="49" charset="0"/>
              </a:rPr>
              <a:t>reg</a:t>
            </a:r>
            <a:r>
              <a:rPr lang="ru-RU" sz="1600" b="1" dirty="0"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ru-RU" sz="1600" dirty="0" smtClean="0">
                <a:cs typeface="Courier New" pitchFamily="49" charset="0"/>
              </a:rPr>
              <a:t>Этот </a:t>
            </a:r>
            <a:r>
              <a:rPr lang="ru-RU" sz="1600" dirty="0">
                <a:cs typeface="Courier New" pitchFamily="49" charset="0"/>
              </a:rPr>
              <a:t>метод мы уже видели.</a:t>
            </a:r>
          </a:p>
          <a:p>
            <a:pPr marL="0" indent="0">
              <a:buNone/>
            </a:pPr>
            <a:r>
              <a:rPr lang="ru-RU" sz="1600" dirty="0" smtClean="0">
                <a:cs typeface="Courier New" pitchFamily="49" charset="0"/>
              </a:rPr>
              <a:t>Он </a:t>
            </a:r>
            <a:r>
              <a:rPr lang="ru-RU" sz="1600" dirty="0">
                <a:cs typeface="Courier New" pitchFamily="49" charset="0"/>
              </a:rPr>
              <a:t>возвращает позицию первого совпадения или -1, если ничего не найдено.</a:t>
            </a:r>
          </a:p>
          <a:p>
            <a:pPr marL="0" indent="0">
              <a:buNone/>
            </a:pPr>
            <a:endParaRPr lang="ru-RU" sz="800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ru-RU" sz="1600" dirty="0" err="1" smtClean="0">
                <a:latin typeface="Courier New" pitchFamily="49" charset="0"/>
                <a:cs typeface="Courier New" pitchFamily="49" charset="0"/>
              </a:rPr>
              <a:t>var</a:t>
            </a:r>
            <a:r>
              <a:rPr lang="ru-RU" sz="16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str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 = "Люблю 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регэкспы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 я, но странною любовью";</a:t>
            </a:r>
          </a:p>
          <a:p>
            <a:pPr marL="0" indent="0">
              <a:buNone/>
            </a:pPr>
            <a:r>
              <a:rPr lang="ru-RU" sz="1600" dirty="0" err="1" smtClean="0">
                <a:latin typeface="Courier New" pitchFamily="49" charset="0"/>
                <a:cs typeface="Courier New" pitchFamily="49" charset="0"/>
              </a:rPr>
              <a:t>alert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( 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str.search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( /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лю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/i ) ); // 0</a:t>
            </a:r>
          </a:p>
          <a:p>
            <a:pPr marL="0" indent="0">
              <a:buNone/>
            </a:pPr>
            <a:endParaRPr lang="ru-RU" sz="800" dirty="0" smtClean="0">
              <a:cs typeface="Courier New" pitchFamily="49" charset="0"/>
            </a:endParaRPr>
          </a:p>
          <a:p>
            <a:pPr marL="0" indent="0">
              <a:buNone/>
            </a:pPr>
            <a:r>
              <a:rPr lang="ru-RU" sz="1600" dirty="0" smtClean="0">
                <a:cs typeface="Courier New" pitchFamily="49" charset="0"/>
              </a:rPr>
              <a:t>Ограничение </a:t>
            </a:r>
            <a:r>
              <a:rPr lang="ru-RU" sz="1600" dirty="0">
                <a:cs typeface="Courier New" pitchFamily="49" charset="0"/>
              </a:rPr>
              <a:t>метода </a:t>
            </a:r>
            <a:r>
              <a:rPr lang="ru-RU" sz="1600" dirty="0" err="1">
                <a:cs typeface="Courier New" pitchFamily="49" charset="0"/>
              </a:rPr>
              <a:t>search</a:t>
            </a:r>
            <a:r>
              <a:rPr lang="ru-RU" sz="1600" dirty="0">
                <a:cs typeface="Courier New" pitchFamily="49" charset="0"/>
              </a:rPr>
              <a:t> – он всегда ищет только первое совпадение.</a:t>
            </a:r>
          </a:p>
          <a:p>
            <a:pPr marL="0" indent="0">
              <a:buNone/>
            </a:pPr>
            <a:r>
              <a:rPr lang="ru-RU" sz="1600" dirty="0" smtClean="0">
                <a:cs typeface="Courier New" pitchFamily="49" charset="0"/>
              </a:rPr>
              <a:t>Нельзя </a:t>
            </a:r>
            <a:r>
              <a:rPr lang="ru-RU" sz="1600" dirty="0">
                <a:cs typeface="Courier New" pitchFamily="49" charset="0"/>
              </a:rPr>
              <a:t>заставить </a:t>
            </a:r>
            <a:r>
              <a:rPr lang="ru-RU" sz="1600" dirty="0" err="1">
                <a:cs typeface="Courier New" pitchFamily="49" charset="0"/>
              </a:rPr>
              <a:t>search</a:t>
            </a:r>
            <a:r>
              <a:rPr lang="ru-RU" sz="1600" dirty="0">
                <a:cs typeface="Courier New" pitchFamily="49" charset="0"/>
              </a:rPr>
              <a:t> искать дальше первого совпадения, такой синтаксис попросту не предусмотрен. Но есть другие методы, которые это умеют</a:t>
            </a:r>
            <a:r>
              <a:rPr lang="ru-RU" sz="1600" dirty="0" smtClean="0">
                <a:cs typeface="Courier New" pitchFamily="49" charset="0"/>
              </a:rPr>
              <a:t>.</a:t>
            </a:r>
            <a:endParaRPr lang="ru-RU" sz="1600" dirty="0">
              <a:cs typeface="Courier New" pitchFamily="49" charset="0"/>
            </a:endParaRPr>
          </a:p>
        </p:txBody>
      </p:sp>
      <p:sp>
        <p:nvSpPr>
          <p:cNvPr id="6" name="Title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762000" y="269632"/>
            <a:ext cx="8077200" cy="351056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Регулярные выражения</a:t>
            </a:r>
            <a:endParaRPr lang="ru-RU" sz="28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623486168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755576" y="692696"/>
            <a:ext cx="8208912" cy="576064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600" b="1" dirty="0" err="1">
                <a:cs typeface="Courier New" pitchFamily="49" charset="0"/>
              </a:rPr>
              <a:t>str.match</a:t>
            </a:r>
            <a:r>
              <a:rPr lang="ru-RU" sz="1600" b="1" dirty="0">
                <a:cs typeface="Courier New" pitchFamily="49" charset="0"/>
              </a:rPr>
              <a:t>(</a:t>
            </a:r>
            <a:r>
              <a:rPr lang="ru-RU" sz="1600" b="1" dirty="0" err="1">
                <a:cs typeface="Courier New" pitchFamily="49" charset="0"/>
              </a:rPr>
              <a:t>reg</a:t>
            </a:r>
            <a:r>
              <a:rPr lang="ru-RU" sz="1600" b="1" dirty="0">
                <a:cs typeface="Courier New" pitchFamily="49" charset="0"/>
              </a:rPr>
              <a:t>) без флага g</a:t>
            </a:r>
          </a:p>
          <a:p>
            <a:pPr marL="0" indent="0">
              <a:buNone/>
            </a:pPr>
            <a:r>
              <a:rPr lang="ru-RU" sz="1600" dirty="0">
                <a:cs typeface="Courier New" pitchFamily="49" charset="0"/>
              </a:rPr>
              <a:t>Метод </a:t>
            </a:r>
            <a:r>
              <a:rPr lang="ru-RU" sz="1600" dirty="0" err="1">
                <a:cs typeface="Courier New" pitchFamily="49" charset="0"/>
              </a:rPr>
              <a:t>str.match</a:t>
            </a:r>
            <a:r>
              <a:rPr lang="ru-RU" sz="1600" dirty="0">
                <a:cs typeface="Courier New" pitchFamily="49" charset="0"/>
              </a:rPr>
              <a:t> работает по-разному, в зависимости от наличия или отсутствия флага g, поэтому сначала мы разберём вариант, когда его нет.</a:t>
            </a:r>
          </a:p>
          <a:p>
            <a:pPr marL="0" indent="0">
              <a:buNone/>
            </a:pPr>
            <a:r>
              <a:rPr lang="ru-RU" sz="1600" dirty="0">
                <a:cs typeface="Courier New" pitchFamily="49" charset="0"/>
              </a:rPr>
              <a:t>В этом случае </a:t>
            </a:r>
            <a:r>
              <a:rPr lang="ru-RU" sz="1600" dirty="0" err="1">
                <a:cs typeface="Courier New" pitchFamily="49" charset="0"/>
              </a:rPr>
              <a:t>str.match</a:t>
            </a:r>
            <a:r>
              <a:rPr lang="ru-RU" sz="1600" dirty="0">
                <a:cs typeface="Courier New" pitchFamily="49" charset="0"/>
              </a:rPr>
              <a:t>(</a:t>
            </a:r>
            <a:r>
              <a:rPr lang="ru-RU" sz="1600" dirty="0" err="1">
                <a:cs typeface="Courier New" pitchFamily="49" charset="0"/>
              </a:rPr>
              <a:t>reg</a:t>
            </a:r>
            <a:r>
              <a:rPr lang="ru-RU" sz="1600" dirty="0">
                <a:cs typeface="Courier New" pitchFamily="49" charset="0"/>
              </a:rPr>
              <a:t>) находит только одно, первое совпадение.</a:t>
            </a:r>
          </a:p>
          <a:p>
            <a:pPr marL="0" indent="0">
              <a:buNone/>
            </a:pPr>
            <a:r>
              <a:rPr lang="ru-RU" sz="1600" dirty="0">
                <a:cs typeface="Courier New" pitchFamily="49" charset="0"/>
              </a:rPr>
              <a:t>Результат вызова – это массив, состоящий из этого совпадения, с дополнительными свойствами </a:t>
            </a:r>
            <a:r>
              <a:rPr lang="ru-RU" sz="1600" dirty="0" err="1">
                <a:cs typeface="Courier New" pitchFamily="49" charset="0"/>
              </a:rPr>
              <a:t>index</a:t>
            </a:r>
            <a:r>
              <a:rPr lang="ru-RU" sz="1600" dirty="0">
                <a:cs typeface="Courier New" pitchFamily="49" charset="0"/>
              </a:rPr>
              <a:t> – позиция, на которой оно обнаружено и </a:t>
            </a:r>
            <a:r>
              <a:rPr lang="ru-RU" sz="1600" dirty="0" err="1">
                <a:cs typeface="Courier New" pitchFamily="49" charset="0"/>
              </a:rPr>
              <a:t>input</a:t>
            </a:r>
            <a:r>
              <a:rPr lang="ru-RU" sz="1600" dirty="0">
                <a:cs typeface="Courier New" pitchFamily="49" charset="0"/>
              </a:rPr>
              <a:t> – строка, в которой был </a:t>
            </a:r>
            <a:r>
              <a:rPr lang="ru-RU" sz="1600" dirty="0" smtClean="0">
                <a:cs typeface="Courier New" pitchFamily="49" charset="0"/>
              </a:rPr>
              <a:t>поиск. Например</a:t>
            </a:r>
            <a:r>
              <a:rPr lang="ru-RU" sz="1600" dirty="0">
                <a:cs typeface="Courier New" pitchFamily="49" charset="0"/>
              </a:rPr>
              <a:t>:</a:t>
            </a:r>
          </a:p>
          <a:p>
            <a:pPr marL="0" indent="0">
              <a:buNone/>
            </a:pPr>
            <a:r>
              <a:rPr lang="ru-RU" sz="1600" dirty="0" err="1" smtClean="0">
                <a:latin typeface="Courier New" pitchFamily="49" charset="0"/>
                <a:cs typeface="Courier New" pitchFamily="49" charset="0"/>
              </a:rPr>
              <a:t>var</a:t>
            </a:r>
            <a:r>
              <a:rPr lang="ru-RU" sz="16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str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 = "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ОЙ-Ой-ой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";</a:t>
            </a:r>
          </a:p>
          <a:p>
            <a:pPr marL="0" indent="0">
              <a:buNone/>
            </a:pPr>
            <a:r>
              <a:rPr lang="ru-RU" sz="1600" dirty="0" err="1" smtClean="0">
                <a:latin typeface="Courier New" pitchFamily="49" charset="0"/>
                <a:cs typeface="Courier New" pitchFamily="49" charset="0"/>
              </a:rPr>
              <a:t>var</a:t>
            </a:r>
            <a:r>
              <a:rPr lang="ru-RU" sz="16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result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str.match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( /ой/i );</a:t>
            </a:r>
          </a:p>
          <a:p>
            <a:pPr marL="0" indent="0">
              <a:buNone/>
            </a:pPr>
            <a:r>
              <a:rPr lang="ru-RU" sz="1600" dirty="0" err="1" smtClean="0">
                <a:latin typeface="Courier New" pitchFamily="49" charset="0"/>
                <a:cs typeface="Courier New" pitchFamily="49" charset="0"/>
              </a:rPr>
              <a:t>alert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( 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result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[0] ); // ОЙ  (совпадение)</a:t>
            </a:r>
          </a:p>
          <a:p>
            <a:pPr marL="0" indent="0">
              <a:buNone/>
            </a:pP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alert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( 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result.index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 ); // 0 (позиция)</a:t>
            </a:r>
          </a:p>
          <a:p>
            <a:pPr marL="0" indent="0">
              <a:buNone/>
            </a:pP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alert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( 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result.input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 ); // 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ОЙ-Ой-ой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 (вся поисковая строка)</a:t>
            </a:r>
          </a:p>
          <a:p>
            <a:pPr marL="0" indent="0">
              <a:buNone/>
            </a:pPr>
            <a:endParaRPr lang="ru-RU" sz="800" dirty="0" smtClean="0">
              <a:cs typeface="Courier New" pitchFamily="49" charset="0"/>
            </a:endParaRPr>
          </a:p>
          <a:p>
            <a:pPr marL="0" indent="0">
              <a:buNone/>
            </a:pPr>
            <a:r>
              <a:rPr lang="ru-RU" sz="1600" dirty="0" smtClean="0">
                <a:cs typeface="Courier New" pitchFamily="49" charset="0"/>
              </a:rPr>
              <a:t>У </a:t>
            </a:r>
            <a:r>
              <a:rPr lang="ru-RU" sz="1600" dirty="0">
                <a:cs typeface="Courier New" pitchFamily="49" charset="0"/>
              </a:rPr>
              <a:t>этого массива не всегда только один элемент.</a:t>
            </a:r>
          </a:p>
          <a:p>
            <a:pPr marL="0" indent="0">
              <a:buNone/>
            </a:pPr>
            <a:r>
              <a:rPr lang="ru-RU" sz="1600" dirty="0" smtClean="0">
                <a:cs typeface="Courier New" pitchFamily="49" charset="0"/>
              </a:rPr>
              <a:t>Если </a:t>
            </a:r>
            <a:r>
              <a:rPr lang="ru-RU" sz="1600" dirty="0">
                <a:cs typeface="Courier New" pitchFamily="49" charset="0"/>
              </a:rPr>
              <a:t>часть шаблона обозначена скобками, то она станет </a:t>
            </a:r>
            <a:r>
              <a:rPr lang="ru-RU" sz="1600" dirty="0" err="1" smtClean="0">
                <a:cs typeface="Courier New" pitchFamily="49" charset="0"/>
              </a:rPr>
              <a:t>отдельн</a:t>
            </a:r>
            <a:r>
              <a:rPr lang="ru-RU" sz="1600" dirty="0" smtClean="0">
                <a:cs typeface="Courier New" pitchFamily="49" charset="0"/>
              </a:rPr>
              <a:t>. элем. массива</a:t>
            </a:r>
            <a:r>
              <a:rPr lang="ru-RU" sz="1600" dirty="0">
                <a:cs typeface="Courier New" pitchFamily="49" charset="0"/>
              </a:rPr>
              <a:t>.</a:t>
            </a:r>
          </a:p>
          <a:p>
            <a:pPr marL="0" indent="0">
              <a:buNone/>
            </a:pPr>
            <a:r>
              <a:rPr lang="ru-RU" sz="1600" dirty="0" err="1" smtClean="0">
                <a:latin typeface="Courier New" pitchFamily="49" charset="0"/>
                <a:cs typeface="Courier New" pitchFamily="49" charset="0"/>
              </a:rPr>
              <a:t>var</a:t>
            </a:r>
            <a:r>
              <a:rPr lang="ru-RU" sz="16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ru-RU" sz="1600" dirty="0" err="1" smtClean="0">
                <a:latin typeface="Courier New" pitchFamily="49" charset="0"/>
                <a:cs typeface="Courier New" pitchFamily="49" charset="0"/>
              </a:rPr>
              <a:t>str</a:t>
            </a:r>
            <a:r>
              <a:rPr lang="ru-RU" sz="1600" dirty="0" smtClean="0">
                <a:latin typeface="Courier New" pitchFamily="49" charset="0"/>
                <a:cs typeface="Courier New" pitchFamily="49" charset="0"/>
              </a:rPr>
              <a:t> = "</a:t>
            </a:r>
            <a:r>
              <a:rPr lang="ru-RU" sz="1600" dirty="0" err="1" smtClean="0">
                <a:latin typeface="Courier New" pitchFamily="49" charset="0"/>
                <a:cs typeface="Courier New" pitchFamily="49" charset="0"/>
              </a:rPr>
              <a:t>javascript</a:t>
            </a:r>
            <a:r>
              <a:rPr lang="ru-RU" sz="1600" dirty="0" smtClean="0">
                <a:latin typeface="Courier New" pitchFamily="49" charset="0"/>
                <a:cs typeface="Courier New" pitchFamily="49" charset="0"/>
              </a:rPr>
              <a:t> - это такой язык";</a:t>
            </a:r>
          </a:p>
          <a:p>
            <a:pPr marL="0" indent="0">
              <a:buNone/>
            </a:pPr>
            <a:r>
              <a:rPr lang="ru-RU" sz="1600" dirty="0" err="1" smtClean="0">
                <a:latin typeface="Courier New" pitchFamily="49" charset="0"/>
                <a:cs typeface="Courier New" pitchFamily="49" charset="0"/>
              </a:rPr>
              <a:t>var</a:t>
            </a:r>
            <a:r>
              <a:rPr lang="ru-RU" sz="16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result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str.match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( /JAVA(SCRIPT)/i );</a:t>
            </a:r>
          </a:p>
          <a:p>
            <a:pPr marL="0" indent="0">
              <a:buNone/>
            </a:pPr>
            <a:r>
              <a:rPr lang="ru-RU" sz="1600" dirty="0" err="1" smtClean="0">
                <a:latin typeface="Courier New" pitchFamily="49" charset="0"/>
                <a:cs typeface="Courier New" pitchFamily="49" charset="0"/>
              </a:rPr>
              <a:t>alert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( 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result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[0] ); // 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javascript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 (всё совпадение полностью)</a:t>
            </a:r>
          </a:p>
          <a:p>
            <a:pPr marL="0" indent="0">
              <a:buNone/>
            </a:pP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alert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( 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result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[1] ); // 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script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 (часть </a:t>
            </a:r>
            <a:r>
              <a:rPr lang="ru-RU" sz="1600" dirty="0" err="1" smtClean="0">
                <a:latin typeface="Courier New" pitchFamily="49" charset="0"/>
                <a:cs typeface="Courier New" pitchFamily="49" charset="0"/>
              </a:rPr>
              <a:t>совпаден,соответств.скобкам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alert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( 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result.index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 ); // 0</a:t>
            </a:r>
          </a:p>
          <a:p>
            <a:pPr marL="0" indent="0">
              <a:buNone/>
            </a:pP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alert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( 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result.input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 ); // 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javascript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 - это такой </a:t>
            </a:r>
            <a:r>
              <a:rPr lang="ru-RU" sz="1600" dirty="0" smtClean="0">
                <a:latin typeface="Courier New" pitchFamily="49" charset="0"/>
                <a:cs typeface="Courier New" pitchFamily="49" charset="0"/>
              </a:rPr>
              <a:t>язык</a:t>
            </a:r>
            <a:endParaRPr lang="ru-RU" sz="16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Title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762000" y="269632"/>
            <a:ext cx="8077200" cy="351056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Регулярные выражения</a:t>
            </a:r>
            <a:endParaRPr lang="ru-RU" sz="28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910716825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755576" y="692696"/>
            <a:ext cx="8208912" cy="576064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600" dirty="0">
                <a:cs typeface="Courier New" pitchFamily="49" charset="0"/>
              </a:rPr>
              <a:t>Благодаря флагу i поиск не обращает внимание на регистр буквы, поэтому находит </a:t>
            </a:r>
            <a:r>
              <a:rPr lang="ru-RU" sz="1600" dirty="0" err="1">
                <a:cs typeface="Courier New" pitchFamily="49" charset="0"/>
              </a:rPr>
              <a:t>javascript</a:t>
            </a:r>
            <a:r>
              <a:rPr lang="ru-RU" sz="1600" dirty="0">
                <a:cs typeface="Courier New" pitchFamily="49" charset="0"/>
              </a:rPr>
              <a:t>. При этом часть строки, соответствующая SCRIPT, выделена в отдельный элемент массива.</a:t>
            </a:r>
          </a:p>
          <a:p>
            <a:pPr marL="0" indent="0">
              <a:buNone/>
            </a:pPr>
            <a:endParaRPr lang="ru-RU" sz="800" dirty="0" smtClean="0">
              <a:cs typeface="Courier New" pitchFamily="49" charset="0"/>
            </a:endParaRPr>
          </a:p>
          <a:p>
            <a:pPr marL="0" indent="0">
              <a:buNone/>
            </a:pPr>
            <a:r>
              <a:rPr lang="ru-RU" sz="1600" b="1" dirty="0" err="1" smtClean="0">
                <a:cs typeface="Courier New" pitchFamily="49" charset="0"/>
              </a:rPr>
              <a:t>str.match</a:t>
            </a:r>
            <a:r>
              <a:rPr lang="ru-RU" sz="1600" b="1" dirty="0" smtClean="0">
                <a:cs typeface="Courier New" pitchFamily="49" charset="0"/>
              </a:rPr>
              <a:t>(</a:t>
            </a:r>
            <a:r>
              <a:rPr lang="ru-RU" sz="1600" b="1" dirty="0" err="1" smtClean="0">
                <a:cs typeface="Courier New" pitchFamily="49" charset="0"/>
              </a:rPr>
              <a:t>reg</a:t>
            </a:r>
            <a:r>
              <a:rPr lang="ru-RU" sz="1600" b="1" dirty="0">
                <a:cs typeface="Courier New" pitchFamily="49" charset="0"/>
              </a:rPr>
              <a:t>) с флагом g</a:t>
            </a:r>
          </a:p>
          <a:p>
            <a:pPr marL="0" indent="0">
              <a:buNone/>
            </a:pPr>
            <a:r>
              <a:rPr lang="ru-RU" sz="1600" dirty="0" smtClean="0">
                <a:cs typeface="Courier New" pitchFamily="49" charset="0"/>
              </a:rPr>
              <a:t>При </a:t>
            </a:r>
            <a:r>
              <a:rPr lang="ru-RU" sz="1600" dirty="0">
                <a:cs typeface="Courier New" pitchFamily="49" charset="0"/>
              </a:rPr>
              <a:t>наличии флага g, вызов </a:t>
            </a:r>
            <a:r>
              <a:rPr lang="ru-RU" sz="1600" dirty="0" err="1">
                <a:cs typeface="Courier New" pitchFamily="49" charset="0"/>
              </a:rPr>
              <a:t>match</a:t>
            </a:r>
            <a:r>
              <a:rPr lang="ru-RU" sz="1600" dirty="0">
                <a:cs typeface="Courier New" pitchFamily="49" charset="0"/>
              </a:rPr>
              <a:t> возвращает обычный массив из всех совпадений.</a:t>
            </a:r>
          </a:p>
          <a:p>
            <a:pPr marL="0" indent="0">
              <a:buNone/>
            </a:pPr>
            <a:r>
              <a:rPr lang="ru-RU" sz="1600" dirty="0" smtClean="0">
                <a:cs typeface="Courier New" pitchFamily="49" charset="0"/>
              </a:rPr>
              <a:t>Никаких </a:t>
            </a:r>
            <a:r>
              <a:rPr lang="ru-RU" sz="1600" dirty="0">
                <a:cs typeface="Courier New" pitchFamily="49" charset="0"/>
              </a:rPr>
              <a:t>дополнительных свойств у массива в этом случае нет, скобки дополнительных элементов не порождают.</a:t>
            </a:r>
          </a:p>
          <a:p>
            <a:pPr marL="0" indent="0">
              <a:buNone/>
            </a:pPr>
            <a:r>
              <a:rPr lang="ru-RU" sz="1600" dirty="0" smtClean="0">
                <a:cs typeface="Courier New" pitchFamily="49" charset="0"/>
              </a:rPr>
              <a:t>Например</a:t>
            </a:r>
            <a:r>
              <a:rPr lang="ru-RU" sz="1600" dirty="0">
                <a:cs typeface="Courier New" pitchFamily="49" charset="0"/>
              </a:rPr>
              <a:t>:</a:t>
            </a:r>
          </a:p>
          <a:p>
            <a:pPr marL="0" indent="0">
              <a:buNone/>
            </a:pPr>
            <a:r>
              <a:rPr lang="ru-RU" sz="1600" dirty="0" err="1" smtClean="0">
                <a:latin typeface="Courier New" pitchFamily="49" charset="0"/>
                <a:cs typeface="Courier New" pitchFamily="49" charset="0"/>
              </a:rPr>
              <a:t>var</a:t>
            </a:r>
            <a:r>
              <a:rPr lang="ru-RU" sz="16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str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 = "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ОЙ-Ой-ой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";</a:t>
            </a:r>
          </a:p>
          <a:p>
            <a:pPr marL="0" indent="0">
              <a:buNone/>
            </a:pPr>
            <a:r>
              <a:rPr lang="ru-RU" sz="1600" dirty="0" err="1" smtClean="0">
                <a:latin typeface="Courier New" pitchFamily="49" charset="0"/>
                <a:cs typeface="Courier New" pitchFamily="49" charset="0"/>
              </a:rPr>
              <a:t>var</a:t>
            </a:r>
            <a:r>
              <a:rPr lang="ru-RU" sz="16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result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str.match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( /ой/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ig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 );</a:t>
            </a:r>
          </a:p>
          <a:p>
            <a:pPr marL="0" indent="0">
              <a:buNone/>
            </a:pPr>
            <a:r>
              <a:rPr lang="ru-RU" sz="1600" dirty="0" err="1" smtClean="0">
                <a:latin typeface="Courier New" pitchFamily="49" charset="0"/>
                <a:cs typeface="Courier New" pitchFamily="49" charset="0"/>
              </a:rPr>
              <a:t>alert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( 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result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 ); // ОЙ, Ой, ой</a:t>
            </a:r>
          </a:p>
          <a:p>
            <a:pPr marL="0" indent="0">
              <a:buNone/>
            </a:pPr>
            <a:endParaRPr lang="ru-RU" sz="800" dirty="0">
              <a:cs typeface="Courier New" pitchFamily="49" charset="0"/>
            </a:endParaRPr>
          </a:p>
          <a:p>
            <a:pPr marL="0" indent="0">
              <a:buNone/>
            </a:pPr>
            <a:r>
              <a:rPr lang="ru-RU" sz="1600" dirty="0">
                <a:cs typeface="Courier New" pitchFamily="49" charset="0"/>
              </a:rPr>
              <a:t>Пример со скобками:</a:t>
            </a:r>
          </a:p>
          <a:p>
            <a:pPr marL="0" indent="0">
              <a:buNone/>
            </a:pPr>
            <a:r>
              <a:rPr lang="ru-RU" sz="1600" dirty="0" err="1" smtClean="0">
                <a:latin typeface="Courier New" pitchFamily="49" charset="0"/>
                <a:cs typeface="Courier New" pitchFamily="49" charset="0"/>
              </a:rPr>
              <a:t>var</a:t>
            </a:r>
            <a:r>
              <a:rPr lang="ru-RU" sz="16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str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 = "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javascript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 - это такой язык";</a:t>
            </a:r>
          </a:p>
          <a:p>
            <a:pPr marL="0" indent="0">
              <a:buNone/>
            </a:pPr>
            <a:r>
              <a:rPr lang="ru-RU" sz="1600" dirty="0" err="1" smtClean="0">
                <a:latin typeface="Courier New" pitchFamily="49" charset="0"/>
                <a:cs typeface="Courier New" pitchFamily="49" charset="0"/>
              </a:rPr>
              <a:t>var</a:t>
            </a:r>
            <a:r>
              <a:rPr lang="ru-RU" sz="16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result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str.match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( /JAVA(SCRIPT)/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gi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 );</a:t>
            </a:r>
          </a:p>
          <a:p>
            <a:pPr marL="0" indent="0">
              <a:buNone/>
            </a:pPr>
            <a:r>
              <a:rPr lang="ru-RU" sz="1600" dirty="0" err="1" smtClean="0">
                <a:latin typeface="Courier New" pitchFamily="49" charset="0"/>
                <a:cs typeface="Courier New" pitchFamily="49" charset="0"/>
              </a:rPr>
              <a:t>alert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( 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result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[0] ); // 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javascript</a:t>
            </a:r>
            <a:endParaRPr lang="ru-RU" sz="16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alert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( 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result.length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 ); // 1</a:t>
            </a:r>
          </a:p>
          <a:p>
            <a:pPr marL="0" indent="0">
              <a:buNone/>
            </a:pP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alert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( 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result.index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 ); // </a:t>
            </a:r>
            <a:r>
              <a:rPr lang="ru-RU" sz="1600" dirty="0" err="1" smtClean="0">
                <a:latin typeface="Courier New" pitchFamily="49" charset="0"/>
                <a:cs typeface="Courier New" pitchFamily="49" charset="0"/>
              </a:rPr>
              <a:t>undefined</a:t>
            </a:r>
            <a:endParaRPr lang="ru-RU" sz="1600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ru-RU" sz="1600" dirty="0">
              <a:latin typeface="+mj-lt"/>
              <a:cs typeface="Courier New" pitchFamily="49" charset="0"/>
            </a:endParaRPr>
          </a:p>
          <a:p>
            <a:pPr marL="0" indent="0">
              <a:buNone/>
            </a:pPr>
            <a:endParaRPr lang="ru-RU" sz="1600" dirty="0">
              <a:cs typeface="Courier New" pitchFamily="49" charset="0"/>
            </a:endParaRPr>
          </a:p>
        </p:txBody>
      </p:sp>
      <p:sp>
        <p:nvSpPr>
          <p:cNvPr id="6" name="Title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762000" y="269632"/>
            <a:ext cx="8077200" cy="351056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Регулярные выражения</a:t>
            </a:r>
            <a:endParaRPr lang="ru-RU" sz="28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228184" y="4217020"/>
            <a:ext cx="259228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>
                <a:latin typeface="+mj-lt"/>
                <a:cs typeface="Courier New" pitchFamily="49" charset="0"/>
              </a:rPr>
              <a:t>Из последнего примера видно, что элемент в массиве ровно один, и свойства </a:t>
            </a:r>
            <a:r>
              <a:rPr lang="ru-RU" sz="1600" dirty="0" err="1">
                <a:latin typeface="+mj-lt"/>
                <a:cs typeface="Courier New" pitchFamily="49" charset="0"/>
              </a:rPr>
              <a:t>index</a:t>
            </a:r>
            <a:r>
              <a:rPr lang="ru-RU" sz="1600" dirty="0">
                <a:latin typeface="+mj-lt"/>
                <a:cs typeface="Courier New" pitchFamily="49" charset="0"/>
              </a:rPr>
              <a:t> также нет. Такова особенность глобального поиска при помощи </a:t>
            </a:r>
            <a:r>
              <a:rPr lang="ru-RU" sz="1600" dirty="0" err="1">
                <a:latin typeface="+mj-lt"/>
                <a:cs typeface="Courier New" pitchFamily="49" charset="0"/>
              </a:rPr>
              <a:t>match</a:t>
            </a:r>
            <a:r>
              <a:rPr lang="ru-RU" sz="1600" dirty="0">
                <a:latin typeface="+mj-lt"/>
                <a:cs typeface="Courier New" pitchFamily="49" charset="0"/>
              </a:rPr>
              <a:t> – он просто возвращает все совпадения</a:t>
            </a:r>
            <a:r>
              <a:rPr lang="ru-RU" sz="1600" dirty="0" smtClean="0">
                <a:latin typeface="+mj-lt"/>
                <a:cs typeface="Courier New" pitchFamily="49" charset="0"/>
              </a:rPr>
              <a:t>.</a:t>
            </a:r>
            <a:endParaRPr lang="ru-RU" sz="1600" dirty="0">
              <a:latin typeface="+mj-lt"/>
              <a:cs typeface="Courier New" pitchFamily="49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550815707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755576" y="692696"/>
            <a:ext cx="8208912" cy="576064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600" dirty="0" smtClean="0">
                <a:cs typeface="Courier New" pitchFamily="49" charset="0"/>
              </a:rPr>
              <a:t>В </a:t>
            </a:r>
            <a:r>
              <a:rPr lang="ru-RU" sz="1600" dirty="0">
                <a:cs typeface="Courier New" pitchFamily="49" charset="0"/>
              </a:rPr>
              <a:t>случае, если совпадений не было, </a:t>
            </a:r>
            <a:r>
              <a:rPr lang="ru-RU" sz="1600" dirty="0" err="1">
                <a:cs typeface="Courier New" pitchFamily="49" charset="0"/>
              </a:rPr>
              <a:t>match</a:t>
            </a:r>
            <a:r>
              <a:rPr lang="ru-RU" sz="1600" dirty="0">
                <a:cs typeface="Courier New" pitchFamily="49" charset="0"/>
              </a:rPr>
              <a:t> возвращает </a:t>
            </a:r>
            <a:r>
              <a:rPr lang="ru-RU" sz="1600" dirty="0" err="1">
                <a:cs typeface="Courier New" pitchFamily="49" charset="0"/>
              </a:rPr>
              <a:t>null</a:t>
            </a:r>
            <a:endParaRPr lang="ru-RU" sz="1600" dirty="0">
              <a:cs typeface="Courier New" pitchFamily="49" charset="0"/>
            </a:endParaRPr>
          </a:p>
          <a:p>
            <a:pPr marL="0" indent="0">
              <a:buNone/>
            </a:pPr>
            <a:r>
              <a:rPr lang="ru-RU" sz="1600" dirty="0" smtClean="0">
                <a:cs typeface="Courier New" pitchFamily="49" charset="0"/>
              </a:rPr>
              <a:t>Обратите </a:t>
            </a:r>
            <a:r>
              <a:rPr lang="ru-RU" sz="1600" dirty="0">
                <a:cs typeface="Courier New" pitchFamily="49" charset="0"/>
              </a:rPr>
              <a:t>внимание, это важно – если </a:t>
            </a:r>
            <a:r>
              <a:rPr lang="ru-RU" sz="1600" dirty="0" err="1">
                <a:cs typeface="Courier New" pitchFamily="49" charset="0"/>
              </a:rPr>
              <a:t>match</a:t>
            </a:r>
            <a:r>
              <a:rPr lang="ru-RU" sz="1600" dirty="0">
                <a:cs typeface="Courier New" pitchFamily="49" charset="0"/>
              </a:rPr>
              <a:t> не нашёл совпадений, он возвращает не пустой массив, а именно </a:t>
            </a:r>
            <a:r>
              <a:rPr lang="ru-RU" sz="1600" dirty="0" err="1">
                <a:cs typeface="Courier New" pitchFamily="49" charset="0"/>
              </a:rPr>
              <a:t>null</a:t>
            </a:r>
            <a:r>
              <a:rPr lang="ru-RU" sz="1600" dirty="0">
                <a:cs typeface="Courier New" pitchFamily="49" charset="0"/>
              </a:rPr>
              <a:t>.</a:t>
            </a:r>
          </a:p>
          <a:p>
            <a:pPr marL="0" indent="0">
              <a:buNone/>
            </a:pPr>
            <a:r>
              <a:rPr lang="ru-RU" sz="1600" dirty="0" smtClean="0">
                <a:cs typeface="Courier New" pitchFamily="49" charset="0"/>
              </a:rPr>
              <a:t>Это </a:t>
            </a:r>
            <a:r>
              <a:rPr lang="ru-RU" sz="1600" dirty="0">
                <a:cs typeface="Courier New" pitchFamily="49" charset="0"/>
              </a:rPr>
              <a:t>важно иметь в виду, чтобы не попасть в такую ловушку:</a:t>
            </a:r>
          </a:p>
          <a:p>
            <a:pPr marL="0" indent="0">
              <a:buNone/>
            </a:pPr>
            <a:r>
              <a:rPr lang="ru-RU" sz="1600" dirty="0" err="1" smtClean="0">
                <a:latin typeface="Courier New" pitchFamily="49" charset="0"/>
                <a:cs typeface="Courier New" pitchFamily="49" charset="0"/>
              </a:rPr>
              <a:t>var</a:t>
            </a:r>
            <a:r>
              <a:rPr lang="ru-RU" sz="16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str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 = "Ой-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йой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-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йой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";</a:t>
            </a:r>
          </a:p>
          <a:p>
            <a:pPr marL="0" indent="0">
              <a:buNone/>
            </a:pPr>
            <a:r>
              <a:rPr lang="ru-RU" sz="1600" dirty="0" smtClean="0">
                <a:latin typeface="Courier New" pitchFamily="49" charset="0"/>
                <a:cs typeface="Courier New" pitchFamily="49" charset="0"/>
              </a:rPr>
              <a:t>// 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результат 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match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 не всегда массив!</a:t>
            </a:r>
          </a:p>
          <a:p>
            <a:pPr marL="0" indent="0">
              <a:buNone/>
            </a:pP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alert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str.match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(/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лю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/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gi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).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length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) </a:t>
            </a:r>
            <a:endParaRPr lang="ru-RU" sz="1600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ru-RU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ru-RU" sz="1600" dirty="0" smtClean="0">
                <a:latin typeface="Courier New" pitchFamily="49" charset="0"/>
                <a:cs typeface="Courier New" pitchFamily="49" charset="0"/>
              </a:rPr>
              <a:t>                           //ошибка! 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нет свойства 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length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 у 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null</a:t>
            </a:r>
            <a:endParaRPr lang="ru-RU" sz="16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ru-RU" sz="1600" dirty="0" smtClean="0">
              <a:cs typeface="Courier New" pitchFamily="49" charset="0"/>
            </a:endParaRPr>
          </a:p>
          <a:p>
            <a:pPr marL="0" indent="0">
              <a:buNone/>
            </a:pPr>
            <a:r>
              <a:rPr lang="ru-RU" sz="1600" b="1" dirty="0" err="1" smtClean="0">
                <a:cs typeface="Courier New" pitchFamily="49" charset="0"/>
              </a:rPr>
              <a:t>str.split</a:t>
            </a:r>
            <a:r>
              <a:rPr lang="ru-RU" sz="1600" b="1" dirty="0" smtClean="0">
                <a:cs typeface="Courier New" pitchFamily="49" charset="0"/>
              </a:rPr>
              <a:t>(</a:t>
            </a:r>
            <a:r>
              <a:rPr lang="ru-RU" sz="1600" b="1" dirty="0" err="1" smtClean="0">
                <a:cs typeface="Courier New" pitchFamily="49" charset="0"/>
              </a:rPr>
              <a:t>reg|substr</a:t>
            </a:r>
            <a:r>
              <a:rPr lang="ru-RU" sz="1600" b="1" dirty="0">
                <a:cs typeface="Courier New" pitchFamily="49" charset="0"/>
              </a:rPr>
              <a:t>, </a:t>
            </a:r>
            <a:r>
              <a:rPr lang="ru-RU" sz="1600" b="1" dirty="0" err="1">
                <a:cs typeface="Courier New" pitchFamily="49" charset="0"/>
              </a:rPr>
              <a:t>limit</a:t>
            </a:r>
            <a:r>
              <a:rPr lang="ru-RU" sz="1600" b="1" dirty="0"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ru-RU" sz="1600" dirty="0" smtClean="0">
                <a:cs typeface="Courier New" pitchFamily="49" charset="0"/>
              </a:rPr>
              <a:t>Разбивает </a:t>
            </a:r>
            <a:r>
              <a:rPr lang="ru-RU" sz="1600" dirty="0">
                <a:cs typeface="Courier New" pitchFamily="49" charset="0"/>
              </a:rPr>
              <a:t>строку в массив по разделителю – регулярному выражению </a:t>
            </a:r>
            <a:r>
              <a:rPr lang="ru-RU" sz="1600" dirty="0" err="1">
                <a:cs typeface="Courier New" pitchFamily="49" charset="0"/>
              </a:rPr>
              <a:t>regexp</a:t>
            </a:r>
            <a:r>
              <a:rPr lang="ru-RU" sz="1600" dirty="0">
                <a:cs typeface="Courier New" pitchFamily="49" charset="0"/>
              </a:rPr>
              <a:t> или подстроке </a:t>
            </a:r>
            <a:r>
              <a:rPr lang="ru-RU" sz="1600" dirty="0" err="1">
                <a:cs typeface="Courier New" pitchFamily="49" charset="0"/>
              </a:rPr>
              <a:t>substr</a:t>
            </a:r>
            <a:r>
              <a:rPr lang="ru-RU" sz="1600" dirty="0">
                <a:cs typeface="Courier New" pitchFamily="49" charset="0"/>
              </a:rPr>
              <a:t>.</a:t>
            </a:r>
          </a:p>
          <a:p>
            <a:pPr marL="0" indent="0">
              <a:buNone/>
            </a:pPr>
            <a:r>
              <a:rPr lang="ru-RU" sz="1600" dirty="0" smtClean="0">
                <a:cs typeface="Courier New" pitchFamily="49" charset="0"/>
              </a:rPr>
              <a:t>Обычно </a:t>
            </a:r>
            <a:r>
              <a:rPr lang="ru-RU" sz="1600" dirty="0">
                <a:cs typeface="Courier New" pitchFamily="49" charset="0"/>
              </a:rPr>
              <a:t>мы используем метод </a:t>
            </a:r>
            <a:r>
              <a:rPr lang="ru-RU" sz="1600" dirty="0" err="1">
                <a:cs typeface="Courier New" pitchFamily="49" charset="0"/>
              </a:rPr>
              <a:t>split</a:t>
            </a:r>
            <a:r>
              <a:rPr lang="ru-RU" sz="1600" dirty="0">
                <a:cs typeface="Courier New" pitchFamily="49" charset="0"/>
              </a:rPr>
              <a:t> со строками, вот так:</a:t>
            </a:r>
          </a:p>
          <a:p>
            <a:pPr marL="0" indent="0">
              <a:buNone/>
            </a:pPr>
            <a:r>
              <a:rPr lang="ru-RU" sz="1600" dirty="0" err="1" smtClean="0">
                <a:latin typeface="Courier New" pitchFamily="49" charset="0"/>
                <a:cs typeface="Courier New" pitchFamily="49" charset="0"/>
              </a:rPr>
              <a:t>alert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('12-34-56'.split('-')) // [12, 34, 56]</a:t>
            </a:r>
          </a:p>
          <a:p>
            <a:pPr marL="0" indent="0">
              <a:buNone/>
            </a:pPr>
            <a:endParaRPr lang="ru-RU" sz="800" dirty="0" smtClean="0">
              <a:cs typeface="Courier New" pitchFamily="49" charset="0"/>
            </a:endParaRPr>
          </a:p>
          <a:p>
            <a:pPr marL="0" indent="0">
              <a:buNone/>
            </a:pPr>
            <a:r>
              <a:rPr lang="ru-RU" sz="1600" dirty="0" smtClean="0">
                <a:cs typeface="Courier New" pitchFamily="49" charset="0"/>
              </a:rPr>
              <a:t>Можно </a:t>
            </a:r>
            <a:r>
              <a:rPr lang="ru-RU" sz="1600" dirty="0">
                <a:cs typeface="Courier New" pitchFamily="49" charset="0"/>
              </a:rPr>
              <a:t>передать в него и регулярное выражение, тогда он разобьёт строку по всем совпадениям.</a:t>
            </a:r>
          </a:p>
          <a:p>
            <a:pPr marL="0" indent="0">
              <a:buNone/>
            </a:pPr>
            <a:r>
              <a:rPr lang="ru-RU" sz="1600" dirty="0" smtClean="0">
                <a:cs typeface="Courier New" pitchFamily="49" charset="0"/>
              </a:rPr>
              <a:t>Тот </a:t>
            </a:r>
            <a:r>
              <a:rPr lang="ru-RU" sz="1600" dirty="0">
                <a:cs typeface="Courier New" pitchFamily="49" charset="0"/>
              </a:rPr>
              <a:t>же пример с </a:t>
            </a:r>
            <a:r>
              <a:rPr lang="ru-RU" sz="1600" dirty="0" err="1">
                <a:cs typeface="Courier New" pitchFamily="49" charset="0"/>
              </a:rPr>
              <a:t>регэкспом</a:t>
            </a:r>
            <a:r>
              <a:rPr lang="ru-RU" sz="1600" dirty="0">
                <a:cs typeface="Courier New" pitchFamily="49" charset="0"/>
              </a:rPr>
              <a:t>:</a:t>
            </a:r>
          </a:p>
          <a:p>
            <a:pPr marL="0" indent="0">
              <a:buNone/>
            </a:pPr>
            <a:r>
              <a:rPr lang="ru-RU" sz="1600" dirty="0" err="1" smtClean="0">
                <a:latin typeface="Courier New" pitchFamily="49" charset="0"/>
                <a:cs typeface="Courier New" pitchFamily="49" charset="0"/>
              </a:rPr>
              <a:t>alert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('12-34-56'.split(/-/)) // [12, 34, 56]</a:t>
            </a:r>
          </a:p>
          <a:p>
            <a:pPr marL="0" indent="0">
              <a:buNone/>
            </a:pPr>
            <a:endParaRPr lang="ru-RU" sz="1600" dirty="0">
              <a:cs typeface="Courier New" pitchFamily="49" charset="0"/>
            </a:endParaRPr>
          </a:p>
        </p:txBody>
      </p:sp>
      <p:sp>
        <p:nvSpPr>
          <p:cNvPr id="6" name="Title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762000" y="269632"/>
            <a:ext cx="8077200" cy="351056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Регулярные выражения</a:t>
            </a:r>
            <a:endParaRPr lang="ru-RU" sz="28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280881336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755576" y="692696"/>
            <a:ext cx="8208912" cy="576064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700" b="1" dirty="0">
                <a:cs typeface="Courier New" pitchFamily="49" charset="0"/>
              </a:rPr>
              <a:t>Рекурсия, стек</a:t>
            </a:r>
          </a:p>
          <a:p>
            <a:pPr marL="0" indent="0">
              <a:buNone/>
            </a:pPr>
            <a:r>
              <a:rPr lang="ru-RU" sz="1700" dirty="0" smtClean="0">
                <a:cs typeface="Courier New" pitchFamily="49" charset="0"/>
              </a:rPr>
              <a:t>В </a:t>
            </a:r>
            <a:r>
              <a:rPr lang="ru-RU" sz="1700" dirty="0">
                <a:cs typeface="Courier New" pitchFamily="49" charset="0"/>
              </a:rPr>
              <a:t>теле функции могут быть вызваны другие функции для выполнения подзадач.</a:t>
            </a:r>
          </a:p>
          <a:p>
            <a:pPr marL="0" indent="0">
              <a:buNone/>
            </a:pPr>
            <a:r>
              <a:rPr lang="ru-RU" sz="1700" dirty="0" smtClean="0">
                <a:cs typeface="Courier New" pitchFamily="49" charset="0"/>
              </a:rPr>
              <a:t>Частный </a:t>
            </a:r>
            <a:r>
              <a:rPr lang="ru-RU" sz="1700" dirty="0">
                <a:cs typeface="Courier New" pitchFamily="49" charset="0"/>
              </a:rPr>
              <a:t>случай </a:t>
            </a:r>
            <a:r>
              <a:rPr lang="ru-RU" sz="1700" dirty="0" err="1">
                <a:cs typeface="Courier New" pitchFamily="49" charset="0"/>
              </a:rPr>
              <a:t>подвызова</a:t>
            </a:r>
            <a:r>
              <a:rPr lang="ru-RU" sz="1700" dirty="0">
                <a:cs typeface="Courier New" pitchFamily="49" charset="0"/>
              </a:rPr>
              <a:t> – когда функция вызывает сама себя. Это называется рекурсией.</a:t>
            </a:r>
          </a:p>
          <a:p>
            <a:pPr marL="0" indent="0">
              <a:buNone/>
            </a:pPr>
            <a:r>
              <a:rPr lang="ru-RU" sz="1700" dirty="0" smtClean="0">
                <a:cs typeface="Courier New" pitchFamily="49" charset="0"/>
              </a:rPr>
              <a:t>Рекурсия </a:t>
            </a:r>
            <a:r>
              <a:rPr lang="ru-RU" sz="1700" dirty="0">
                <a:cs typeface="Courier New" pitchFamily="49" charset="0"/>
              </a:rPr>
              <a:t>используется для ситуаций, когда выполнение одной сложной задачи можно представить как некое действие в совокупности с решением той же задачи в более простом варианте.</a:t>
            </a:r>
          </a:p>
          <a:p>
            <a:pPr marL="0" indent="0">
              <a:buNone/>
            </a:pPr>
            <a:r>
              <a:rPr lang="ru-RU" sz="1700" dirty="0" smtClean="0">
                <a:cs typeface="Courier New" pitchFamily="49" charset="0"/>
              </a:rPr>
              <a:t>Рекурсия </a:t>
            </a:r>
            <a:r>
              <a:rPr lang="ru-RU" sz="1700" dirty="0">
                <a:cs typeface="Courier New" pitchFamily="49" charset="0"/>
              </a:rPr>
              <a:t>– общая тема программирования, не относящаяся напрямую к </a:t>
            </a:r>
            <a:r>
              <a:rPr lang="ru-RU" sz="1700" dirty="0" err="1">
                <a:cs typeface="Courier New" pitchFamily="49" charset="0"/>
              </a:rPr>
              <a:t>JavaScript</a:t>
            </a:r>
            <a:r>
              <a:rPr lang="ru-RU" sz="1700" dirty="0">
                <a:cs typeface="Courier New" pitchFamily="49" charset="0"/>
              </a:rPr>
              <a:t>. Если вы разрабатывали на других языках или изучали программирование раньше в ВУЗе, то наверняка уже знаете, что это такое</a:t>
            </a:r>
            <a:r>
              <a:rPr lang="ru-RU" sz="1700" dirty="0" smtClean="0">
                <a:cs typeface="Courier New" pitchFamily="49" charset="0"/>
              </a:rPr>
              <a:t>.</a:t>
            </a:r>
            <a:endParaRPr lang="ru-RU" sz="1700" dirty="0">
              <a:cs typeface="Courier New" pitchFamily="49" charset="0"/>
            </a:endParaRPr>
          </a:p>
        </p:txBody>
      </p:sp>
      <p:sp>
        <p:nvSpPr>
          <p:cNvPr id="6" name="Title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762000" y="269632"/>
            <a:ext cx="8077200" cy="351056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Рекурсия</a:t>
            </a:r>
            <a:endParaRPr lang="ru-RU" sz="28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127091515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755576" y="692696"/>
            <a:ext cx="8208912" cy="576064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600" b="1" dirty="0" err="1">
                <a:cs typeface="Courier New" pitchFamily="49" charset="0"/>
              </a:rPr>
              <a:t>str.replace</a:t>
            </a:r>
            <a:r>
              <a:rPr lang="ru-RU" sz="1600" b="1" dirty="0">
                <a:cs typeface="Courier New" pitchFamily="49" charset="0"/>
              </a:rPr>
              <a:t>(</a:t>
            </a:r>
            <a:r>
              <a:rPr lang="ru-RU" sz="1600" b="1" dirty="0" err="1">
                <a:cs typeface="Courier New" pitchFamily="49" charset="0"/>
              </a:rPr>
              <a:t>reg</a:t>
            </a:r>
            <a:r>
              <a:rPr lang="ru-RU" sz="1600" b="1" dirty="0">
                <a:cs typeface="Courier New" pitchFamily="49" charset="0"/>
              </a:rPr>
              <a:t>, </a:t>
            </a:r>
            <a:r>
              <a:rPr lang="ru-RU" sz="1600" b="1" dirty="0" err="1">
                <a:cs typeface="Courier New" pitchFamily="49" charset="0"/>
              </a:rPr>
              <a:t>str|func</a:t>
            </a:r>
            <a:r>
              <a:rPr lang="ru-RU" sz="1600" b="1" dirty="0"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ru-RU" sz="1600" dirty="0" smtClean="0">
                <a:cs typeface="Courier New" pitchFamily="49" charset="0"/>
              </a:rPr>
              <a:t>Швейцарский </a:t>
            </a:r>
            <a:r>
              <a:rPr lang="ru-RU" sz="1600" dirty="0">
                <a:cs typeface="Courier New" pitchFamily="49" charset="0"/>
              </a:rPr>
              <a:t>нож для работы со строками, поиска и замены любого </a:t>
            </a:r>
            <a:r>
              <a:rPr lang="ru-RU" sz="1600" dirty="0" err="1" smtClean="0">
                <a:cs typeface="Courier New" pitchFamily="49" charset="0"/>
              </a:rPr>
              <a:t>ур</a:t>
            </a:r>
            <a:r>
              <a:rPr lang="ru-RU" sz="1600" dirty="0" smtClean="0">
                <a:cs typeface="Courier New" pitchFamily="49" charset="0"/>
              </a:rPr>
              <a:t>. </a:t>
            </a:r>
            <a:r>
              <a:rPr lang="ru-RU" sz="1600" dirty="0">
                <a:cs typeface="Courier New" pitchFamily="49" charset="0"/>
              </a:rPr>
              <a:t>сложности.</a:t>
            </a:r>
          </a:p>
          <a:p>
            <a:pPr marL="0" indent="0">
              <a:buNone/>
            </a:pPr>
            <a:r>
              <a:rPr lang="ru-RU" sz="1600" dirty="0" smtClean="0">
                <a:cs typeface="Courier New" pitchFamily="49" charset="0"/>
              </a:rPr>
              <a:t>Его </a:t>
            </a:r>
            <a:r>
              <a:rPr lang="ru-RU" sz="1600" dirty="0">
                <a:cs typeface="Courier New" pitchFamily="49" charset="0"/>
              </a:rPr>
              <a:t>простейшее применение – поиск и замена подстроки в строке, вот так:</a:t>
            </a:r>
          </a:p>
          <a:p>
            <a:pPr marL="0" indent="0">
              <a:buNone/>
            </a:pPr>
            <a:r>
              <a:rPr lang="ru-RU" sz="1600" dirty="0" smtClean="0">
                <a:latin typeface="Courier New" pitchFamily="49" charset="0"/>
                <a:cs typeface="Courier New" pitchFamily="49" charset="0"/>
              </a:rPr>
              <a:t>// 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заменить дефис на двоеточие</a:t>
            </a:r>
          </a:p>
          <a:p>
            <a:pPr marL="0" indent="0">
              <a:buNone/>
            </a:pP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alert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('12-34-56'.replace("-", ":")) // 12:34-56</a:t>
            </a:r>
          </a:p>
          <a:p>
            <a:pPr marL="0" indent="0">
              <a:buNone/>
            </a:pPr>
            <a:endParaRPr lang="ru-RU" sz="800" dirty="0" smtClean="0">
              <a:cs typeface="Courier New" pitchFamily="49" charset="0"/>
            </a:endParaRPr>
          </a:p>
          <a:p>
            <a:pPr marL="0" indent="0">
              <a:buNone/>
            </a:pPr>
            <a:r>
              <a:rPr lang="ru-RU" sz="1600" dirty="0" smtClean="0">
                <a:cs typeface="Courier New" pitchFamily="49" charset="0"/>
              </a:rPr>
              <a:t>При </a:t>
            </a:r>
            <a:r>
              <a:rPr lang="ru-RU" sz="1600" dirty="0">
                <a:cs typeface="Courier New" pitchFamily="49" charset="0"/>
              </a:rPr>
              <a:t>вызове со строкой замены </a:t>
            </a:r>
            <a:r>
              <a:rPr lang="ru-RU" sz="1600" dirty="0" err="1">
                <a:cs typeface="Courier New" pitchFamily="49" charset="0"/>
              </a:rPr>
              <a:t>replace</a:t>
            </a:r>
            <a:r>
              <a:rPr lang="ru-RU" sz="1600" dirty="0">
                <a:cs typeface="Courier New" pitchFamily="49" charset="0"/>
              </a:rPr>
              <a:t> всегда заменяет только первое совпадение.</a:t>
            </a:r>
          </a:p>
          <a:p>
            <a:pPr marL="0" indent="0">
              <a:buNone/>
            </a:pPr>
            <a:r>
              <a:rPr lang="ru-RU" sz="1600" dirty="0" smtClean="0">
                <a:cs typeface="Courier New" pitchFamily="49" charset="0"/>
              </a:rPr>
              <a:t>Чтобы </a:t>
            </a:r>
            <a:r>
              <a:rPr lang="ru-RU" sz="1600" dirty="0">
                <a:cs typeface="Courier New" pitchFamily="49" charset="0"/>
              </a:rPr>
              <a:t>заменить все совпадения, нужно использовать для поиска не строку "-", а регулярное выражение /-/g, причём обязательно с флагом g:</a:t>
            </a:r>
          </a:p>
          <a:p>
            <a:pPr marL="0" indent="0">
              <a:buNone/>
            </a:pPr>
            <a:r>
              <a:rPr lang="ru-RU" sz="1600" dirty="0" smtClean="0">
                <a:latin typeface="Courier New" pitchFamily="49" charset="0"/>
                <a:cs typeface="Courier New" pitchFamily="49" charset="0"/>
              </a:rPr>
              <a:t>// 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заменить дефис на двоеточие</a:t>
            </a:r>
          </a:p>
          <a:p>
            <a:pPr marL="0" indent="0">
              <a:buNone/>
            </a:pP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alert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( '12-34-56'.replace( /-/g, ":" ) )  // 12:34:56</a:t>
            </a:r>
          </a:p>
          <a:p>
            <a:pPr marL="0" indent="0">
              <a:buNone/>
            </a:pPr>
            <a:endParaRPr lang="ru-RU" sz="800" dirty="0" smtClean="0">
              <a:cs typeface="Courier New" pitchFamily="49" charset="0"/>
            </a:endParaRPr>
          </a:p>
          <a:p>
            <a:pPr marL="0" indent="0">
              <a:buNone/>
            </a:pPr>
            <a:r>
              <a:rPr lang="ru-RU" sz="1600" dirty="0" smtClean="0">
                <a:cs typeface="Courier New" pitchFamily="49" charset="0"/>
              </a:rPr>
              <a:t>В строке </a:t>
            </a:r>
            <a:r>
              <a:rPr lang="ru-RU" sz="1600" dirty="0">
                <a:cs typeface="Courier New" pitchFamily="49" charset="0"/>
              </a:rPr>
              <a:t>для замены можно использовать специальные символы</a:t>
            </a:r>
            <a:r>
              <a:rPr lang="ru-RU" sz="1600" dirty="0" smtClean="0">
                <a:cs typeface="Courier New" pitchFamily="49" charset="0"/>
              </a:rPr>
              <a:t>:</a:t>
            </a:r>
          </a:p>
          <a:p>
            <a:pPr marL="0" indent="0">
              <a:buNone/>
            </a:pPr>
            <a:endParaRPr lang="ru-RU" sz="1600" dirty="0">
              <a:cs typeface="Courier New" pitchFamily="49" charset="0"/>
            </a:endParaRPr>
          </a:p>
        </p:txBody>
      </p:sp>
      <p:sp>
        <p:nvSpPr>
          <p:cNvPr id="6" name="Title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762000" y="269632"/>
            <a:ext cx="8077200" cy="351056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Регулярные выражения</a:t>
            </a:r>
            <a:endParaRPr lang="ru-RU" sz="28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3" y="4221088"/>
            <a:ext cx="7902134" cy="23762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398196211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755576" y="692696"/>
            <a:ext cx="8208912" cy="576064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600" dirty="0">
                <a:cs typeface="Courier New" pitchFamily="49" charset="0"/>
              </a:rPr>
              <a:t>Пример использования скобок и $1, $2:</a:t>
            </a:r>
          </a:p>
          <a:p>
            <a:pPr marL="0" indent="0">
              <a:buNone/>
            </a:pPr>
            <a:r>
              <a:rPr lang="ru-RU" sz="1600" dirty="0" err="1" smtClean="0">
                <a:latin typeface="Courier New" pitchFamily="49" charset="0"/>
                <a:cs typeface="Courier New" pitchFamily="49" charset="0"/>
              </a:rPr>
              <a:t>var</a:t>
            </a:r>
            <a:r>
              <a:rPr lang="ru-RU" sz="16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str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 = "Василий 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Пупкин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";</a:t>
            </a:r>
          </a:p>
          <a:p>
            <a:pPr marL="0" indent="0">
              <a:buNone/>
            </a:pPr>
            <a:r>
              <a:rPr lang="ru-RU" sz="1600" dirty="0" err="1" smtClean="0">
                <a:latin typeface="Courier New" pitchFamily="49" charset="0"/>
                <a:cs typeface="Courier New" pitchFamily="49" charset="0"/>
              </a:rPr>
              <a:t>alert</a:t>
            </a:r>
            <a:r>
              <a:rPr lang="ru-RU" sz="16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ru-RU" sz="1600" dirty="0" err="1" smtClean="0">
                <a:latin typeface="Courier New" pitchFamily="49" charset="0"/>
                <a:cs typeface="Courier New" pitchFamily="49" charset="0"/>
              </a:rPr>
              <a:t>str.replace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(/(Василий) (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Пупкин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)/, '$2, $1')) // 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Пупкин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, Василий</a:t>
            </a:r>
          </a:p>
          <a:p>
            <a:pPr marL="0" indent="0">
              <a:buNone/>
            </a:pPr>
            <a:endParaRPr lang="ru-RU" sz="800" dirty="0">
              <a:cs typeface="Courier New" pitchFamily="49" charset="0"/>
            </a:endParaRPr>
          </a:p>
          <a:p>
            <a:pPr marL="0" indent="0">
              <a:buNone/>
            </a:pPr>
            <a:r>
              <a:rPr lang="ru-RU" sz="1600" dirty="0">
                <a:cs typeface="Courier New" pitchFamily="49" charset="0"/>
              </a:rPr>
              <a:t>Ещё пример, с использованием $&amp;:</a:t>
            </a:r>
          </a:p>
          <a:p>
            <a:pPr marL="0" indent="0">
              <a:buNone/>
            </a:pPr>
            <a:r>
              <a:rPr lang="ru-RU" sz="1600" dirty="0" err="1" smtClean="0">
                <a:latin typeface="Courier New" pitchFamily="49" charset="0"/>
                <a:cs typeface="Courier New" pitchFamily="49" charset="0"/>
              </a:rPr>
              <a:t>var</a:t>
            </a:r>
            <a:r>
              <a:rPr lang="ru-RU" sz="16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str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 = "Василий 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Пупкин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";</a:t>
            </a:r>
          </a:p>
          <a:p>
            <a:pPr marL="0" indent="0">
              <a:buNone/>
            </a:pPr>
            <a:r>
              <a:rPr lang="ru-RU" sz="1600" dirty="0" err="1" smtClean="0">
                <a:latin typeface="Courier New" pitchFamily="49" charset="0"/>
                <a:cs typeface="Courier New" pitchFamily="49" charset="0"/>
              </a:rPr>
              <a:t>alert</a:t>
            </a:r>
            <a:r>
              <a:rPr lang="ru-RU" sz="16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ru-RU" sz="1600" dirty="0" err="1" smtClean="0">
                <a:latin typeface="Courier New" pitchFamily="49" charset="0"/>
                <a:cs typeface="Courier New" pitchFamily="49" charset="0"/>
              </a:rPr>
              <a:t>str.replace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(/Василий 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Пупкин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/, 'Великий $&amp;!')) // Великий Василий 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Пупкин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!</a:t>
            </a:r>
          </a:p>
          <a:p>
            <a:pPr marL="0" indent="0">
              <a:buNone/>
            </a:pPr>
            <a:endParaRPr lang="ru-RU" sz="800" dirty="0">
              <a:cs typeface="Courier New" pitchFamily="49" charset="0"/>
            </a:endParaRPr>
          </a:p>
          <a:p>
            <a:pPr marL="0" indent="0">
              <a:buNone/>
            </a:pPr>
            <a:r>
              <a:rPr lang="ru-RU" sz="1600" dirty="0">
                <a:cs typeface="Courier New" pitchFamily="49" charset="0"/>
              </a:rPr>
              <a:t>Для ситуаций, которые требуют максимально «умной» замены, в качестве второго аргумента предусмотрена функция.</a:t>
            </a:r>
          </a:p>
          <a:p>
            <a:pPr marL="0" indent="0">
              <a:buNone/>
            </a:pPr>
            <a:r>
              <a:rPr lang="ru-RU" sz="1600" dirty="0" smtClean="0">
                <a:cs typeface="Courier New" pitchFamily="49" charset="0"/>
              </a:rPr>
              <a:t>Она </a:t>
            </a:r>
            <a:r>
              <a:rPr lang="ru-RU" sz="1600" dirty="0">
                <a:cs typeface="Courier New" pitchFamily="49" charset="0"/>
              </a:rPr>
              <a:t>будет вызвана для каждого совпадения, и её результат будет вставлен как </a:t>
            </a:r>
            <a:r>
              <a:rPr lang="ru-RU" sz="1600" dirty="0" smtClean="0">
                <a:cs typeface="Courier New" pitchFamily="49" charset="0"/>
              </a:rPr>
              <a:t>замена. Например</a:t>
            </a:r>
            <a:r>
              <a:rPr lang="ru-RU" sz="1600" dirty="0">
                <a:cs typeface="Courier New" pitchFamily="49" charset="0"/>
              </a:rPr>
              <a:t>:</a:t>
            </a:r>
          </a:p>
          <a:p>
            <a:pPr marL="0" indent="0">
              <a:buNone/>
            </a:pPr>
            <a:r>
              <a:rPr lang="ru-RU" sz="1600" dirty="0" err="1" smtClean="0">
                <a:latin typeface="Courier New" pitchFamily="49" charset="0"/>
                <a:cs typeface="Courier New" pitchFamily="49" charset="0"/>
              </a:rPr>
              <a:t>var</a:t>
            </a:r>
            <a:r>
              <a:rPr lang="ru-RU" sz="16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i = 0;</a:t>
            </a:r>
          </a:p>
          <a:p>
            <a:pPr marL="0" indent="0">
              <a:buNone/>
            </a:pPr>
            <a:r>
              <a:rPr lang="ru-RU" sz="1600" dirty="0" smtClean="0">
                <a:latin typeface="Courier New" pitchFamily="49" charset="0"/>
                <a:cs typeface="Courier New" pitchFamily="49" charset="0"/>
              </a:rPr>
              <a:t>// 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заменить каждое вхождение "ой" на результат вызова функции</a:t>
            </a:r>
          </a:p>
          <a:p>
            <a:pPr marL="0" indent="0">
              <a:buNone/>
            </a:pP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alert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("ОЙ-Ой-ой".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replace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(/ой/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gi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function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() {</a:t>
            </a:r>
          </a:p>
          <a:p>
            <a:pPr marL="0" indent="0">
              <a:buNone/>
            </a:pPr>
            <a:r>
              <a:rPr lang="ru-RU" sz="1600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return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 ++i;</a:t>
            </a:r>
          </a:p>
          <a:p>
            <a:pPr marL="0" indent="0">
              <a:buNone/>
            </a:pPr>
            <a:r>
              <a:rPr lang="ru-RU" sz="1600" dirty="0">
                <a:latin typeface="Courier New" pitchFamily="49" charset="0"/>
                <a:cs typeface="Courier New" pitchFamily="49" charset="0"/>
              </a:rPr>
              <a:t>})); // 1-2-3</a:t>
            </a:r>
          </a:p>
          <a:p>
            <a:pPr marL="0" indent="0">
              <a:buNone/>
            </a:pPr>
            <a:r>
              <a:rPr lang="ru-RU" sz="1600" dirty="0" smtClean="0">
                <a:cs typeface="Courier New" pitchFamily="49" charset="0"/>
              </a:rPr>
              <a:t>В </a:t>
            </a:r>
            <a:r>
              <a:rPr lang="ru-RU" sz="1600" dirty="0">
                <a:cs typeface="Courier New" pitchFamily="49" charset="0"/>
              </a:rPr>
              <a:t>примере выше функция просто возвращала числа по очереди, но обычно она основывается на поисковых данных</a:t>
            </a:r>
            <a:r>
              <a:rPr lang="ru-RU" sz="1600" dirty="0" smtClean="0">
                <a:cs typeface="Courier New" pitchFamily="49" charset="0"/>
              </a:rPr>
              <a:t>.</a:t>
            </a:r>
            <a:endParaRPr lang="ru-RU" sz="1600" dirty="0">
              <a:cs typeface="Courier New" pitchFamily="49" charset="0"/>
            </a:endParaRPr>
          </a:p>
        </p:txBody>
      </p:sp>
      <p:sp>
        <p:nvSpPr>
          <p:cNvPr id="6" name="Title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762000" y="269632"/>
            <a:ext cx="8077200" cy="351056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Регулярные выражения</a:t>
            </a:r>
            <a:endParaRPr lang="ru-RU" sz="28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827682066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755576" y="692696"/>
            <a:ext cx="8208912" cy="576064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600" dirty="0">
                <a:cs typeface="Courier New" pitchFamily="49" charset="0"/>
              </a:rPr>
              <a:t>Эта функция получает следующие аргументы:</a:t>
            </a:r>
          </a:p>
          <a:p>
            <a:pPr marL="0" indent="0">
              <a:buNone/>
            </a:pPr>
            <a:r>
              <a:rPr lang="ru-RU" sz="1600" dirty="0" smtClean="0">
                <a:cs typeface="Courier New" pitchFamily="49" charset="0"/>
              </a:rPr>
              <a:t>    </a:t>
            </a:r>
            <a:r>
              <a:rPr lang="ru-RU" sz="1600" dirty="0" err="1">
                <a:cs typeface="Courier New" pitchFamily="49" charset="0"/>
              </a:rPr>
              <a:t>str</a:t>
            </a:r>
            <a:r>
              <a:rPr lang="ru-RU" sz="1600" dirty="0">
                <a:cs typeface="Courier New" pitchFamily="49" charset="0"/>
              </a:rPr>
              <a:t> – найденное совпадение,</a:t>
            </a:r>
          </a:p>
          <a:p>
            <a:pPr marL="0" indent="0">
              <a:buNone/>
            </a:pPr>
            <a:r>
              <a:rPr lang="ru-RU" sz="1600" dirty="0">
                <a:cs typeface="Courier New" pitchFamily="49" charset="0"/>
              </a:rPr>
              <a:t>    p1, p2, ..., </a:t>
            </a:r>
            <a:r>
              <a:rPr lang="ru-RU" sz="1600" dirty="0" err="1">
                <a:cs typeface="Courier New" pitchFamily="49" charset="0"/>
              </a:rPr>
              <a:t>pn</a:t>
            </a:r>
            <a:r>
              <a:rPr lang="ru-RU" sz="1600" dirty="0">
                <a:cs typeface="Courier New" pitchFamily="49" charset="0"/>
              </a:rPr>
              <a:t> – содержимое скобок (если есть),</a:t>
            </a:r>
          </a:p>
          <a:p>
            <a:pPr marL="0" indent="0">
              <a:buNone/>
            </a:pPr>
            <a:r>
              <a:rPr lang="ru-RU" sz="1600" dirty="0">
                <a:cs typeface="Courier New" pitchFamily="49" charset="0"/>
              </a:rPr>
              <a:t>    </a:t>
            </a:r>
            <a:r>
              <a:rPr lang="ru-RU" sz="1600" dirty="0" err="1">
                <a:cs typeface="Courier New" pitchFamily="49" charset="0"/>
              </a:rPr>
              <a:t>offset</a:t>
            </a:r>
            <a:r>
              <a:rPr lang="ru-RU" sz="1600" dirty="0">
                <a:cs typeface="Courier New" pitchFamily="49" charset="0"/>
              </a:rPr>
              <a:t> – позиция, на которой найдено совпадение,</a:t>
            </a:r>
          </a:p>
          <a:p>
            <a:pPr marL="0" indent="0">
              <a:buNone/>
            </a:pPr>
            <a:r>
              <a:rPr lang="ru-RU" sz="1600" dirty="0">
                <a:cs typeface="Courier New" pitchFamily="49" charset="0"/>
              </a:rPr>
              <a:t>    s – исходная строка.</a:t>
            </a:r>
          </a:p>
          <a:p>
            <a:pPr marL="0" indent="0">
              <a:buNone/>
            </a:pPr>
            <a:endParaRPr lang="ru-RU" sz="1600" dirty="0" smtClean="0">
              <a:cs typeface="Courier New" pitchFamily="49" charset="0"/>
            </a:endParaRPr>
          </a:p>
          <a:p>
            <a:pPr marL="0" indent="0">
              <a:buNone/>
            </a:pPr>
            <a:r>
              <a:rPr lang="ru-RU" sz="1600" dirty="0" smtClean="0">
                <a:cs typeface="Courier New" pitchFamily="49" charset="0"/>
              </a:rPr>
              <a:t>Если </a:t>
            </a:r>
            <a:r>
              <a:rPr lang="ru-RU" sz="1600" dirty="0">
                <a:cs typeface="Courier New" pitchFamily="49" charset="0"/>
              </a:rPr>
              <a:t>скобок в регулярном выражении нет, то у функции всегда будет ровно 3 аргумента: </a:t>
            </a:r>
            <a:r>
              <a:rPr lang="ru-RU" sz="1600" dirty="0" err="1">
                <a:cs typeface="Courier New" pitchFamily="49" charset="0"/>
              </a:rPr>
              <a:t>replacer</a:t>
            </a:r>
            <a:r>
              <a:rPr lang="ru-RU" sz="1600" dirty="0">
                <a:cs typeface="Courier New" pitchFamily="49" charset="0"/>
              </a:rPr>
              <a:t>(</a:t>
            </a:r>
            <a:r>
              <a:rPr lang="ru-RU" sz="1600" dirty="0" err="1">
                <a:cs typeface="Courier New" pitchFamily="49" charset="0"/>
              </a:rPr>
              <a:t>str</a:t>
            </a:r>
            <a:r>
              <a:rPr lang="ru-RU" sz="1600" dirty="0">
                <a:cs typeface="Courier New" pitchFamily="49" charset="0"/>
              </a:rPr>
              <a:t>, </a:t>
            </a:r>
            <a:r>
              <a:rPr lang="ru-RU" sz="1600" dirty="0" err="1">
                <a:cs typeface="Courier New" pitchFamily="49" charset="0"/>
              </a:rPr>
              <a:t>offset</a:t>
            </a:r>
            <a:r>
              <a:rPr lang="ru-RU" sz="1600" dirty="0">
                <a:cs typeface="Courier New" pitchFamily="49" charset="0"/>
              </a:rPr>
              <a:t>, s).</a:t>
            </a:r>
          </a:p>
          <a:p>
            <a:pPr marL="0" indent="0">
              <a:buNone/>
            </a:pPr>
            <a:r>
              <a:rPr lang="ru-RU" sz="1600" dirty="0" smtClean="0">
                <a:cs typeface="Courier New" pitchFamily="49" charset="0"/>
              </a:rPr>
              <a:t>Используем </a:t>
            </a:r>
            <a:r>
              <a:rPr lang="ru-RU" sz="1600" dirty="0">
                <a:cs typeface="Courier New" pitchFamily="49" charset="0"/>
              </a:rPr>
              <a:t>это, чтобы вывести полную информацию о совпадениях:</a:t>
            </a:r>
          </a:p>
          <a:p>
            <a:pPr marL="0" indent="0">
              <a:buNone/>
            </a:pPr>
            <a:r>
              <a:rPr lang="ru-RU" sz="1600" dirty="0" smtClean="0">
                <a:latin typeface="Courier New" pitchFamily="49" charset="0"/>
                <a:cs typeface="Courier New" pitchFamily="49" charset="0"/>
              </a:rPr>
              <a:t>// 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вывести и заменить все совпадения</a:t>
            </a:r>
          </a:p>
          <a:p>
            <a:pPr marL="0" indent="0">
              <a:buNone/>
            </a:pP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function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replacer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str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offset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, s) {</a:t>
            </a:r>
          </a:p>
          <a:p>
            <a:pPr marL="0" indent="0">
              <a:buNone/>
            </a:pPr>
            <a:r>
              <a:rPr lang="ru-RU" sz="1600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alert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( "Найдено: " + 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str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 + " на позиции: " + 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offset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 + " в строке: " + s );</a:t>
            </a:r>
          </a:p>
          <a:p>
            <a:pPr marL="0" indent="0">
              <a:buNone/>
            </a:pPr>
            <a:r>
              <a:rPr lang="ru-RU" sz="1600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return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str.toLowerCase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ru-RU" sz="1600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r>
              <a:rPr lang="ru-RU" sz="1600" dirty="0" err="1" smtClean="0">
                <a:latin typeface="Courier New" pitchFamily="49" charset="0"/>
                <a:cs typeface="Courier New" pitchFamily="49" charset="0"/>
              </a:rPr>
              <a:t>var</a:t>
            </a:r>
            <a:r>
              <a:rPr lang="ru-RU" sz="16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result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 = "ОЙ-Ой-ой".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replace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(/ой/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gi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replacer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alert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( 'Результат: ' + 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result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 ); // Результат: ой-ой-ой</a:t>
            </a:r>
          </a:p>
          <a:p>
            <a:pPr marL="0" indent="0">
              <a:buNone/>
            </a:pPr>
            <a:endParaRPr lang="ru-RU" sz="1600" dirty="0">
              <a:cs typeface="Courier New" pitchFamily="49" charset="0"/>
            </a:endParaRPr>
          </a:p>
        </p:txBody>
      </p:sp>
      <p:sp>
        <p:nvSpPr>
          <p:cNvPr id="6" name="Title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762000" y="269632"/>
            <a:ext cx="8077200" cy="351056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Регулярные выражения</a:t>
            </a:r>
            <a:endParaRPr lang="ru-RU" sz="28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915758960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755576" y="692696"/>
            <a:ext cx="8208912" cy="576064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600" dirty="0">
                <a:cs typeface="Courier New" pitchFamily="49" charset="0"/>
              </a:rPr>
              <a:t>С двумя скобочными выражениями – аргументов уже 5:</a:t>
            </a:r>
          </a:p>
          <a:p>
            <a:pPr marL="0" indent="0">
              <a:buNone/>
            </a:pPr>
            <a:r>
              <a:rPr lang="ru-RU" sz="1600" dirty="0" err="1" smtClean="0">
                <a:latin typeface="Courier New" pitchFamily="49" charset="0"/>
                <a:cs typeface="Courier New" pitchFamily="49" charset="0"/>
              </a:rPr>
              <a:t>function</a:t>
            </a:r>
            <a:r>
              <a:rPr lang="ru-RU" sz="16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replacer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str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name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surname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offset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, s) {</a:t>
            </a:r>
          </a:p>
          <a:p>
            <a:pPr marL="0" indent="0">
              <a:buNone/>
            </a:pPr>
            <a:r>
              <a:rPr lang="ru-RU" sz="1600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return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surname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 + ", " + 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name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ru-RU" sz="1600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r>
              <a:rPr lang="ru-RU" sz="1600" dirty="0" err="1" smtClean="0">
                <a:latin typeface="Courier New" pitchFamily="49" charset="0"/>
                <a:cs typeface="Courier New" pitchFamily="49" charset="0"/>
              </a:rPr>
              <a:t>var</a:t>
            </a:r>
            <a:r>
              <a:rPr lang="ru-RU" sz="16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str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 = "Василий 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Пупкин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";</a:t>
            </a:r>
          </a:p>
          <a:p>
            <a:pPr marL="0" indent="0">
              <a:buNone/>
            </a:pPr>
            <a:r>
              <a:rPr lang="ru-RU" sz="1600" dirty="0" err="1" smtClean="0">
                <a:latin typeface="Courier New" pitchFamily="49" charset="0"/>
                <a:cs typeface="Courier New" pitchFamily="49" charset="0"/>
              </a:rPr>
              <a:t>alert</a:t>
            </a:r>
            <a:r>
              <a:rPr lang="ru-RU" sz="16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ru-RU" sz="1600" dirty="0" err="1" smtClean="0">
                <a:latin typeface="Courier New" pitchFamily="49" charset="0"/>
                <a:cs typeface="Courier New" pitchFamily="49" charset="0"/>
              </a:rPr>
              <a:t>str.replace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(/(Василий) (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Пупкин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)/, 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replacer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)) // 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Пупкин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, Василий</a:t>
            </a:r>
          </a:p>
          <a:p>
            <a:pPr marL="0" indent="0">
              <a:buNone/>
            </a:pPr>
            <a:endParaRPr lang="ru-RU" sz="800" dirty="0">
              <a:cs typeface="Courier New" pitchFamily="49" charset="0"/>
            </a:endParaRPr>
          </a:p>
          <a:p>
            <a:pPr marL="0" indent="0">
              <a:buNone/>
            </a:pPr>
            <a:r>
              <a:rPr lang="ru-RU" sz="1600" dirty="0">
                <a:cs typeface="Courier New" pitchFamily="49" charset="0"/>
              </a:rPr>
              <a:t>Функция – это самый мощный инструмент для замены, какой только может быть. Она владеет всей информацией о совпадении и имеет доступ к замыканию, поэтому может всё</a:t>
            </a:r>
            <a:r>
              <a:rPr lang="ru-RU" sz="1600" dirty="0" smtClean="0">
                <a:cs typeface="Courier New" pitchFamily="49" charset="0"/>
              </a:rPr>
              <a:t>.</a:t>
            </a:r>
          </a:p>
        </p:txBody>
      </p:sp>
      <p:sp>
        <p:nvSpPr>
          <p:cNvPr id="6" name="Title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762000" y="269632"/>
            <a:ext cx="8077200" cy="351056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Регулярные выражения</a:t>
            </a:r>
            <a:endParaRPr lang="ru-RU" sz="28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773429414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755576" y="692696"/>
            <a:ext cx="8208912" cy="576064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600" b="1" dirty="0" err="1">
                <a:cs typeface="Courier New" pitchFamily="49" charset="0"/>
              </a:rPr>
              <a:t>regexp.test</a:t>
            </a:r>
            <a:r>
              <a:rPr lang="ru-RU" sz="1600" b="1" dirty="0">
                <a:cs typeface="Courier New" pitchFamily="49" charset="0"/>
              </a:rPr>
              <a:t>(</a:t>
            </a:r>
            <a:r>
              <a:rPr lang="ru-RU" sz="1600" b="1" dirty="0" err="1">
                <a:cs typeface="Courier New" pitchFamily="49" charset="0"/>
              </a:rPr>
              <a:t>str</a:t>
            </a:r>
            <a:r>
              <a:rPr lang="ru-RU" sz="1600" b="1" dirty="0"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ru-RU" sz="1600" dirty="0">
                <a:cs typeface="Courier New" pitchFamily="49" charset="0"/>
              </a:rPr>
              <a:t>Теперь переходим к методам класса </a:t>
            </a:r>
            <a:r>
              <a:rPr lang="ru-RU" sz="1600" dirty="0" err="1">
                <a:cs typeface="Courier New" pitchFamily="49" charset="0"/>
              </a:rPr>
              <a:t>RegExp</a:t>
            </a:r>
            <a:r>
              <a:rPr lang="ru-RU" sz="1600" dirty="0">
                <a:cs typeface="Courier New" pitchFamily="49" charset="0"/>
              </a:rPr>
              <a:t>.</a:t>
            </a:r>
          </a:p>
          <a:p>
            <a:pPr marL="0" indent="0">
              <a:buNone/>
            </a:pPr>
            <a:r>
              <a:rPr lang="ru-RU" sz="1600" dirty="0">
                <a:cs typeface="Courier New" pitchFamily="49" charset="0"/>
              </a:rPr>
              <a:t>Метод </a:t>
            </a:r>
            <a:r>
              <a:rPr lang="ru-RU" sz="1600" dirty="0" err="1">
                <a:cs typeface="Courier New" pitchFamily="49" charset="0"/>
              </a:rPr>
              <a:t>test</a:t>
            </a:r>
            <a:r>
              <a:rPr lang="ru-RU" sz="1600" dirty="0">
                <a:cs typeface="Courier New" pitchFamily="49" charset="0"/>
              </a:rPr>
              <a:t> проверяет, есть ли хоть одно совпадение в строке </a:t>
            </a:r>
            <a:r>
              <a:rPr lang="ru-RU" sz="1600" dirty="0" err="1">
                <a:cs typeface="Courier New" pitchFamily="49" charset="0"/>
              </a:rPr>
              <a:t>str</a:t>
            </a:r>
            <a:r>
              <a:rPr lang="ru-RU" sz="1600" dirty="0">
                <a:cs typeface="Courier New" pitchFamily="49" charset="0"/>
              </a:rPr>
              <a:t>. Возвращает </a:t>
            </a:r>
            <a:r>
              <a:rPr lang="ru-RU" sz="1600" dirty="0" err="1">
                <a:cs typeface="Courier New" pitchFamily="49" charset="0"/>
              </a:rPr>
              <a:t>true</a:t>
            </a:r>
            <a:r>
              <a:rPr lang="ru-RU" sz="1600" dirty="0">
                <a:cs typeface="Courier New" pitchFamily="49" charset="0"/>
              </a:rPr>
              <a:t>/</a:t>
            </a:r>
            <a:r>
              <a:rPr lang="ru-RU" sz="1600" dirty="0" err="1">
                <a:cs typeface="Courier New" pitchFamily="49" charset="0"/>
              </a:rPr>
              <a:t>false</a:t>
            </a:r>
            <a:r>
              <a:rPr lang="ru-RU" sz="1600" dirty="0">
                <a:cs typeface="Courier New" pitchFamily="49" charset="0"/>
              </a:rPr>
              <a:t>.</a:t>
            </a:r>
          </a:p>
          <a:p>
            <a:pPr marL="0" indent="0">
              <a:buNone/>
            </a:pPr>
            <a:r>
              <a:rPr lang="ru-RU" sz="1600" dirty="0">
                <a:cs typeface="Courier New" pitchFamily="49" charset="0"/>
              </a:rPr>
              <a:t>Работает, по сути, так же, как и проверка </a:t>
            </a:r>
            <a:r>
              <a:rPr lang="ru-RU" sz="1600" dirty="0" err="1">
                <a:cs typeface="Courier New" pitchFamily="49" charset="0"/>
              </a:rPr>
              <a:t>str.search</a:t>
            </a:r>
            <a:r>
              <a:rPr lang="ru-RU" sz="1600" dirty="0">
                <a:cs typeface="Courier New" pitchFamily="49" charset="0"/>
              </a:rPr>
              <a:t>(</a:t>
            </a:r>
            <a:r>
              <a:rPr lang="ru-RU" sz="1600" dirty="0" err="1">
                <a:cs typeface="Courier New" pitchFamily="49" charset="0"/>
              </a:rPr>
              <a:t>reg</a:t>
            </a:r>
            <a:r>
              <a:rPr lang="ru-RU" sz="1600" dirty="0">
                <a:cs typeface="Courier New" pitchFamily="49" charset="0"/>
              </a:rPr>
              <a:t>) != -1, например:</a:t>
            </a:r>
          </a:p>
          <a:p>
            <a:pPr marL="0" indent="0">
              <a:buNone/>
            </a:pP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var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str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 = "Люблю 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регэкспы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 я, но странною любовью";</a:t>
            </a:r>
          </a:p>
          <a:p>
            <a:pPr marL="0" indent="0">
              <a:buNone/>
            </a:pPr>
            <a:r>
              <a:rPr lang="ru-RU" sz="1600" dirty="0" smtClean="0">
                <a:latin typeface="Courier New" pitchFamily="49" charset="0"/>
                <a:cs typeface="Courier New" pitchFamily="49" charset="0"/>
              </a:rPr>
              <a:t>// 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эти две проверки идентичны</a:t>
            </a:r>
          </a:p>
          <a:p>
            <a:pPr marL="0" indent="0">
              <a:buNone/>
            </a:pP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alert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( /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лю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/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i.test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str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) ) // 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true</a:t>
            </a:r>
            <a:endParaRPr lang="ru-RU" sz="16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alert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( 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str.search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(/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лю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/i) != -1 ) // 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true</a:t>
            </a:r>
            <a:endParaRPr lang="ru-RU" sz="16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ru-RU" sz="800" dirty="0">
              <a:cs typeface="Courier New" pitchFamily="49" charset="0"/>
            </a:endParaRPr>
          </a:p>
          <a:p>
            <a:pPr marL="0" indent="0">
              <a:buNone/>
            </a:pPr>
            <a:r>
              <a:rPr lang="ru-RU" sz="1600" dirty="0">
                <a:cs typeface="Courier New" pitchFamily="49" charset="0"/>
              </a:rPr>
              <a:t>Пример с отрицательным результатом:</a:t>
            </a:r>
          </a:p>
          <a:p>
            <a:pPr marL="0" indent="0">
              <a:buNone/>
            </a:pPr>
            <a:r>
              <a:rPr lang="ru-RU" sz="1600" dirty="0" err="1" smtClean="0">
                <a:latin typeface="Courier New" pitchFamily="49" charset="0"/>
                <a:cs typeface="Courier New" pitchFamily="49" charset="0"/>
              </a:rPr>
              <a:t>var</a:t>
            </a:r>
            <a:r>
              <a:rPr lang="ru-RU" sz="16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str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 = "Ой, цветёт калина...";</a:t>
            </a:r>
          </a:p>
          <a:p>
            <a:pPr marL="0" indent="0">
              <a:buNone/>
            </a:pPr>
            <a:r>
              <a:rPr lang="ru-RU" sz="1600" dirty="0" err="1" smtClean="0">
                <a:latin typeface="Courier New" pitchFamily="49" charset="0"/>
                <a:cs typeface="Courier New" pitchFamily="49" charset="0"/>
              </a:rPr>
              <a:t>alert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( /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javascript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/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i.test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str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) ) // 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false</a:t>
            </a:r>
            <a:endParaRPr lang="ru-RU" sz="16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alert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( 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str.search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(/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javascript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/i) != -1 ) // 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false</a:t>
            </a:r>
            <a:endParaRPr lang="ru-RU" sz="16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ru-RU" sz="800" dirty="0" smtClean="0">
              <a:cs typeface="Courier New" pitchFamily="49" charset="0"/>
            </a:endParaRPr>
          </a:p>
          <a:p>
            <a:pPr marL="0" indent="0">
              <a:buNone/>
            </a:pPr>
            <a:r>
              <a:rPr lang="ru-RU" sz="1600" b="1" dirty="0" err="1" smtClean="0">
                <a:cs typeface="Courier New" pitchFamily="49" charset="0"/>
              </a:rPr>
              <a:t>regexp.exec</a:t>
            </a:r>
            <a:r>
              <a:rPr lang="ru-RU" sz="1600" b="1" dirty="0" smtClean="0">
                <a:cs typeface="Courier New" pitchFamily="49" charset="0"/>
              </a:rPr>
              <a:t>(</a:t>
            </a:r>
            <a:r>
              <a:rPr lang="ru-RU" sz="1600" b="1" dirty="0" err="1" smtClean="0">
                <a:cs typeface="Courier New" pitchFamily="49" charset="0"/>
              </a:rPr>
              <a:t>str</a:t>
            </a:r>
            <a:r>
              <a:rPr lang="ru-RU" sz="1600" b="1" dirty="0"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ru-RU" sz="1600" dirty="0" smtClean="0">
                <a:cs typeface="Courier New" pitchFamily="49" charset="0"/>
              </a:rPr>
              <a:t>Для </a:t>
            </a:r>
            <a:r>
              <a:rPr lang="ru-RU" sz="1600" dirty="0">
                <a:cs typeface="Courier New" pitchFamily="49" charset="0"/>
              </a:rPr>
              <a:t>поиска мы уже видели методы:</a:t>
            </a:r>
          </a:p>
          <a:p>
            <a:pPr marL="0" indent="0">
              <a:buNone/>
            </a:pPr>
            <a:r>
              <a:rPr lang="ru-RU" sz="1600" dirty="0" smtClean="0">
                <a:cs typeface="Courier New" pitchFamily="49" charset="0"/>
              </a:rPr>
              <a:t>    </a:t>
            </a:r>
            <a:r>
              <a:rPr lang="ru-RU" sz="1600" dirty="0" err="1">
                <a:cs typeface="Courier New" pitchFamily="49" charset="0"/>
              </a:rPr>
              <a:t>search</a:t>
            </a:r>
            <a:r>
              <a:rPr lang="ru-RU" sz="1600" dirty="0">
                <a:cs typeface="Courier New" pitchFamily="49" charset="0"/>
              </a:rPr>
              <a:t> – ищет индекс</a:t>
            </a:r>
          </a:p>
          <a:p>
            <a:pPr marL="0" indent="0">
              <a:buNone/>
            </a:pPr>
            <a:r>
              <a:rPr lang="ru-RU" sz="1600" dirty="0">
                <a:cs typeface="Courier New" pitchFamily="49" charset="0"/>
              </a:rPr>
              <a:t>    </a:t>
            </a:r>
            <a:r>
              <a:rPr lang="ru-RU" sz="1600" dirty="0" err="1">
                <a:cs typeface="Courier New" pitchFamily="49" charset="0"/>
              </a:rPr>
              <a:t>match</a:t>
            </a:r>
            <a:r>
              <a:rPr lang="ru-RU" sz="1600" dirty="0">
                <a:cs typeface="Courier New" pitchFamily="49" charset="0"/>
              </a:rPr>
              <a:t> – если </a:t>
            </a:r>
            <a:r>
              <a:rPr lang="ru-RU" sz="1600" dirty="0" err="1">
                <a:cs typeface="Courier New" pitchFamily="49" charset="0"/>
              </a:rPr>
              <a:t>регэксп</a:t>
            </a:r>
            <a:r>
              <a:rPr lang="ru-RU" sz="1600" dirty="0">
                <a:cs typeface="Courier New" pitchFamily="49" charset="0"/>
              </a:rPr>
              <a:t> без флага g – ищет совпадение с </a:t>
            </a:r>
            <a:r>
              <a:rPr lang="ru-RU" sz="1600" dirty="0" err="1">
                <a:cs typeface="Courier New" pitchFamily="49" charset="0"/>
              </a:rPr>
              <a:t>подрезультатами</a:t>
            </a:r>
            <a:r>
              <a:rPr lang="ru-RU" sz="1600" dirty="0">
                <a:cs typeface="Courier New" pitchFamily="49" charset="0"/>
              </a:rPr>
              <a:t> в скобках</a:t>
            </a:r>
          </a:p>
          <a:p>
            <a:pPr marL="0" indent="0">
              <a:buNone/>
            </a:pPr>
            <a:r>
              <a:rPr lang="ru-RU" sz="1600" dirty="0">
                <a:cs typeface="Courier New" pitchFamily="49" charset="0"/>
              </a:rPr>
              <a:t>    </a:t>
            </a:r>
            <a:r>
              <a:rPr lang="ru-RU" sz="1600" dirty="0" err="1">
                <a:cs typeface="Courier New" pitchFamily="49" charset="0"/>
              </a:rPr>
              <a:t>match</a:t>
            </a:r>
            <a:r>
              <a:rPr lang="ru-RU" sz="1600" dirty="0">
                <a:cs typeface="Courier New" pitchFamily="49" charset="0"/>
              </a:rPr>
              <a:t> – если </a:t>
            </a:r>
            <a:r>
              <a:rPr lang="ru-RU" sz="1600" dirty="0" err="1">
                <a:cs typeface="Courier New" pitchFamily="49" charset="0"/>
              </a:rPr>
              <a:t>регэксп</a:t>
            </a:r>
            <a:r>
              <a:rPr lang="ru-RU" sz="1600" dirty="0">
                <a:cs typeface="Courier New" pitchFamily="49" charset="0"/>
              </a:rPr>
              <a:t> с флагом g – ищет все совпадения, но без скобочных групп</a:t>
            </a:r>
            <a:r>
              <a:rPr lang="ru-RU" sz="1600" dirty="0" smtClean="0">
                <a:cs typeface="Courier New" pitchFamily="49" charset="0"/>
              </a:rPr>
              <a:t>.</a:t>
            </a:r>
            <a:endParaRPr lang="ru-RU" sz="1600" dirty="0">
              <a:cs typeface="Courier New" pitchFamily="49" charset="0"/>
            </a:endParaRPr>
          </a:p>
        </p:txBody>
      </p:sp>
      <p:sp>
        <p:nvSpPr>
          <p:cNvPr id="6" name="Title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762000" y="269632"/>
            <a:ext cx="8077200" cy="351056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Регулярные выражения</a:t>
            </a:r>
            <a:endParaRPr lang="ru-RU" sz="28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614061927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755576" y="692696"/>
            <a:ext cx="8208912" cy="576064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600" dirty="0">
                <a:cs typeface="Courier New" pitchFamily="49" charset="0"/>
              </a:rPr>
              <a:t>Метод </a:t>
            </a:r>
            <a:r>
              <a:rPr lang="ru-RU" sz="1600" dirty="0" err="1">
                <a:cs typeface="Courier New" pitchFamily="49" charset="0"/>
              </a:rPr>
              <a:t>regexp.exec</a:t>
            </a:r>
            <a:r>
              <a:rPr lang="ru-RU" sz="1600" dirty="0">
                <a:cs typeface="Courier New" pitchFamily="49" charset="0"/>
              </a:rPr>
              <a:t> дополняет их. Он позволяет искать и все совпадения и скобочные группы в них.</a:t>
            </a:r>
          </a:p>
          <a:p>
            <a:pPr marL="0" indent="0">
              <a:buNone/>
            </a:pPr>
            <a:r>
              <a:rPr lang="ru-RU" sz="1600" dirty="0" smtClean="0">
                <a:cs typeface="Courier New" pitchFamily="49" charset="0"/>
              </a:rPr>
              <a:t>Он </a:t>
            </a:r>
            <a:r>
              <a:rPr lang="ru-RU" sz="1600" dirty="0">
                <a:cs typeface="Courier New" pitchFamily="49" charset="0"/>
              </a:rPr>
              <a:t>ведёт себя по-разному, в зависимости от того, есть ли у </a:t>
            </a:r>
            <a:r>
              <a:rPr lang="ru-RU" sz="1600" dirty="0" err="1">
                <a:cs typeface="Courier New" pitchFamily="49" charset="0"/>
              </a:rPr>
              <a:t>регэкспа</a:t>
            </a:r>
            <a:r>
              <a:rPr lang="ru-RU" sz="1600" dirty="0">
                <a:cs typeface="Courier New" pitchFamily="49" charset="0"/>
              </a:rPr>
              <a:t> флаг g.</a:t>
            </a:r>
          </a:p>
          <a:p>
            <a:pPr marL="0" indent="0">
              <a:buNone/>
            </a:pPr>
            <a:r>
              <a:rPr lang="ru-RU" sz="1600" dirty="0" smtClean="0">
                <a:cs typeface="Courier New" pitchFamily="49" charset="0"/>
              </a:rPr>
              <a:t>    </a:t>
            </a:r>
            <a:r>
              <a:rPr lang="ru-RU" sz="1600" dirty="0">
                <a:cs typeface="Courier New" pitchFamily="49" charset="0"/>
              </a:rPr>
              <a:t>Если флага g нет, то </a:t>
            </a:r>
            <a:r>
              <a:rPr lang="ru-RU" sz="1600" dirty="0" err="1">
                <a:cs typeface="Courier New" pitchFamily="49" charset="0"/>
              </a:rPr>
              <a:t>regexp.exec</a:t>
            </a:r>
            <a:r>
              <a:rPr lang="ru-RU" sz="1600" dirty="0">
                <a:cs typeface="Courier New" pitchFamily="49" charset="0"/>
              </a:rPr>
              <a:t>(</a:t>
            </a:r>
            <a:r>
              <a:rPr lang="ru-RU" sz="1600" dirty="0" err="1">
                <a:cs typeface="Courier New" pitchFamily="49" charset="0"/>
              </a:rPr>
              <a:t>str</a:t>
            </a:r>
            <a:r>
              <a:rPr lang="ru-RU" sz="1600" dirty="0">
                <a:cs typeface="Courier New" pitchFamily="49" charset="0"/>
              </a:rPr>
              <a:t>) ищет и возвращает первое совпадение, является полным аналогом вызова </a:t>
            </a:r>
            <a:r>
              <a:rPr lang="ru-RU" sz="1600" dirty="0" err="1">
                <a:cs typeface="Courier New" pitchFamily="49" charset="0"/>
              </a:rPr>
              <a:t>str.match</a:t>
            </a:r>
            <a:r>
              <a:rPr lang="ru-RU" sz="1600" dirty="0">
                <a:cs typeface="Courier New" pitchFamily="49" charset="0"/>
              </a:rPr>
              <a:t>(</a:t>
            </a:r>
            <a:r>
              <a:rPr lang="ru-RU" sz="1600" dirty="0" err="1">
                <a:cs typeface="Courier New" pitchFamily="49" charset="0"/>
              </a:rPr>
              <a:t>reg</a:t>
            </a:r>
            <a:r>
              <a:rPr lang="ru-RU" sz="1600" dirty="0">
                <a:cs typeface="Courier New" pitchFamily="49" charset="0"/>
              </a:rPr>
              <a:t>).</a:t>
            </a:r>
          </a:p>
          <a:p>
            <a:pPr marL="0" indent="0">
              <a:buNone/>
            </a:pPr>
            <a:r>
              <a:rPr lang="ru-RU" sz="1600" dirty="0">
                <a:cs typeface="Courier New" pitchFamily="49" charset="0"/>
              </a:rPr>
              <a:t>    Если флаг g есть, то вызов </a:t>
            </a:r>
            <a:r>
              <a:rPr lang="ru-RU" sz="1600" dirty="0" err="1">
                <a:cs typeface="Courier New" pitchFamily="49" charset="0"/>
              </a:rPr>
              <a:t>regexp.exec</a:t>
            </a:r>
            <a:r>
              <a:rPr lang="ru-RU" sz="1600" dirty="0">
                <a:cs typeface="Courier New" pitchFamily="49" charset="0"/>
              </a:rPr>
              <a:t> возвращает первое совпадение и запоминает его позицию в свойстве </a:t>
            </a:r>
            <a:r>
              <a:rPr lang="ru-RU" sz="1600" dirty="0" err="1">
                <a:cs typeface="Courier New" pitchFamily="49" charset="0"/>
              </a:rPr>
              <a:t>regexp.lastIndex</a:t>
            </a:r>
            <a:r>
              <a:rPr lang="ru-RU" sz="1600" dirty="0">
                <a:cs typeface="Courier New" pitchFamily="49" charset="0"/>
              </a:rPr>
              <a:t>. Последующий поиск он начнёт уже с этой позиции. Если совпадений не найдено, то сбрасывает </a:t>
            </a:r>
            <a:r>
              <a:rPr lang="ru-RU" sz="1600" dirty="0" err="1">
                <a:cs typeface="Courier New" pitchFamily="49" charset="0"/>
              </a:rPr>
              <a:t>regexp.lastIndex</a:t>
            </a:r>
            <a:r>
              <a:rPr lang="ru-RU" sz="1600" dirty="0">
                <a:cs typeface="Courier New" pitchFamily="49" charset="0"/>
              </a:rPr>
              <a:t> в ноль.</a:t>
            </a:r>
          </a:p>
          <a:p>
            <a:pPr marL="0" indent="0">
              <a:buNone/>
            </a:pPr>
            <a:r>
              <a:rPr lang="ru-RU" sz="1600" dirty="0" smtClean="0">
                <a:cs typeface="Courier New" pitchFamily="49" charset="0"/>
              </a:rPr>
              <a:t>Это </a:t>
            </a:r>
            <a:r>
              <a:rPr lang="ru-RU" sz="1600" dirty="0">
                <a:cs typeface="Courier New" pitchFamily="49" charset="0"/>
              </a:rPr>
              <a:t>используют для поиска всех совпадений в цикле:</a:t>
            </a:r>
          </a:p>
          <a:p>
            <a:pPr marL="0" indent="0">
              <a:buNone/>
            </a:pPr>
            <a:r>
              <a:rPr lang="ru-RU" sz="1500" dirty="0" err="1" smtClean="0">
                <a:latin typeface="Courier New" pitchFamily="49" charset="0"/>
                <a:cs typeface="Courier New" pitchFamily="49" charset="0"/>
              </a:rPr>
              <a:t>var</a:t>
            </a:r>
            <a:r>
              <a:rPr lang="ru-RU" sz="15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ru-RU" sz="1500" dirty="0" err="1">
                <a:latin typeface="Courier New" pitchFamily="49" charset="0"/>
                <a:cs typeface="Courier New" pitchFamily="49" charset="0"/>
              </a:rPr>
              <a:t>str</a:t>
            </a:r>
            <a:r>
              <a:rPr lang="ru-RU" sz="1500" dirty="0">
                <a:latin typeface="Courier New" pitchFamily="49" charset="0"/>
                <a:cs typeface="Courier New" pitchFamily="49" charset="0"/>
              </a:rPr>
              <a:t> = 'Многое по </a:t>
            </a:r>
            <a:r>
              <a:rPr lang="ru-RU" sz="1500" dirty="0" err="1">
                <a:latin typeface="Courier New" pitchFamily="49" charset="0"/>
                <a:cs typeface="Courier New" pitchFamily="49" charset="0"/>
              </a:rPr>
              <a:t>JavaScript</a:t>
            </a:r>
            <a:r>
              <a:rPr lang="ru-RU" sz="1500" dirty="0">
                <a:latin typeface="Courier New" pitchFamily="49" charset="0"/>
                <a:cs typeface="Courier New" pitchFamily="49" charset="0"/>
              </a:rPr>
              <a:t> можно найти на сайте http://javascript.ru';</a:t>
            </a:r>
          </a:p>
          <a:p>
            <a:pPr marL="0" indent="0">
              <a:buNone/>
            </a:pPr>
            <a:r>
              <a:rPr lang="ru-RU" sz="1500" dirty="0" err="1" smtClean="0">
                <a:latin typeface="Courier New" pitchFamily="49" charset="0"/>
                <a:cs typeface="Courier New" pitchFamily="49" charset="0"/>
              </a:rPr>
              <a:t>var</a:t>
            </a:r>
            <a:r>
              <a:rPr lang="ru-RU" sz="15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ru-RU" sz="1500" dirty="0" err="1">
                <a:latin typeface="Courier New" pitchFamily="49" charset="0"/>
                <a:cs typeface="Courier New" pitchFamily="49" charset="0"/>
              </a:rPr>
              <a:t>regexp</a:t>
            </a:r>
            <a:r>
              <a:rPr lang="ru-RU" sz="1500" dirty="0">
                <a:latin typeface="Courier New" pitchFamily="49" charset="0"/>
                <a:cs typeface="Courier New" pitchFamily="49" charset="0"/>
              </a:rPr>
              <a:t> = /</a:t>
            </a:r>
            <a:r>
              <a:rPr lang="ru-RU" sz="1500" dirty="0" err="1">
                <a:latin typeface="Courier New" pitchFamily="49" charset="0"/>
                <a:cs typeface="Courier New" pitchFamily="49" charset="0"/>
              </a:rPr>
              <a:t>javascript</a:t>
            </a:r>
            <a:r>
              <a:rPr lang="ru-RU" sz="1500" dirty="0">
                <a:latin typeface="Courier New" pitchFamily="49" charset="0"/>
                <a:cs typeface="Courier New" pitchFamily="49" charset="0"/>
              </a:rPr>
              <a:t>/</a:t>
            </a:r>
            <a:r>
              <a:rPr lang="ru-RU" sz="1500" dirty="0" err="1">
                <a:latin typeface="Courier New" pitchFamily="49" charset="0"/>
                <a:cs typeface="Courier New" pitchFamily="49" charset="0"/>
              </a:rPr>
              <a:t>ig</a:t>
            </a:r>
            <a:r>
              <a:rPr lang="ru-RU" sz="15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ru-RU" sz="1500" dirty="0" err="1">
                <a:latin typeface="Courier New" pitchFamily="49" charset="0"/>
                <a:cs typeface="Courier New" pitchFamily="49" charset="0"/>
              </a:rPr>
              <a:t>var</a:t>
            </a:r>
            <a:r>
              <a:rPr lang="ru-RU" sz="15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ru-RU" sz="1500" dirty="0" err="1">
                <a:latin typeface="Courier New" pitchFamily="49" charset="0"/>
                <a:cs typeface="Courier New" pitchFamily="49" charset="0"/>
              </a:rPr>
              <a:t>result</a:t>
            </a:r>
            <a:r>
              <a:rPr lang="ru-RU" sz="15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ru-RU" sz="1500" dirty="0" err="1" smtClean="0">
                <a:latin typeface="Courier New" pitchFamily="49" charset="0"/>
                <a:cs typeface="Courier New" pitchFamily="49" charset="0"/>
              </a:rPr>
              <a:t>alert</a:t>
            </a:r>
            <a:r>
              <a:rPr lang="ru-RU" sz="1500" dirty="0">
                <a:latin typeface="Courier New" pitchFamily="49" charset="0"/>
                <a:cs typeface="Courier New" pitchFamily="49" charset="0"/>
              </a:rPr>
              <a:t>( "Начальное значение </a:t>
            </a:r>
            <a:r>
              <a:rPr lang="ru-RU" sz="1500" dirty="0" err="1">
                <a:latin typeface="Courier New" pitchFamily="49" charset="0"/>
                <a:cs typeface="Courier New" pitchFamily="49" charset="0"/>
              </a:rPr>
              <a:t>lastIndex</a:t>
            </a:r>
            <a:r>
              <a:rPr lang="ru-RU" sz="1500" dirty="0">
                <a:latin typeface="Courier New" pitchFamily="49" charset="0"/>
                <a:cs typeface="Courier New" pitchFamily="49" charset="0"/>
              </a:rPr>
              <a:t>: " + </a:t>
            </a:r>
            <a:r>
              <a:rPr lang="ru-RU" sz="1500" dirty="0" err="1">
                <a:latin typeface="Courier New" pitchFamily="49" charset="0"/>
                <a:cs typeface="Courier New" pitchFamily="49" charset="0"/>
              </a:rPr>
              <a:t>regexp.lastIndex</a:t>
            </a:r>
            <a:r>
              <a:rPr lang="ru-RU" sz="1500" dirty="0">
                <a:latin typeface="Courier New" pitchFamily="49" charset="0"/>
                <a:cs typeface="Courier New" pitchFamily="49" charset="0"/>
              </a:rPr>
              <a:t> );</a:t>
            </a:r>
          </a:p>
          <a:p>
            <a:pPr marL="0" indent="0">
              <a:buNone/>
            </a:pPr>
            <a:r>
              <a:rPr lang="ru-RU" sz="1500" dirty="0" err="1" smtClean="0">
                <a:latin typeface="Courier New" pitchFamily="49" charset="0"/>
                <a:cs typeface="Courier New" pitchFamily="49" charset="0"/>
              </a:rPr>
              <a:t>while</a:t>
            </a:r>
            <a:r>
              <a:rPr lang="ru-RU" sz="15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ru-RU" sz="1500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ru-RU" sz="1500" dirty="0" err="1">
                <a:latin typeface="Courier New" pitchFamily="49" charset="0"/>
                <a:cs typeface="Courier New" pitchFamily="49" charset="0"/>
              </a:rPr>
              <a:t>result</a:t>
            </a:r>
            <a:r>
              <a:rPr lang="ru-RU" sz="1500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ru-RU" sz="1500" dirty="0" err="1">
                <a:latin typeface="Courier New" pitchFamily="49" charset="0"/>
                <a:cs typeface="Courier New" pitchFamily="49" charset="0"/>
              </a:rPr>
              <a:t>regexp.exec</a:t>
            </a:r>
            <a:r>
              <a:rPr lang="ru-RU" sz="1500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ru-RU" sz="1500" dirty="0" err="1">
                <a:latin typeface="Courier New" pitchFamily="49" charset="0"/>
                <a:cs typeface="Courier New" pitchFamily="49" charset="0"/>
              </a:rPr>
              <a:t>str</a:t>
            </a:r>
            <a:r>
              <a:rPr lang="ru-RU" sz="1500" dirty="0">
                <a:latin typeface="Courier New" pitchFamily="49" charset="0"/>
                <a:cs typeface="Courier New" pitchFamily="49" charset="0"/>
              </a:rPr>
              <a:t>)) {</a:t>
            </a:r>
          </a:p>
          <a:p>
            <a:pPr marL="0" indent="0">
              <a:buNone/>
            </a:pPr>
            <a:r>
              <a:rPr lang="ru-RU" sz="1500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ru-RU" sz="1500" dirty="0" err="1">
                <a:latin typeface="Courier New" pitchFamily="49" charset="0"/>
                <a:cs typeface="Courier New" pitchFamily="49" charset="0"/>
              </a:rPr>
              <a:t>alert</a:t>
            </a:r>
            <a:r>
              <a:rPr lang="ru-RU" sz="1500" dirty="0">
                <a:latin typeface="Courier New" pitchFamily="49" charset="0"/>
                <a:cs typeface="Courier New" pitchFamily="49" charset="0"/>
              </a:rPr>
              <a:t>( 'Найдено: ' + </a:t>
            </a:r>
            <a:r>
              <a:rPr lang="ru-RU" sz="1500" dirty="0" err="1">
                <a:latin typeface="Courier New" pitchFamily="49" charset="0"/>
                <a:cs typeface="Courier New" pitchFamily="49" charset="0"/>
              </a:rPr>
              <a:t>result</a:t>
            </a:r>
            <a:r>
              <a:rPr lang="ru-RU" sz="1500" dirty="0">
                <a:latin typeface="Courier New" pitchFamily="49" charset="0"/>
                <a:cs typeface="Courier New" pitchFamily="49" charset="0"/>
              </a:rPr>
              <a:t>[0] + ' на позиции:' + </a:t>
            </a:r>
            <a:r>
              <a:rPr lang="ru-RU" sz="1500" dirty="0" err="1">
                <a:latin typeface="Courier New" pitchFamily="49" charset="0"/>
                <a:cs typeface="Courier New" pitchFamily="49" charset="0"/>
              </a:rPr>
              <a:t>result.index</a:t>
            </a:r>
            <a:r>
              <a:rPr lang="ru-RU" sz="1500" dirty="0">
                <a:latin typeface="Courier New" pitchFamily="49" charset="0"/>
                <a:cs typeface="Courier New" pitchFamily="49" charset="0"/>
              </a:rPr>
              <a:t> );</a:t>
            </a:r>
          </a:p>
          <a:p>
            <a:pPr marL="0" indent="0">
              <a:buNone/>
            </a:pPr>
            <a:r>
              <a:rPr lang="ru-RU" sz="1500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ru-RU" sz="1500" dirty="0" err="1">
                <a:latin typeface="Courier New" pitchFamily="49" charset="0"/>
                <a:cs typeface="Courier New" pitchFamily="49" charset="0"/>
              </a:rPr>
              <a:t>alert</a:t>
            </a:r>
            <a:r>
              <a:rPr lang="ru-RU" sz="1500" dirty="0">
                <a:latin typeface="Courier New" pitchFamily="49" charset="0"/>
                <a:cs typeface="Courier New" pitchFamily="49" charset="0"/>
              </a:rPr>
              <a:t>( 'Свойство </a:t>
            </a:r>
            <a:r>
              <a:rPr lang="ru-RU" sz="1500" dirty="0" err="1">
                <a:latin typeface="Courier New" pitchFamily="49" charset="0"/>
                <a:cs typeface="Courier New" pitchFamily="49" charset="0"/>
              </a:rPr>
              <a:t>lastIndex</a:t>
            </a:r>
            <a:r>
              <a:rPr lang="ru-RU" sz="1500" dirty="0">
                <a:latin typeface="Courier New" pitchFamily="49" charset="0"/>
                <a:cs typeface="Courier New" pitchFamily="49" charset="0"/>
              </a:rPr>
              <a:t>: ' + </a:t>
            </a:r>
            <a:r>
              <a:rPr lang="ru-RU" sz="1500" dirty="0" err="1">
                <a:latin typeface="Courier New" pitchFamily="49" charset="0"/>
                <a:cs typeface="Courier New" pitchFamily="49" charset="0"/>
              </a:rPr>
              <a:t>regexp.lastIndex</a:t>
            </a:r>
            <a:r>
              <a:rPr lang="ru-RU" sz="1500" dirty="0">
                <a:latin typeface="Courier New" pitchFamily="49" charset="0"/>
                <a:cs typeface="Courier New" pitchFamily="49" charset="0"/>
              </a:rPr>
              <a:t> );</a:t>
            </a:r>
          </a:p>
          <a:p>
            <a:pPr marL="0" indent="0">
              <a:buNone/>
            </a:pPr>
            <a:r>
              <a:rPr lang="ru-RU" sz="1500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r>
              <a:rPr lang="ru-RU" sz="1500" dirty="0" err="1" smtClean="0">
                <a:latin typeface="Courier New" pitchFamily="49" charset="0"/>
                <a:cs typeface="Courier New" pitchFamily="49" charset="0"/>
              </a:rPr>
              <a:t>alert</a:t>
            </a:r>
            <a:r>
              <a:rPr lang="ru-RU" sz="1500" dirty="0">
                <a:latin typeface="Courier New" pitchFamily="49" charset="0"/>
                <a:cs typeface="Courier New" pitchFamily="49" charset="0"/>
              </a:rPr>
              <a:t>( 'Конечное значение </a:t>
            </a:r>
            <a:r>
              <a:rPr lang="ru-RU" sz="1500" dirty="0" err="1">
                <a:latin typeface="Courier New" pitchFamily="49" charset="0"/>
                <a:cs typeface="Courier New" pitchFamily="49" charset="0"/>
              </a:rPr>
              <a:t>lastIndex</a:t>
            </a:r>
            <a:r>
              <a:rPr lang="ru-RU" sz="1500" dirty="0">
                <a:latin typeface="Courier New" pitchFamily="49" charset="0"/>
                <a:cs typeface="Courier New" pitchFamily="49" charset="0"/>
              </a:rPr>
              <a:t>: ' + </a:t>
            </a:r>
            <a:r>
              <a:rPr lang="ru-RU" sz="1500" dirty="0" err="1">
                <a:latin typeface="Courier New" pitchFamily="49" charset="0"/>
                <a:cs typeface="Courier New" pitchFamily="49" charset="0"/>
              </a:rPr>
              <a:t>regexp.lastIndex</a:t>
            </a:r>
            <a:r>
              <a:rPr lang="ru-RU" sz="1500" dirty="0">
                <a:latin typeface="Courier New" pitchFamily="49" charset="0"/>
                <a:cs typeface="Courier New" pitchFamily="49" charset="0"/>
              </a:rPr>
              <a:t> );</a:t>
            </a:r>
          </a:p>
          <a:p>
            <a:pPr marL="0" indent="0">
              <a:buNone/>
            </a:pPr>
            <a:r>
              <a:rPr lang="ru-RU" sz="1600" dirty="0" smtClean="0">
                <a:cs typeface="Courier New" pitchFamily="49" charset="0"/>
              </a:rPr>
              <a:t>Здесь </a:t>
            </a:r>
            <a:r>
              <a:rPr lang="ru-RU" sz="1600" dirty="0">
                <a:cs typeface="Courier New" pitchFamily="49" charset="0"/>
              </a:rPr>
              <a:t>цикл продолжается до тех пор, пока </a:t>
            </a:r>
            <a:r>
              <a:rPr lang="ru-RU" sz="1600" dirty="0" err="1">
                <a:cs typeface="Courier New" pitchFamily="49" charset="0"/>
              </a:rPr>
              <a:t>regexp.exec</a:t>
            </a:r>
            <a:r>
              <a:rPr lang="ru-RU" sz="1600" dirty="0">
                <a:cs typeface="Courier New" pitchFamily="49" charset="0"/>
              </a:rPr>
              <a:t> не вернёт </a:t>
            </a:r>
            <a:r>
              <a:rPr lang="ru-RU" sz="1600" dirty="0" err="1">
                <a:cs typeface="Courier New" pitchFamily="49" charset="0"/>
              </a:rPr>
              <a:t>null</a:t>
            </a:r>
            <a:r>
              <a:rPr lang="ru-RU" sz="1600" dirty="0">
                <a:cs typeface="Courier New" pitchFamily="49" charset="0"/>
              </a:rPr>
              <a:t>, что означает «совпадений больше нет</a:t>
            </a:r>
            <a:r>
              <a:rPr lang="ru-RU" sz="1600" dirty="0" smtClean="0">
                <a:cs typeface="Courier New" pitchFamily="49" charset="0"/>
              </a:rPr>
              <a:t>».</a:t>
            </a:r>
            <a:endParaRPr lang="ru-RU" sz="1600" dirty="0">
              <a:cs typeface="Courier New" pitchFamily="49" charset="0"/>
            </a:endParaRPr>
          </a:p>
        </p:txBody>
      </p:sp>
      <p:sp>
        <p:nvSpPr>
          <p:cNvPr id="6" name="Title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762000" y="269632"/>
            <a:ext cx="8077200" cy="351056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Регулярные выражения</a:t>
            </a:r>
            <a:endParaRPr lang="ru-RU" sz="28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535179958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755576" y="692696"/>
            <a:ext cx="8208912" cy="576064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600" dirty="0">
                <a:cs typeface="Courier New" pitchFamily="49" charset="0"/>
              </a:rPr>
              <a:t>Найденные результаты последовательно помещаются в </a:t>
            </a:r>
            <a:r>
              <a:rPr lang="ru-RU" sz="1600" dirty="0" err="1">
                <a:cs typeface="Courier New" pitchFamily="49" charset="0"/>
              </a:rPr>
              <a:t>result</a:t>
            </a:r>
            <a:r>
              <a:rPr lang="ru-RU" sz="1600" dirty="0">
                <a:cs typeface="Courier New" pitchFamily="49" charset="0"/>
              </a:rPr>
              <a:t>, причём находятся там в том же формате, что и </a:t>
            </a:r>
            <a:r>
              <a:rPr lang="ru-RU" sz="1600" dirty="0" err="1">
                <a:cs typeface="Courier New" pitchFamily="49" charset="0"/>
              </a:rPr>
              <a:t>match</a:t>
            </a:r>
            <a:r>
              <a:rPr lang="ru-RU" sz="1600" dirty="0">
                <a:cs typeface="Courier New" pitchFamily="49" charset="0"/>
              </a:rPr>
              <a:t> – с учётом скобок, со свойствами </a:t>
            </a:r>
            <a:r>
              <a:rPr lang="ru-RU" sz="1600" dirty="0" err="1">
                <a:cs typeface="Courier New" pitchFamily="49" charset="0"/>
              </a:rPr>
              <a:t>result.index</a:t>
            </a:r>
            <a:r>
              <a:rPr lang="ru-RU" sz="1600" dirty="0">
                <a:cs typeface="Courier New" pitchFamily="49" charset="0"/>
              </a:rPr>
              <a:t> и </a:t>
            </a:r>
            <a:r>
              <a:rPr lang="ru-RU" sz="1600" dirty="0" err="1" smtClean="0">
                <a:cs typeface="Courier New" pitchFamily="49" charset="0"/>
              </a:rPr>
              <a:t>result.input</a:t>
            </a:r>
            <a:r>
              <a:rPr lang="ru-RU" sz="1600" dirty="0">
                <a:cs typeface="Courier New" pitchFamily="49" charset="0"/>
              </a:rPr>
              <a:t>.</a:t>
            </a:r>
          </a:p>
          <a:p>
            <a:pPr marL="0" indent="0">
              <a:buNone/>
            </a:pPr>
            <a:endParaRPr lang="ru-RU" sz="1600" dirty="0" smtClean="0">
              <a:cs typeface="Courier New" pitchFamily="49" charset="0"/>
            </a:endParaRPr>
          </a:p>
          <a:p>
            <a:pPr marL="0" indent="0">
              <a:buNone/>
            </a:pPr>
            <a:r>
              <a:rPr lang="ru-RU" sz="1600" b="1" dirty="0" smtClean="0">
                <a:cs typeface="Courier New" pitchFamily="49" charset="0"/>
              </a:rPr>
              <a:t>Поиск </a:t>
            </a:r>
            <a:r>
              <a:rPr lang="ru-RU" sz="1600" b="1" dirty="0">
                <a:cs typeface="Courier New" pitchFamily="49" charset="0"/>
              </a:rPr>
              <a:t>с нужной позиции</a:t>
            </a:r>
          </a:p>
          <a:p>
            <a:pPr marL="0" indent="0">
              <a:buNone/>
            </a:pPr>
            <a:r>
              <a:rPr lang="ru-RU" sz="1600" dirty="0" smtClean="0">
                <a:cs typeface="Courier New" pitchFamily="49" charset="0"/>
              </a:rPr>
              <a:t>Можно </a:t>
            </a:r>
            <a:r>
              <a:rPr lang="ru-RU" sz="1600" dirty="0">
                <a:cs typeface="Courier New" pitchFamily="49" charset="0"/>
              </a:rPr>
              <a:t>заставить </a:t>
            </a:r>
            <a:r>
              <a:rPr lang="ru-RU" sz="1600" dirty="0" err="1">
                <a:cs typeface="Courier New" pitchFamily="49" charset="0"/>
              </a:rPr>
              <a:t>regexp.exec</a:t>
            </a:r>
            <a:r>
              <a:rPr lang="ru-RU" sz="1600" dirty="0">
                <a:cs typeface="Courier New" pitchFamily="49" charset="0"/>
              </a:rPr>
              <a:t> искать сразу с нужной позиции, если поставить </a:t>
            </a:r>
            <a:r>
              <a:rPr lang="ru-RU" sz="1600" dirty="0" err="1">
                <a:cs typeface="Courier New" pitchFamily="49" charset="0"/>
              </a:rPr>
              <a:t>lastIndex</a:t>
            </a:r>
            <a:r>
              <a:rPr lang="ru-RU" sz="1600" dirty="0">
                <a:cs typeface="Courier New" pitchFamily="49" charset="0"/>
              </a:rPr>
              <a:t> вручную:</a:t>
            </a:r>
          </a:p>
          <a:p>
            <a:pPr marL="0" indent="0">
              <a:buNone/>
            </a:pPr>
            <a:r>
              <a:rPr lang="ru-RU" sz="1600" dirty="0" err="1" smtClean="0">
                <a:latin typeface="Courier New" pitchFamily="49" charset="0"/>
                <a:cs typeface="Courier New" pitchFamily="49" charset="0"/>
              </a:rPr>
              <a:t>var</a:t>
            </a:r>
            <a:r>
              <a:rPr lang="ru-RU" sz="16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str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 = 'Многое по 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JavaScript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 можно найти на сайте http://javascript.ru';</a:t>
            </a:r>
          </a:p>
          <a:p>
            <a:pPr marL="0" indent="0">
              <a:buNone/>
            </a:pPr>
            <a:r>
              <a:rPr lang="ru-RU" sz="1600" dirty="0" err="1" smtClean="0">
                <a:latin typeface="Courier New" pitchFamily="49" charset="0"/>
                <a:cs typeface="Courier New" pitchFamily="49" charset="0"/>
              </a:rPr>
              <a:t>var</a:t>
            </a:r>
            <a:r>
              <a:rPr lang="ru-RU" sz="16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regexp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 = /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javascript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/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ig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regexp.lastIndex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 = 40;</a:t>
            </a:r>
          </a:p>
          <a:p>
            <a:pPr marL="0" indent="0">
              <a:buNone/>
            </a:pPr>
            <a:r>
              <a:rPr lang="ru-RU" sz="1600" dirty="0" err="1" smtClean="0">
                <a:latin typeface="Courier New" pitchFamily="49" charset="0"/>
                <a:cs typeface="Courier New" pitchFamily="49" charset="0"/>
              </a:rPr>
              <a:t>alert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( 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regexp.exec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str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).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index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 ); // 49, поиск начат с 40-й позиции</a:t>
            </a:r>
          </a:p>
        </p:txBody>
      </p:sp>
      <p:sp>
        <p:nvSpPr>
          <p:cNvPr id="6" name="Title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762000" y="269632"/>
            <a:ext cx="8077200" cy="351056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Регулярные выражения</a:t>
            </a:r>
            <a:endParaRPr lang="ru-RU" sz="28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505871719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20753331" flipH="1">
            <a:off x="108261" y="-3142205"/>
            <a:ext cx="2895600" cy="6861081"/>
          </a:xfrm>
          <a:prstGeom prst="rect">
            <a:avLst/>
          </a:prstGeom>
        </p:spPr>
      </p:pic>
      <p:sp>
        <p:nvSpPr>
          <p:cNvPr id="5" name="Title 1"/>
          <p:cNvSpPr txBox="1">
            <a:spLocks/>
          </p:cNvSpPr>
          <p:nvPr>
            <p:custDataLst>
              <p:tags r:id="rId1"/>
            </p:custDataLst>
          </p:nvPr>
        </p:nvSpPr>
        <p:spPr>
          <a:xfrm>
            <a:off x="2411760" y="269632"/>
            <a:ext cx="6427440" cy="63908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ru-RU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Домашнее задание </a:t>
            </a:r>
            <a:r>
              <a:rPr lang="en-US" sz="2800" b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1</a:t>
            </a:r>
            <a:endParaRPr lang="ru-RU" sz="28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7" name="Content Placeholder 4"/>
          <p:cNvSpPr txBox="1">
            <a:spLocks/>
          </p:cNvSpPr>
          <p:nvPr>
            <p:custDataLst>
              <p:tags r:id="rId2"/>
            </p:custDataLst>
          </p:nvPr>
        </p:nvSpPr>
        <p:spPr>
          <a:xfrm>
            <a:off x="2051720" y="764704"/>
            <a:ext cx="6912768" cy="5976664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lang="ru-RU" sz="28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lang="ru-RU" sz="24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lang="ru-RU" sz="20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lang="ru-RU" sz="18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lang="ru-RU" sz="18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lang="ru-RU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lang="ru-RU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lang="ru-RU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lang="ru-RU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2000" i="1" dirty="0" smtClean="0">
                <a:latin typeface="+mn-lt"/>
              </a:rPr>
              <a:t>1. Создать</a:t>
            </a:r>
          </a:p>
        </p:txBody>
      </p:sp>
    </p:spTree>
    <p:extLst>
      <p:ext uri="{BB962C8B-B14F-4D97-AF65-F5344CB8AC3E}">
        <p14:creationId xmlns:p14="http://schemas.microsoft.com/office/powerpoint/2010/main" val="302226603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755576" y="692696"/>
            <a:ext cx="8208912" cy="576064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700" b="1" dirty="0">
                <a:cs typeface="Courier New" pitchFamily="49" charset="0"/>
              </a:rPr>
              <a:t>Степень </a:t>
            </a:r>
            <a:r>
              <a:rPr lang="ru-RU" sz="1700" b="1" dirty="0" err="1">
                <a:cs typeface="Courier New" pitchFamily="49" charset="0"/>
              </a:rPr>
              <a:t>pow</a:t>
            </a:r>
            <a:r>
              <a:rPr lang="ru-RU" sz="1700" b="1" dirty="0">
                <a:cs typeface="Courier New" pitchFamily="49" charset="0"/>
              </a:rPr>
              <a:t>(x, n) через рекурсию</a:t>
            </a:r>
          </a:p>
          <a:p>
            <a:pPr marL="0" indent="0">
              <a:buNone/>
            </a:pPr>
            <a:r>
              <a:rPr lang="ru-RU" sz="1700" dirty="0" smtClean="0">
                <a:cs typeface="Courier New" pitchFamily="49" charset="0"/>
              </a:rPr>
              <a:t>В </a:t>
            </a:r>
            <a:r>
              <a:rPr lang="ru-RU" sz="1700" dirty="0">
                <a:cs typeface="Courier New" pitchFamily="49" charset="0"/>
              </a:rPr>
              <a:t>качестве первого примера использования рекурсивных вызовов – рассмотрим задачу возведения числа x в натуральную степень n.</a:t>
            </a:r>
          </a:p>
          <a:p>
            <a:pPr marL="0" indent="0">
              <a:buNone/>
            </a:pPr>
            <a:r>
              <a:rPr lang="ru-RU" sz="1700" dirty="0" smtClean="0">
                <a:cs typeface="Courier New" pitchFamily="49" charset="0"/>
              </a:rPr>
              <a:t>Её </a:t>
            </a:r>
            <a:r>
              <a:rPr lang="ru-RU" sz="1700" dirty="0">
                <a:cs typeface="Courier New" pitchFamily="49" charset="0"/>
              </a:rPr>
              <a:t>можно представить как совокупность более простого действия и более простой задачи того же типа вот так:</a:t>
            </a:r>
          </a:p>
          <a:p>
            <a:pPr marL="0" indent="0">
              <a:buNone/>
            </a:pPr>
            <a:r>
              <a:rPr lang="ru-RU" sz="1700" dirty="0" err="1" smtClean="0">
                <a:latin typeface="Courier New" pitchFamily="49" charset="0"/>
                <a:cs typeface="Courier New" pitchFamily="49" charset="0"/>
              </a:rPr>
              <a:t>pow</a:t>
            </a:r>
            <a:r>
              <a:rPr lang="ru-RU" sz="1700" dirty="0" smtClean="0">
                <a:latin typeface="Courier New" pitchFamily="49" charset="0"/>
                <a:cs typeface="Courier New" pitchFamily="49" charset="0"/>
              </a:rPr>
              <a:t>(x</a:t>
            </a:r>
            <a:r>
              <a:rPr lang="ru-RU" sz="1700" dirty="0">
                <a:latin typeface="Courier New" pitchFamily="49" charset="0"/>
                <a:cs typeface="Courier New" pitchFamily="49" charset="0"/>
              </a:rPr>
              <a:t>, n) = x * </a:t>
            </a:r>
            <a:r>
              <a:rPr lang="ru-RU" sz="1700" dirty="0" err="1">
                <a:latin typeface="Courier New" pitchFamily="49" charset="0"/>
                <a:cs typeface="Courier New" pitchFamily="49" charset="0"/>
              </a:rPr>
              <a:t>pow</a:t>
            </a:r>
            <a:r>
              <a:rPr lang="ru-RU" sz="1700" dirty="0">
                <a:latin typeface="Courier New" pitchFamily="49" charset="0"/>
                <a:cs typeface="Courier New" pitchFamily="49" charset="0"/>
              </a:rPr>
              <a:t>(x, n - 1)</a:t>
            </a:r>
          </a:p>
          <a:p>
            <a:pPr marL="0" indent="0">
              <a:buNone/>
            </a:pPr>
            <a:r>
              <a:rPr lang="ru-RU" sz="1700" dirty="0" smtClean="0">
                <a:cs typeface="Courier New" pitchFamily="49" charset="0"/>
              </a:rPr>
              <a:t>То </a:t>
            </a:r>
            <a:r>
              <a:rPr lang="ru-RU" sz="1700" dirty="0">
                <a:cs typeface="Courier New" pitchFamily="49" charset="0"/>
              </a:rPr>
              <a:t>есть, </a:t>
            </a:r>
            <a:r>
              <a:rPr lang="ru-RU" sz="1700" dirty="0" err="1">
                <a:latin typeface="Courier New" pitchFamily="49" charset="0"/>
                <a:cs typeface="Courier New" pitchFamily="49" charset="0"/>
              </a:rPr>
              <a:t>xn</a:t>
            </a:r>
            <a:r>
              <a:rPr lang="ru-RU" sz="1700" dirty="0">
                <a:latin typeface="Courier New" pitchFamily="49" charset="0"/>
                <a:cs typeface="Courier New" pitchFamily="49" charset="0"/>
              </a:rPr>
              <a:t> = x * xn-1.</a:t>
            </a:r>
          </a:p>
          <a:p>
            <a:pPr marL="0" indent="0">
              <a:buNone/>
            </a:pPr>
            <a:r>
              <a:rPr lang="ru-RU" sz="1700" dirty="0" smtClean="0">
                <a:cs typeface="Courier New" pitchFamily="49" charset="0"/>
              </a:rPr>
              <a:t>Например</a:t>
            </a:r>
            <a:r>
              <a:rPr lang="ru-RU" sz="1700" dirty="0">
                <a:cs typeface="Courier New" pitchFamily="49" charset="0"/>
              </a:rPr>
              <a:t>, вычислим </a:t>
            </a:r>
            <a:r>
              <a:rPr lang="ru-RU" sz="1700" dirty="0" err="1">
                <a:cs typeface="Courier New" pitchFamily="49" charset="0"/>
              </a:rPr>
              <a:t>pow</a:t>
            </a:r>
            <a:r>
              <a:rPr lang="ru-RU" sz="1700" dirty="0">
                <a:cs typeface="Courier New" pitchFamily="49" charset="0"/>
              </a:rPr>
              <a:t>(2, 4), последовательно переходя к более простой задаче:</a:t>
            </a:r>
          </a:p>
          <a:p>
            <a:pPr marL="0" indent="0">
              <a:buNone/>
            </a:pPr>
            <a:r>
              <a:rPr lang="ru-RU" sz="1700" dirty="0" smtClean="0">
                <a:cs typeface="Courier New" pitchFamily="49" charset="0"/>
              </a:rPr>
              <a:t>    </a:t>
            </a:r>
            <a:r>
              <a:rPr lang="ru-RU" sz="1700" dirty="0" err="1">
                <a:cs typeface="Courier New" pitchFamily="49" charset="0"/>
              </a:rPr>
              <a:t>pow</a:t>
            </a:r>
            <a:r>
              <a:rPr lang="ru-RU" sz="1700" dirty="0">
                <a:cs typeface="Courier New" pitchFamily="49" charset="0"/>
              </a:rPr>
              <a:t>(2, 4) = 2 * </a:t>
            </a:r>
            <a:r>
              <a:rPr lang="ru-RU" sz="1700" dirty="0" err="1">
                <a:cs typeface="Courier New" pitchFamily="49" charset="0"/>
              </a:rPr>
              <a:t>pow</a:t>
            </a:r>
            <a:r>
              <a:rPr lang="ru-RU" sz="1700" dirty="0">
                <a:cs typeface="Courier New" pitchFamily="49" charset="0"/>
              </a:rPr>
              <a:t>(2, 3)</a:t>
            </a:r>
          </a:p>
          <a:p>
            <a:pPr marL="0" indent="0">
              <a:buNone/>
            </a:pPr>
            <a:r>
              <a:rPr lang="ru-RU" sz="1700" dirty="0">
                <a:cs typeface="Courier New" pitchFamily="49" charset="0"/>
              </a:rPr>
              <a:t>    </a:t>
            </a:r>
            <a:r>
              <a:rPr lang="ru-RU" sz="1700" dirty="0" err="1">
                <a:cs typeface="Courier New" pitchFamily="49" charset="0"/>
              </a:rPr>
              <a:t>pow</a:t>
            </a:r>
            <a:r>
              <a:rPr lang="ru-RU" sz="1700" dirty="0">
                <a:cs typeface="Courier New" pitchFamily="49" charset="0"/>
              </a:rPr>
              <a:t>(2, 3) = 2 * </a:t>
            </a:r>
            <a:r>
              <a:rPr lang="ru-RU" sz="1700" dirty="0" err="1">
                <a:cs typeface="Courier New" pitchFamily="49" charset="0"/>
              </a:rPr>
              <a:t>pow</a:t>
            </a:r>
            <a:r>
              <a:rPr lang="ru-RU" sz="1700" dirty="0">
                <a:cs typeface="Courier New" pitchFamily="49" charset="0"/>
              </a:rPr>
              <a:t>(2, 2)</a:t>
            </a:r>
          </a:p>
          <a:p>
            <a:pPr marL="0" indent="0">
              <a:buNone/>
            </a:pPr>
            <a:r>
              <a:rPr lang="ru-RU" sz="1700" dirty="0">
                <a:cs typeface="Courier New" pitchFamily="49" charset="0"/>
              </a:rPr>
              <a:t>    </a:t>
            </a:r>
            <a:r>
              <a:rPr lang="ru-RU" sz="1700" dirty="0" err="1">
                <a:cs typeface="Courier New" pitchFamily="49" charset="0"/>
              </a:rPr>
              <a:t>pow</a:t>
            </a:r>
            <a:r>
              <a:rPr lang="ru-RU" sz="1700" dirty="0">
                <a:cs typeface="Courier New" pitchFamily="49" charset="0"/>
              </a:rPr>
              <a:t>(2, 2) = 2 * </a:t>
            </a:r>
            <a:r>
              <a:rPr lang="ru-RU" sz="1700" dirty="0" err="1">
                <a:cs typeface="Courier New" pitchFamily="49" charset="0"/>
              </a:rPr>
              <a:t>pow</a:t>
            </a:r>
            <a:r>
              <a:rPr lang="ru-RU" sz="1700" dirty="0">
                <a:cs typeface="Courier New" pitchFamily="49" charset="0"/>
              </a:rPr>
              <a:t>(2, 1)</a:t>
            </a:r>
          </a:p>
          <a:p>
            <a:pPr marL="0" indent="0">
              <a:buNone/>
            </a:pPr>
            <a:r>
              <a:rPr lang="ru-RU" sz="1700" dirty="0">
                <a:cs typeface="Courier New" pitchFamily="49" charset="0"/>
              </a:rPr>
              <a:t>    </a:t>
            </a:r>
            <a:r>
              <a:rPr lang="ru-RU" sz="1700" dirty="0" err="1">
                <a:cs typeface="Courier New" pitchFamily="49" charset="0"/>
              </a:rPr>
              <a:t>pow</a:t>
            </a:r>
            <a:r>
              <a:rPr lang="ru-RU" sz="1700" dirty="0">
                <a:cs typeface="Courier New" pitchFamily="49" charset="0"/>
              </a:rPr>
              <a:t>(2, 1) = 2</a:t>
            </a:r>
          </a:p>
          <a:p>
            <a:pPr marL="0" indent="0">
              <a:buNone/>
            </a:pPr>
            <a:r>
              <a:rPr lang="ru-RU" sz="1700" dirty="0" smtClean="0">
                <a:cs typeface="Courier New" pitchFamily="49" charset="0"/>
              </a:rPr>
              <a:t>На </a:t>
            </a:r>
            <a:r>
              <a:rPr lang="ru-RU" sz="1700" dirty="0">
                <a:cs typeface="Courier New" pitchFamily="49" charset="0"/>
              </a:rPr>
              <a:t>шаге 1 нам нужно вычислить </a:t>
            </a:r>
            <a:r>
              <a:rPr lang="ru-RU" sz="1700" dirty="0" err="1">
                <a:cs typeface="Courier New" pitchFamily="49" charset="0"/>
              </a:rPr>
              <a:t>pow</a:t>
            </a:r>
            <a:r>
              <a:rPr lang="ru-RU" sz="1700" dirty="0">
                <a:cs typeface="Courier New" pitchFamily="49" charset="0"/>
              </a:rPr>
              <a:t>(2,3), поэтому мы делаем шаг 2, дальше нам нужно </a:t>
            </a:r>
            <a:r>
              <a:rPr lang="ru-RU" sz="1700" dirty="0" err="1">
                <a:cs typeface="Courier New" pitchFamily="49" charset="0"/>
              </a:rPr>
              <a:t>pow</a:t>
            </a:r>
            <a:r>
              <a:rPr lang="ru-RU" sz="1700" dirty="0">
                <a:cs typeface="Courier New" pitchFamily="49" charset="0"/>
              </a:rPr>
              <a:t>(2,2), мы делаем шаг 3, затем шаг 4, и на нём уже можно остановиться, ведь очевидно, что результат возведения числа в степень 1 – равен самому числу.</a:t>
            </a:r>
          </a:p>
          <a:p>
            <a:pPr marL="0" indent="0">
              <a:buNone/>
            </a:pPr>
            <a:r>
              <a:rPr lang="ru-RU" sz="1700" dirty="0" smtClean="0">
                <a:cs typeface="Courier New" pitchFamily="49" charset="0"/>
              </a:rPr>
              <a:t>Далее</a:t>
            </a:r>
            <a:r>
              <a:rPr lang="ru-RU" sz="1700" dirty="0">
                <a:cs typeface="Courier New" pitchFamily="49" charset="0"/>
              </a:rPr>
              <a:t>, имея результат на шаге 4, он подставляется обратно в шаг 3, затем имеем </a:t>
            </a:r>
            <a:r>
              <a:rPr lang="ru-RU" sz="1700" dirty="0" err="1">
                <a:cs typeface="Courier New" pitchFamily="49" charset="0"/>
              </a:rPr>
              <a:t>pow</a:t>
            </a:r>
            <a:r>
              <a:rPr lang="ru-RU" sz="1700" dirty="0">
                <a:cs typeface="Courier New" pitchFamily="49" charset="0"/>
              </a:rPr>
              <a:t>(2,2) – подставляем в шаг 2 и на шаге 1 уже получаем результат.</a:t>
            </a:r>
          </a:p>
        </p:txBody>
      </p:sp>
      <p:sp>
        <p:nvSpPr>
          <p:cNvPr id="6" name="Title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762000" y="269632"/>
            <a:ext cx="8077200" cy="351056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Рекурсия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88486800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755576" y="692696"/>
            <a:ext cx="8208912" cy="576064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600" dirty="0">
                <a:cs typeface="Courier New" pitchFamily="49" charset="0"/>
              </a:rPr>
              <a:t>Этот алгоритм на </a:t>
            </a:r>
            <a:r>
              <a:rPr lang="en-US" sz="1600" dirty="0">
                <a:cs typeface="Courier New" pitchFamily="49" charset="0"/>
              </a:rPr>
              <a:t>JavaScript:</a:t>
            </a:r>
          </a:p>
          <a:p>
            <a:pPr marL="0" indent="0">
              <a:buNone/>
            </a:pP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function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pow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(x, n) {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  if (n != 1) { </a:t>
            </a:r>
            <a:endParaRPr lang="ru-RU" sz="1600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ru-RU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ru-RU" sz="1600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// 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пока 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n != 1, 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сводить вычисление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pow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x,n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) 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к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pow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(x,n-1)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    return x *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pow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(x, n - 1);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  } else {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    return x;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alert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(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pow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(2, 3) ); // 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8</a:t>
            </a:r>
            <a:endParaRPr lang="ru-RU" sz="1600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ru-RU" sz="1600" dirty="0">
                <a:latin typeface="+mj-lt"/>
                <a:cs typeface="Courier New" pitchFamily="49" charset="0"/>
              </a:rPr>
              <a:t>Говорят, что «функция </a:t>
            </a:r>
            <a:r>
              <a:rPr lang="ru-RU" sz="1600" dirty="0" err="1">
                <a:latin typeface="+mj-lt"/>
                <a:cs typeface="Courier New" pitchFamily="49" charset="0"/>
              </a:rPr>
              <a:t>pow</a:t>
            </a:r>
            <a:r>
              <a:rPr lang="ru-RU" sz="1600" dirty="0">
                <a:latin typeface="+mj-lt"/>
                <a:cs typeface="Courier New" pitchFamily="49" charset="0"/>
              </a:rPr>
              <a:t> рекурсивно вызывает сама себя» до n == 1.</a:t>
            </a:r>
          </a:p>
          <a:p>
            <a:pPr marL="0" indent="0">
              <a:buNone/>
            </a:pPr>
            <a:r>
              <a:rPr lang="ru-RU" sz="1600" dirty="0" smtClean="0">
                <a:latin typeface="+mj-lt"/>
                <a:cs typeface="Courier New" pitchFamily="49" charset="0"/>
              </a:rPr>
              <a:t>Значение</a:t>
            </a:r>
            <a:r>
              <a:rPr lang="ru-RU" sz="1600" dirty="0">
                <a:latin typeface="+mj-lt"/>
                <a:cs typeface="Courier New" pitchFamily="49" charset="0"/>
              </a:rPr>
              <a:t>, на котором рекурсия заканчивается, называют </a:t>
            </a:r>
            <a:r>
              <a:rPr lang="ru-RU" sz="1600" b="1" dirty="0">
                <a:latin typeface="+mj-lt"/>
                <a:cs typeface="Courier New" pitchFamily="49" charset="0"/>
              </a:rPr>
              <a:t>базисом</a:t>
            </a:r>
            <a:r>
              <a:rPr lang="ru-RU" sz="1600" dirty="0">
                <a:latin typeface="+mj-lt"/>
                <a:cs typeface="Courier New" pitchFamily="49" charset="0"/>
              </a:rPr>
              <a:t> рекурсии. В примере выше базисом является 1.</a:t>
            </a:r>
          </a:p>
          <a:p>
            <a:pPr marL="0" indent="0">
              <a:buNone/>
            </a:pPr>
            <a:r>
              <a:rPr lang="ru-RU" sz="1600" dirty="0" smtClean="0">
                <a:latin typeface="+mj-lt"/>
                <a:cs typeface="Courier New" pitchFamily="49" charset="0"/>
              </a:rPr>
              <a:t>Общее </a:t>
            </a:r>
            <a:r>
              <a:rPr lang="ru-RU" sz="1600" dirty="0">
                <a:latin typeface="+mj-lt"/>
                <a:cs typeface="Courier New" pitchFamily="49" charset="0"/>
              </a:rPr>
              <a:t>количество вложенных вызовов называют </a:t>
            </a:r>
            <a:r>
              <a:rPr lang="ru-RU" sz="1600" b="1" dirty="0">
                <a:latin typeface="+mj-lt"/>
                <a:cs typeface="Courier New" pitchFamily="49" charset="0"/>
              </a:rPr>
              <a:t>глубиной</a:t>
            </a:r>
            <a:r>
              <a:rPr lang="ru-RU" sz="1600" dirty="0">
                <a:latin typeface="+mj-lt"/>
                <a:cs typeface="Courier New" pitchFamily="49" charset="0"/>
              </a:rPr>
              <a:t> рекурсии. В случае со степенью, всего будет n вызовов.</a:t>
            </a:r>
          </a:p>
          <a:p>
            <a:pPr marL="0" indent="0">
              <a:buNone/>
            </a:pPr>
            <a:r>
              <a:rPr lang="ru-RU" sz="1600" dirty="0" smtClean="0">
                <a:latin typeface="+mj-lt"/>
                <a:cs typeface="Courier New" pitchFamily="49" charset="0"/>
              </a:rPr>
              <a:t>Максимальная </a:t>
            </a:r>
            <a:r>
              <a:rPr lang="ru-RU" sz="1600" dirty="0">
                <a:latin typeface="+mj-lt"/>
                <a:cs typeface="Courier New" pitchFamily="49" charset="0"/>
              </a:rPr>
              <a:t>глубина рекурсии в браузерах ограничена, точно можно рассчитывать на 10000 вложенных вызовов, но некоторые интерпретаторы допускают и больше.</a:t>
            </a:r>
          </a:p>
          <a:p>
            <a:pPr marL="0" indent="0">
              <a:buNone/>
            </a:pPr>
            <a:r>
              <a:rPr lang="ru-RU" sz="1600" dirty="0" smtClean="0">
                <a:latin typeface="+mj-lt"/>
                <a:cs typeface="Courier New" pitchFamily="49" charset="0"/>
              </a:rPr>
              <a:t>Итак</a:t>
            </a:r>
            <a:r>
              <a:rPr lang="ru-RU" sz="1600" dirty="0">
                <a:latin typeface="+mj-lt"/>
                <a:cs typeface="Courier New" pitchFamily="49" charset="0"/>
              </a:rPr>
              <a:t>, рекурсию используют, когда вычисление функции можно свести к её более простому вызову, а его – ещё к более простому, и так далее, пока значение не станет очевидно.</a:t>
            </a:r>
          </a:p>
        </p:txBody>
      </p:sp>
      <p:sp>
        <p:nvSpPr>
          <p:cNvPr id="6" name="Title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762000" y="269632"/>
            <a:ext cx="8077200" cy="351056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Рекурсия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682334708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755576" y="692696"/>
            <a:ext cx="8208912" cy="576064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600" b="1" dirty="0">
                <a:cs typeface="Courier New" pitchFamily="49" charset="0"/>
              </a:rPr>
              <a:t>Контекст выполнения, стек</a:t>
            </a:r>
          </a:p>
          <a:p>
            <a:pPr marL="0" indent="0">
              <a:buNone/>
            </a:pPr>
            <a:r>
              <a:rPr lang="ru-RU" sz="1600" dirty="0" smtClean="0">
                <a:cs typeface="Courier New" pitchFamily="49" charset="0"/>
              </a:rPr>
              <a:t>У </a:t>
            </a:r>
            <a:r>
              <a:rPr lang="ru-RU" sz="1600" dirty="0">
                <a:cs typeface="Courier New" pitchFamily="49" charset="0"/>
              </a:rPr>
              <a:t>каждого вызова функции есть свой «контекст выполнения» (</a:t>
            </a:r>
            <a:r>
              <a:rPr lang="ru-RU" sz="1600" dirty="0" err="1">
                <a:cs typeface="Courier New" pitchFamily="49" charset="0"/>
              </a:rPr>
              <a:t>execution</a:t>
            </a:r>
            <a:r>
              <a:rPr lang="ru-RU" sz="1600" dirty="0">
                <a:cs typeface="Courier New" pitchFamily="49" charset="0"/>
              </a:rPr>
              <a:t> </a:t>
            </a:r>
            <a:r>
              <a:rPr lang="ru-RU" sz="1600" dirty="0" err="1">
                <a:cs typeface="Courier New" pitchFamily="49" charset="0"/>
              </a:rPr>
              <a:t>context</a:t>
            </a:r>
            <a:r>
              <a:rPr lang="ru-RU" sz="1600" dirty="0">
                <a:cs typeface="Courier New" pitchFamily="49" charset="0"/>
              </a:rPr>
              <a:t>).</a:t>
            </a:r>
          </a:p>
          <a:p>
            <a:pPr marL="0" indent="0">
              <a:buNone/>
            </a:pPr>
            <a:r>
              <a:rPr lang="ru-RU" sz="1600" dirty="0" smtClean="0">
                <a:cs typeface="Courier New" pitchFamily="49" charset="0"/>
              </a:rPr>
              <a:t>Контекст </a:t>
            </a:r>
            <a:r>
              <a:rPr lang="ru-RU" sz="1600" dirty="0">
                <a:cs typeface="Courier New" pitchFamily="49" charset="0"/>
              </a:rPr>
              <a:t>выполнения – это служебная информация, которая соответствует текущему запуску функции. Она включает в себя локальные переменные функции и конкретное место в коде, на котором находится интерпретатор.</a:t>
            </a:r>
          </a:p>
          <a:p>
            <a:pPr marL="0" indent="0">
              <a:buNone/>
            </a:pPr>
            <a:r>
              <a:rPr lang="ru-RU" sz="1600" dirty="0" smtClean="0">
                <a:cs typeface="Courier New" pitchFamily="49" charset="0"/>
              </a:rPr>
              <a:t>Например</a:t>
            </a:r>
            <a:r>
              <a:rPr lang="ru-RU" sz="1600" dirty="0">
                <a:cs typeface="Courier New" pitchFamily="49" charset="0"/>
              </a:rPr>
              <a:t>, для вызова </a:t>
            </a:r>
            <a:r>
              <a:rPr lang="ru-RU" sz="1600" dirty="0" err="1">
                <a:cs typeface="Courier New" pitchFamily="49" charset="0"/>
              </a:rPr>
              <a:t>pow</a:t>
            </a:r>
            <a:r>
              <a:rPr lang="ru-RU" sz="1600" dirty="0">
                <a:cs typeface="Courier New" pitchFamily="49" charset="0"/>
              </a:rPr>
              <a:t>(2, 3) из примера выше будет создан контекст выполнения, который будет хранить переменные x = 2, n = 3. Мы схематично обозначим его так:</a:t>
            </a:r>
          </a:p>
          <a:p>
            <a:pPr marL="0" indent="0">
              <a:buNone/>
            </a:pPr>
            <a:r>
              <a:rPr lang="ru-RU" sz="16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Контекст: { x: 2, n: 3, строка 1 }</a:t>
            </a:r>
          </a:p>
          <a:p>
            <a:pPr marL="0" indent="0">
              <a:buNone/>
            </a:pPr>
            <a:r>
              <a:rPr lang="ru-RU" sz="1600" dirty="0" smtClean="0">
                <a:cs typeface="Courier New" pitchFamily="49" charset="0"/>
              </a:rPr>
              <a:t>Далее </a:t>
            </a:r>
            <a:r>
              <a:rPr lang="ru-RU" sz="1600" dirty="0">
                <a:cs typeface="Courier New" pitchFamily="49" charset="0"/>
              </a:rPr>
              <a:t>функция </a:t>
            </a:r>
            <a:r>
              <a:rPr lang="ru-RU" sz="1600" dirty="0" err="1">
                <a:cs typeface="Courier New" pitchFamily="49" charset="0"/>
              </a:rPr>
              <a:t>pow</a:t>
            </a:r>
            <a:r>
              <a:rPr lang="ru-RU" sz="1600" dirty="0">
                <a:cs typeface="Courier New" pitchFamily="49" charset="0"/>
              </a:rPr>
              <a:t> начинает выполняться. Вычисляется выражение n != 1 – оно равно </a:t>
            </a:r>
            <a:r>
              <a:rPr lang="ru-RU" sz="1600" dirty="0" err="1">
                <a:cs typeface="Courier New" pitchFamily="49" charset="0"/>
              </a:rPr>
              <a:t>true</a:t>
            </a:r>
            <a:r>
              <a:rPr lang="ru-RU" sz="1600" dirty="0">
                <a:cs typeface="Courier New" pitchFamily="49" charset="0"/>
              </a:rPr>
              <a:t>, ведь в текущем контексте n=3. Поэтому задействуется первая ветвь </a:t>
            </a:r>
            <a:r>
              <a:rPr lang="ru-RU" sz="1600" dirty="0" err="1">
                <a:cs typeface="Courier New" pitchFamily="49" charset="0"/>
              </a:rPr>
              <a:t>if</a:t>
            </a:r>
            <a:r>
              <a:rPr lang="ru-RU" sz="1600" dirty="0">
                <a:cs typeface="Courier New" pitchFamily="49" charset="0"/>
              </a:rPr>
              <a:t> :</a:t>
            </a:r>
          </a:p>
          <a:p>
            <a:pPr marL="0" indent="0">
              <a:buNone/>
            </a:pPr>
            <a:endParaRPr lang="ru-RU" sz="800" dirty="0">
              <a:cs typeface="Courier New" pitchFamily="49" charset="0"/>
            </a:endParaRPr>
          </a:p>
          <a:p>
            <a:pPr marL="0" indent="0">
              <a:buNone/>
            </a:pP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function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pow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(x, n) {</a:t>
            </a:r>
          </a:p>
          <a:p>
            <a:pPr marL="0" indent="0">
              <a:buNone/>
            </a:pPr>
            <a:r>
              <a:rPr lang="ru-RU" sz="1600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if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 (n != 1) { // пока n != 1 сводить </a:t>
            </a:r>
            <a:r>
              <a:rPr lang="ru-RU" sz="1600" dirty="0" err="1" smtClean="0">
                <a:latin typeface="Courier New" pitchFamily="49" charset="0"/>
                <a:cs typeface="Courier New" pitchFamily="49" charset="0"/>
              </a:rPr>
              <a:t>pow</a:t>
            </a:r>
            <a:r>
              <a:rPr lang="ru-RU" sz="16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ru-RU" sz="1600" dirty="0" err="1" smtClean="0">
                <a:latin typeface="Courier New" pitchFamily="49" charset="0"/>
                <a:cs typeface="Courier New" pitchFamily="49" charset="0"/>
              </a:rPr>
              <a:t>x,n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) к 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pow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(x,n-1)</a:t>
            </a:r>
          </a:p>
          <a:p>
            <a:pPr marL="0" indent="0">
              <a:buNone/>
            </a:pPr>
            <a:r>
              <a:rPr lang="ru-RU" sz="1600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return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 x * 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pow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(x, n - 1);</a:t>
            </a:r>
          </a:p>
          <a:p>
            <a:pPr marL="0" indent="0">
              <a:buNone/>
            </a:pPr>
            <a:r>
              <a:rPr lang="ru-RU" sz="1600" dirty="0">
                <a:latin typeface="Courier New" pitchFamily="49" charset="0"/>
                <a:cs typeface="Courier New" pitchFamily="49" charset="0"/>
              </a:rPr>
              <a:t>  } 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else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 {</a:t>
            </a:r>
          </a:p>
          <a:p>
            <a:pPr marL="0" indent="0">
              <a:buNone/>
            </a:pPr>
            <a:r>
              <a:rPr lang="ru-RU" sz="1600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return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 x;</a:t>
            </a:r>
          </a:p>
          <a:p>
            <a:pPr marL="0" indent="0">
              <a:buNone/>
            </a:pPr>
            <a:r>
              <a:rPr lang="ru-RU" sz="1600" dirty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0" indent="0">
              <a:buNone/>
            </a:pPr>
            <a:r>
              <a:rPr lang="ru-RU" sz="1600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r>
              <a:rPr lang="ru-RU" sz="1600" dirty="0"/>
              <a:t>Чтобы вычислить выражение x * </a:t>
            </a:r>
            <a:r>
              <a:rPr lang="ru-RU" sz="1600" dirty="0" err="1"/>
              <a:t>pow</a:t>
            </a:r>
            <a:r>
              <a:rPr lang="ru-RU" sz="1600" dirty="0"/>
              <a:t>(x, n-1), требуется произвести запуск </a:t>
            </a:r>
            <a:r>
              <a:rPr lang="ru-RU" sz="1600" dirty="0" err="1"/>
              <a:t>pow</a:t>
            </a:r>
            <a:r>
              <a:rPr lang="ru-RU" sz="1600" dirty="0"/>
              <a:t> с новыми аргументами.</a:t>
            </a:r>
            <a:endParaRPr lang="ru-RU" sz="1600" dirty="0">
              <a:latin typeface="+mj-lt"/>
              <a:cs typeface="Courier New" pitchFamily="49" charset="0"/>
            </a:endParaRPr>
          </a:p>
        </p:txBody>
      </p:sp>
      <p:sp>
        <p:nvSpPr>
          <p:cNvPr id="6" name="Title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762000" y="269632"/>
            <a:ext cx="8077200" cy="351056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Рекурсия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72086216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755576" y="692696"/>
            <a:ext cx="8208912" cy="576064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600" b="1" dirty="0">
                <a:cs typeface="Courier New" pitchFamily="49" charset="0"/>
              </a:rPr>
              <a:t>При любом вложенном вызове </a:t>
            </a:r>
            <a:r>
              <a:rPr lang="ru-RU" sz="1600" b="1" dirty="0" err="1">
                <a:cs typeface="Courier New" pitchFamily="49" charset="0"/>
              </a:rPr>
              <a:t>JavaScript</a:t>
            </a:r>
            <a:r>
              <a:rPr lang="ru-RU" sz="1600" b="1" dirty="0">
                <a:cs typeface="Courier New" pitchFamily="49" charset="0"/>
              </a:rPr>
              <a:t> запоминает текущий контекст выполнения в специальной внутренней структуре данных – «стеке контекстов».</a:t>
            </a:r>
          </a:p>
          <a:p>
            <a:pPr marL="0" indent="0">
              <a:buNone/>
            </a:pPr>
            <a:r>
              <a:rPr lang="ru-RU" sz="1600" dirty="0" smtClean="0">
                <a:cs typeface="Courier New" pitchFamily="49" charset="0"/>
              </a:rPr>
              <a:t>Затем </a:t>
            </a:r>
            <a:r>
              <a:rPr lang="ru-RU" sz="1600" dirty="0">
                <a:cs typeface="Courier New" pitchFamily="49" charset="0"/>
              </a:rPr>
              <a:t>интерпретатор приступает к выполнению вложенного вызова.</a:t>
            </a:r>
          </a:p>
          <a:p>
            <a:pPr marL="0" indent="0">
              <a:buNone/>
            </a:pPr>
            <a:r>
              <a:rPr lang="ru-RU" sz="1600" dirty="0" smtClean="0">
                <a:cs typeface="Courier New" pitchFamily="49" charset="0"/>
              </a:rPr>
              <a:t>В </a:t>
            </a:r>
            <a:r>
              <a:rPr lang="ru-RU" sz="1600" dirty="0">
                <a:cs typeface="Courier New" pitchFamily="49" charset="0"/>
              </a:rPr>
              <a:t>данном случае вызывается та же </a:t>
            </a:r>
            <a:r>
              <a:rPr lang="ru-RU" sz="1600" dirty="0" err="1">
                <a:cs typeface="Courier New" pitchFamily="49" charset="0"/>
              </a:rPr>
              <a:t>pow</a:t>
            </a:r>
            <a:r>
              <a:rPr lang="ru-RU" sz="1600" dirty="0">
                <a:cs typeface="Courier New" pitchFamily="49" charset="0"/>
              </a:rPr>
              <a:t>, однако это абсолютно неважно. Для любых функций процесс одинаков.</a:t>
            </a:r>
          </a:p>
          <a:p>
            <a:pPr marL="0" indent="0">
              <a:buNone/>
            </a:pPr>
            <a:r>
              <a:rPr lang="ru-RU" sz="1600" dirty="0" smtClean="0">
                <a:cs typeface="Courier New" pitchFamily="49" charset="0"/>
              </a:rPr>
              <a:t>Для </a:t>
            </a:r>
            <a:r>
              <a:rPr lang="ru-RU" sz="1600" dirty="0">
                <a:cs typeface="Courier New" pitchFamily="49" charset="0"/>
              </a:rPr>
              <a:t>нового вызова создаётся свой контекст выполнения, и управление переходит в него, а когда он завершён – старый контекст достаётся из стека и выполнение внешней функции возобновляется.</a:t>
            </a:r>
          </a:p>
          <a:p>
            <a:pPr marL="0" indent="0">
              <a:buNone/>
            </a:pPr>
            <a:r>
              <a:rPr lang="ru-RU" sz="1600" dirty="0" smtClean="0">
                <a:cs typeface="Courier New" pitchFamily="49" charset="0"/>
              </a:rPr>
              <a:t>Разберём </a:t>
            </a:r>
            <a:r>
              <a:rPr lang="ru-RU" sz="1600" dirty="0">
                <a:cs typeface="Courier New" pitchFamily="49" charset="0"/>
              </a:rPr>
              <a:t>происходящее с контекстами более подробно, начиная с вызова (*):</a:t>
            </a:r>
          </a:p>
          <a:p>
            <a:pPr marL="0" indent="0">
              <a:buNone/>
            </a:pPr>
            <a:endParaRPr lang="ru-RU" sz="1600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ru-RU" sz="1600" dirty="0" err="1" smtClean="0">
                <a:latin typeface="Courier New" pitchFamily="49" charset="0"/>
                <a:cs typeface="Courier New" pitchFamily="49" charset="0"/>
              </a:rPr>
              <a:t>function</a:t>
            </a:r>
            <a:r>
              <a:rPr lang="ru-RU" sz="16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pow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(x, n) {</a:t>
            </a:r>
          </a:p>
          <a:p>
            <a:pPr marL="0" indent="0">
              <a:buNone/>
            </a:pPr>
            <a:r>
              <a:rPr lang="ru-RU" sz="1600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if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 (n != 1) { // пока n!=1 сводить </a:t>
            </a:r>
            <a:r>
              <a:rPr lang="ru-RU" sz="1600" dirty="0" err="1" smtClean="0">
                <a:latin typeface="Courier New" pitchFamily="49" charset="0"/>
                <a:cs typeface="Courier New" pitchFamily="49" charset="0"/>
              </a:rPr>
              <a:t>вычисл.pow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(..n) к 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pow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(..n-1)</a:t>
            </a:r>
          </a:p>
          <a:p>
            <a:pPr marL="0" indent="0">
              <a:buNone/>
            </a:pPr>
            <a:r>
              <a:rPr lang="ru-RU" sz="1600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return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 x * 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pow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(x, n - 1);</a:t>
            </a:r>
          </a:p>
          <a:p>
            <a:pPr marL="0" indent="0">
              <a:buNone/>
            </a:pPr>
            <a:r>
              <a:rPr lang="ru-RU" sz="1600" dirty="0">
                <a:latin typeface="Courier New" pitchFamily="49" charset="0"/>
                <a:cs typeface="Courier New" pitchFamily="49" charset="0"/>
              </a:rPr>
              <a:t>  } 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else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 {</a:t>
            </a:r>
          </a:p>
          <a:p>
            <a:pPr marL="0" indent="0">
              <a:buNone/>
            </a:pPr>
            <a:r>
              <a:rPr lang="ru-RU" sz="1600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return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 x;</a:t>
            </a:r>
          </a:p>
          <a:p>
            <a:pPr marL="0" indent="0">
              <a:buNone/>
            </a:pPr>
            <a:r>
              <a:rPr lang="ru-RU" sz="1600" dirty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0" indent="0">
              <a:buNone/>
            </a:pPr>
            <a:r>
              <a:rPr lang="ru-RU" sz="1600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ru-RU" sz="1600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ru-RU" sz="1600" dirty="0" err="1" smtClean="0">
                <a:latin typeface="Courier New" pitchFamily="49" charset="0"/>
                <a:cs typeface="Courier New" pitchFamily="49" charset="0"/>
              </a:rPr>
              <a:t>alert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( 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pow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(2, 3) ); // </a:t>
            </a:r>
            <a:r>
              <a:rPr lang="ru-RU" sz="1600" dirty="0" smtClean="0">
                <a:latin typeface="Courier New" pitchFamily="49" charset="0"/>
                <a:cs typeface="Courier New" pitchFamily="49" charset="0"/>
              </a:rPr>
              <a:t>(*)</a:t>
            </a:r>
            <a:endParaRPr lang="ru-RU" sz="16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Title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762000" y="269632"/>
            <a:ext cx="8077200" cy="351056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Рекурсия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718143931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755576" y="692696"/>
            <a:ext cx="8208912" cy="576064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600" b="1" dirty="0" err="1">
                <a:cs typeface="Courier New" pitchFamily="49" charset="0"/>
              </a:rPr>
              <a:t>pow</a:t>
            </a:r>
            <a:r>
              <a:rPr lang="ru-RU" sz="1600" b="1" dirty="0">
                <a:cs typeface="Courier New" pitchFamily="49" charset="0"/>
              </a:rPr>
              <a:t>(2, 3)</a:t>
            </a:r>
          </a:p>
          <a:p>
            <a:pPr marL="0" indent="0">
              <a:buNone/>
            </a:pPr>
            <a:r>
              <a:rPr lang="ru-RU" sz="1600" dirty="0" smtClean="0">
                <a:cs typeface="Courier New" pitchFamily="49" charset="0"/>
              </a:rPr>
              <a:t>Запускается </a:t>
            </a:r>
            <a:r>
              <a:rPr lang="ru-RU" sz="1600" dirty="0">
                <a:cs typeface="Courier New" pitchFamily="49" charset="0"/>
              </a:rPr>
              <a:t>функция </a:t>
            </a:r>
            <a:r>
              <a:rPr lang="ru-RU" sz="1600" dirty="0" err="1">
                <a:cs typeface="Courier New" pitchFamily="49" charset="0"/>
              </a:rPr>
              <a:t>pow</a:t>
            </a:r>
            <a:r>
              <a:rPr lang="ru-RU" sz="1600" dirty="0">
                <a:cs typeface="Courier New" pitchFamily="49" charset="0"/>
              </a:rPr>
              <a:t>, с аргументами x=2, n=3. Эти переменные хранятся в контексте выполнения, схематично изображённом ниже:</a:t>
            </a:r>
          </a:p>
          <a:p>
            <a:pPr marL="0" indent="0">
              <a:buNone/>
            </a:pPr>
            <a:endParaRPr lang="ru-RU" sz="800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ru-RU" sz="1600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Контекст: { x: 2, n: 3, строка 1 }</a:t>
            </a:r>
          </a:p>
          <a:p>
            <a:pPr marL="0" indent="0">
              <a:buNone/>
            </a:pPr>
            <a:endParaRPr lang="ru-RU" sz="800" dirty="0" smtClean="0">
              <a:cs typeface="Courier New" pitchFamily="49" charset="0"/>
            </a:endParaRPr>
          </a:p>
          <a:p>
            <a:pPr marL="0" indent="0">
              <a:buNone/>
            </a:pPr>
            <a:r>
              <a:rPr lang="ru-RU" sz="1600" dirty="0" smtClean="0">
                <a:cs typeface="Courier New" pitchFamily="49" charset="0"/>
              </a:rPr>
              <a:t>Выполнение </a:t>
            </a:r>
            <a:r>
              <a:rPr lang="ru-RU" sz="1600" dirty="0">
                <a:cs typeface="Courier New" pitchFamily="49" charset="0"/>
              </a:rPr>
              <a:t>в этом контексте продолжается, пока не встретит вложенный вызов в строке 3. </a:t>
            </a:r>
          </a:p>
          <a:p>
            <a:pPr marL="0" indent="0">
              <a:buNone/>
            </a:pPr>
            <a:endParaRPr lang="ru-RU" sz="1600" b="1" dirty="0" smtClean="0">
              <a:cs typeface="Courier New" pitchFamily="49" charset="0"/>
            </a:endParaRPr>
          </a:p>
          <a:p>
            <a:pPr marL="0" indent="0">
              <a:buNone/>
            </a:pPr>
            <a:r>
              <a:rPr lang="ru-RU" sz="1600" b="1" dirty="0" err="1" smtClean="0">
                <a:cs typeface="Courier New" pitchFamily="49" charset="0"/>
              </a:rPr>
              <a:t>pow</a:t>
            </a:r>
            <a:r>
              <a:rPr lang="ru-RU" sz="1600" b="1" dirty="0" smtClean="0">
                <a:cs typeface="Courier New" pitchFamily="49" charset="0"/>
              </a:rPr>
              <a:t>(2</a:t>
            </a:r>
            <a:r>
              <a:rPr lang="ru-RU" sz="1600" b="1" dirty="0">
                <a:cs typeface="Courier New" pitchFamily="49" charset="0"/>
              </a:rPr>
              <a:t>, 2)</a:t>
            </a:r>
          </a:p>
          <a:p>
            <a:pPr marL="0" indent="0">
              <a:buNone/>
            </a:pPr>
            <a:r>
              <a:rPr lang="ru-RU" sz="1600" dirty="0" smtClean="0">
                <a:cs typeface="Courier New" pitchFamily="49" charset="0"/>
              </a:rPr>
              <a:t>В </a:t>
            </a:r>
            <a:r>
              <a:rPr lang="ru-RU" sz="1600" dirty="0">
                <a:cs typeface="Courier New" pitchFamily="49" charset="0"/>
              </a:rPr>
              <a:t>строке 3 происходит вложенный вызов </a:t>
            </a:r>
            <a:r>
              <a:rPr lang="ru-RU" sz="1600" dirty="0" err="1">
                <a:cs typeface="Courier New" pitchFamily="49" charset="0"/>
              </a:rPr>
              <a:t>pow</a:t>
            </a:r>
            <a:r>
              <a:rPr lang="ru-RU" sz="1600" dirty="0">
                <a:cs typeface="Courier New" pitchFamily="49" charset="0"/>
              </a:rPr>
              <a:t> с аргументами x=2, n=2. Текущий контекст сохраняется в стеке, а для </a:t>
            </a:r>
            <a:r>
              <a:rPr lang="ru-RU" sz="1600" dirty="0" err="1">
                <a:cs typeface="Courier New" pitchFamily="49" charset="0"/>
              </a:rPr>
              <a:t>вложеннного</a:t>
            </a:r>
            <a:r>
              <a:rPr lang="ru-RU" sz="1600" dirty="0">
                <a:cs typeface="Courier New" pitchFamily="49" charset="0"/>
              </a:rPr>
              <a:t> вызова создаётся новый контекст (выделен жирным ниже):</a:t>
            </a:r>
          </a:p>
          <a:p>
            <a:pPr marL="0" indent="0">
              <a:buNone/>
            </a:pPr>
            <a:endParaRPr lang="ru-RU" sz="800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ru-RU" sz="1600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Контекст: { x: 2, n: 3, строка 3 }</a:t>
            </a:r>
          </a:p>
          <a:p>
            <a:pPr marL="0" indent="0">
              <a:buNone/>
            </a:pPr>
            <a:r>
              <a:rPr lang="ru-RU" sz="1600" b="1" dirty="0">
                <a:latin typeface="Courier New" pitchFamily="49" charset="0"/>
                <a:cs typeface="Courier New" pitchFamily="49" charset="0"/>
              </a:rPr>
              <a:t>        Контекст: { x: 2, n: 2, строка 1 }</a:t>
            </a:r>
          </a:p>
          <a:p>
            <a:pPr marL="0" indent="0">
              <a:buNone/>
            </a:pPr>
            <a:endParaRPr lang="ru-RU" sz="800" dirty="0" smtClean="0">
              <a:cs typeface="Courier New" pitchFamily="49" charset="0"/>
            </a:endParaRPr>
          </a:p>
          <a:p>
            <a:pPr marL="0" indent="0">
              <a:buNone/>
            </a:pPr>
            <a:r>
              <a:rPr lang="ru-RU" sz="1600" dirty="0" smtClean="0">
                <a:cs typeface="Courier New" pitchFamily="49" charset="0"/>
              </a:rPr>
              <a:t>Обратим </a:t>
            </a:r>
            <a:r>
              <a:rPr lang="ru-RU" sz="1600" dirty="0">
                <a:cs typeface="Courier New" pitchFamily="49" charset="0"/>
              </a:rPr>
              <a:t>внимание, что контекст включает в себя не только переменные, но и место в коде, так что когда вложенный вызов завершится -- можно будет легко вернуться назад.</a:t>
            </a:r>
          </a:p>
          <a:p>
            <a:pPr marL="0" indent="0">
              <a:buNone/>
            </a:pPr>
            <a:r>
              <a:rPr lang="ru-RU" sz="1600" dirty="0" smtClean="0">
                <a:cs typeface="Courier New" pitchFamily="49" charset="0"/>
              </a:rPr>
              <a:t>Слово </a:t>
            </a:r>
            <a:r>
              <a:rPr lang="ru-RU" sz="1600" dirty="0">
                <a:cs typeface="Courier New" pitchFamily="49" charset="0"/>
              </a:rPr>
              <a:t>«строка» здесь условно, на самом деле, конечно, запомнено более точное место в цепочке команд</a:t>
            </a:r>
            <a:r>
              <a:rPr lang="ru-RU" sz="1600" dirty="0" smtClean="0">
                <a:cs typeface="Courier New" pitchFamily="49" charset="0"/>
              </a:rPr>
              <a:t>.</a:t>
            </a:r>
            <a:endParaRPr lang="ru-RU" sz="1600" dirty="0">
              <a:cs typeface="Courier New" pitchFamily="49" charset="0"/>
            </a:endParaRPr>
          </a:p>
        </p:txBody>
      </p:sp>
      <p:sp>
        <p:nvSpPr>
          <p:cNvPr id="6" name="Title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762000" y="269632"/>
            <a:ext cx="8077200" cy="351056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Рекурсия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528884576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755576" y="692696"/>
            <a:ext cx="8208912" cy="576064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600" b="1" dirty="0" err="1">
                <a:cs typeface="Courier New" pitchFamily="49" charset="0"/>
              </a:rPr>
              <a:t>pow</a:t>
            </a:r>
            <a:r>
              <a:rPr lang="ru-RU" sz="1600" b="1" dirty="0">
                <a:cs typeface="Courier New" pitchFamily="49" charset="0"/>
              </a:rPr>
              <a:t>(2, 1)</a:t>
            </a:r>
          </a:p>
          <a:p>
            <a:pPr marL="0" indent="0">
              <a:buNone/>
            </a:pPr>
            <a:r>
              <a:rPr lang="ru-RU" sz="1600" dirty="0">
                <a:cs typeface="Courier New" pitchFamily="49" charset="0"/>
              </a:rPr>
              <a:t>Опять вложенный вызов в строке 3, на этот раз – с аргументами x=2, n=1. Создаётся новый текущий контекст, предыдущий добавляется в стек:</a:t>
            </a:r>
          </a:p>
          <a:p>
            <a:pPr marL="0" indent="0">
              <a:buNone/>
            </a:pPr>
            <a:endParaRPr lang="ru-RU" sz="800" dirty="0">
              <a:cs typeface="Courier New" pitchFamily="49" charset="0"/>
            </a:endParaRPr>
          </a:p>
          <a:p>
            <a:pPr marL="0" indent="0">
              <a:buNone/>
            </a:pPr>
            <a:r>
              <a:rPr lang="ru-RU" sz="1600" dirty="0">
                <a:latin typeface="Courier New" pitchFamily="49" charset="0"/>
                <a:cs typeface="Courier New" pitchFamily="49" charset="0"/>
              </a:rPr>
              <a:t>        Контекст: { x: 2, n: 3, строка 3 }</a:t>
            </a:r>
          </a:p>
          <a:p>
            <a:pPr marL="0" indent="0">
              <a:buNone/>
            </a:pPr>
            <a:r>
              <a:rPr lang="ru-RU" sz="1600" dirty="0">
                <a:latin typeface="Courier New" pitchFamily="49" charset="0"/>
                <a:cs typeface="Courier New" pitchFamily="49" charset="0"/>
              </a:rPr>
              <a:t>        Контекст: { x: 2, n: 2, строка 3 }</a:t>
            </a:r>
          </a:p>
          <a:p>
            <a:pPr marL="0" indent="0">
              <a:buNone/>
            </a:pPr>
            <a:r>
              <a:rPr lang="ru-RU" sz="1600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ru-RU" sz="1600" b="1" dirty="0">
                <a:latin typeface="Courier New" pitchFamily="49" charset="0"/>
                <a:cs typeface="Courier New" pitchFamily="49" charset="0"/>
              </a:rPr>
              <a:t>Контекст: { x: 2, n: 1, строка 1 }</a:t>
            </a:r>
          </a:p>
          <a:p>
            <a:pPr marL="0" indent="0">
              <a:buNone/>
            </a:pPr>
            <a:endParaRPr lang="ru-RU" sz="800" dirty="0">
              <a:cs typeface="Courier New" pitchFamily="49" charset="0"/>
            </a:endParaRPr>
          </a:p>
          <a:p>
            <a:pPr marL="0" indent="0">
              <a:buNone/>
            </a:pPr>
            <a:r>
              <a:rPr lang="ru-RU" sz="1600" dirty="0" smtClean="0">
                <a:cs typeface="Courier New" pitchFamily="49" charset="0"/>
              </a:rPr>
              <a:t>На </a:t>
            </a:r>
            <a:r>
              <a:rPr lang="ru-RU" sz="1600" dirty="0">
                <a:cs typeface="Courier New" pitchFamily="49" charset="0"/>
              </a:rPr>
              <a:t>текущий момент в стеке уже два старых контекста. </a:t>
            </a:r>
          </a:p>
          <a:p>
            <a:pPr marL="0" indent="0">
              <a:buNone/>
            </a:pPr>
            <a:endParaRPr lang="ru-RU" sz="1600" dirty="0" smtClean="0">
              <a:cs typeface="Courier New" pitchFamily="49" charset="0"/>
            </a:endParaRPr>
          </a:p>
          <a:p>
            <a:pPr marL="0" indent="0">
              <a:buNone/>
            </a:pPr>
            <a:r>
              <a:rPr lang="ru-RU" sz="1600" b="1" dirty="0" smtClean="0">
                <a:cs typeface="Courier New" pitchFamily="49" charset="0"/>
              </a:rPr>
              <a:t>Выход </a:t>
            </a:r>
            <a:r>
              <a:rPr lang="ru-RU" sz="1600" b="1" dirty="0">
                <a:cs typeface="Courier New" pitchFamily="49" charset="0"/>
              </a:rPr>
              <a:t>из </a:t>
            </a:r>
            <a:r>
              <a:rPr lang="ru-RU" sz="1600" b="1" dirty="0" err="1">
                <a:cs typeface="Courier New" pitchFamily="49" charset="0"/>
              </a:rPr>
              <a:t>pow</a:t>
            </a:r>
            <a:r>
              <a:rPr lang="ru-RU" sz="1600" b="1" dirty="0">
                <a:cs typeface="Courier New" pitchFamily="49" charset="0"/>
              </a:rPr>
              <a:t>(2, 1).</a:t>
            </a:r>
          </a:p>
          <a:p>
            <a:pPr marL="0" indent="0">
              <a:buNone/>
            </a:pPr>
            <a:r>
              <a:rPr lang="ru-RU" sz="1600" dirty="0" smtClean="0">
                <a:cs typeface="Courier New" pitchFamily="49" charset="0"/>
              </a:rPr>
              <a:t>При </a:t>
            </a:r>
            <a:r>
              <a:rPr lang="ru-RU" sz="1600" dirty="0">
                <a:cs typeface="Courier New" pitchFamily="49" charset="0"/>
              </a:rPr>
              <a:t>выполнении </a:t>
            </a:r>
            <a:r>
              <a:rPr lang="ru-RU" sz="1600" dirty="0" err="1">
                <a:cs typeface="Courier New" pitchFamily="49" charset="0"/>
              </a:rPr>
              <a:t>pow</a:t>
            </a:r>
            <a:r>
              <a:rPr lang="ru-RU" sz="1600" dirty="0">
                <a:cs typeface="Courier New" pitchFamily="49" charset="0"/>
              </a:rPr>
              <a:t>(2, 1), в отличие от предыдущих запусков, выражение n != 1 будет равно </a:t>
            </a:r>
            <a:r>
              <a:rPr lang="ru-RU" sz="1600" dirty="0" err="1">
                <a:cs typeface="Courier New" pitchFamily="49" charset="0"/>
              </a:rPr>
              <a:t>false</a:t>
            </a:r>
            <a:r>
              <a:rPr lang="ru-RU" sz="1600" dirty="0">
                <a:cs typeface="Courier New" pitchFamily="49" charset="0"/>
              </a:rPr>
              <a:t>, поэтому сработает вторая ветка </a:t>
            </a:r>
            <a:r>
              <a:rPr lang="ru-RU" sz="1600" dirty="0" err="1">
                <a:cs typeface="Courier New" pitchFamily="49" charset="0"/>
              </a:rPr>
              <a:t>if</a:t>
            </a:r>
            <a:r>
              <a:rPr lang="ru-RU" sz="1600" dirty="0">
                <a:cs typeface="Courier New" pitchFamily="49" charset="0"/>
              </a:rPr>
              <a:t>..</a:t>
            </a:r>
            <a:r>
              <a:rPr lang="ru-RU" sz="1600" dirty="0" err="1">
                <a:cs typeface="Courier New" pitchFamily="49" charset="0"/>
              </a:rPr>
              <a:t>else</a:t>
            </a:r>
            <a:r>
              <a:rPr lang="ru-RU" sz="1600" dirty="0">
                <a:cs typeface="Courier New" pitchFamily="49" charset="0"/>
              </a:rPr>
              <a:t>:</a:t>
            </a:r>
          </a:p>
          <a:p>
            <a:pPr marL="0" indent="0">
              <a:buNone/>
            </a:pPr>
            <a:endParaRPr lang="ru-RU" sz="800" dirty="0" smtClean="0">
              <a:cs typeface="Courier New" pitchFamily="49" charset="0"/>
            </a:endParaRPr>
          </a:p>
          <a:p>
            <a:pPr marL="0" indent="0">
              <a:buNone/>
            </a:pPr>
            <a:r>
              <a:rPr lang="ru-RU" sz="16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function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pow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(x, n) {</a:t>
            </a:r>
          </a:p>
          <a:p>
            <a:pPr marL="0" indent="0">
              <a:buNone/>
            </a:pPr>
            <a:r>
              <a:rPr lang="ru-RU" sz="1600" dirty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if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 (n != 1) {</a:t>
            </a:r>
          </a:p>
          <a:p>
            <a:pPr marL="0" indent="0">
              <a:buNone/>
            </a:pPr>
            <a:r>
              <a:rPr lang="ru-RU" sz="1600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return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 x * 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pow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(x, n - 1);</a:t>
            </a:r>
          </a:p>
          <a:p>
            <a:pPr marL="0" indent="0">
              <a:buNone/>
            </a:pPr>
            <a:r>
              <a:rPr lang="ru-RU" sz="1600" dirty="0">
                <a:latin typeface="Courier New" pitchFamily="49" charset="0"/>
                <a:cs typeface="Courier New" pitchFamily="49" charset="0"/>
              </a:rPr>
              <a:t>      } 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else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 {</a:t>
            </a:r>
          </a:p>
          <a:p>
            <a:pPr marL="0" indent="0">
              <a:buNone/>
            </a:pPr>
            <a:r>
              <a:rPr lang="ru-RU" sz="1600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return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 x; // первая степень числа равна самому числу</a:t>
            </a:r>
          </a:p>
          <a:p>
            <a:pPr marL="0" indent="0">
              <a:buNone/>
            </a:pPr>
            <a:r>
              <a:rPr lang="ru-RU" sz="1600" dirty="0">
                <a:latin typeface="Courier New" pitchFamily="49" charset="0"/>
                <a:cs typeface="Courier New" pitchFamily="49" charset="0"/>
              </a:rPr>
              <a:t>      }</a:t>
            </a:r>
          </a:p>
          <a:p>
            <a:pPr marL="0" indent="0">
              <a:buNone/>
            </a:pPr>
            <a:r>
              <a:rPr lang="ru-RU" sz="1600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ru-RU" sz="1600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ru-RU" sz="16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Title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762000" y="269632"/>
            <a:ext cx="8077200" cy="351056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Рекурсия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380751904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755576" y="692696"/>
            <a:ext cx="8208912" cy="576064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600" dirty="0">
                <a:cs typeface="Courier New" pitchFamily="49" charset="0"/>
              </a:rPr>
              <a:t>Здесь вложенных вызовов нет, так что функция заканчивает свою работу, возвращая 2. Текущий контекст больше не нужен и удаляется из памяти, из стека восстанавливается предыдущий:</a:t>
            </a:r>
          </a:p>
          <a:p>
            <a:pPr marL="0" indent="0">
              <a:buNone/>
            </a:pPr>
            <a:endParaRPr lang="ru-RU" sz="800" dirty="0">
              <a:cs typeface="Courier New" pitchFamily="49" charset="0"/>
            </a:endParaRPr>
          </a:p>
          <a:p>
            <a:pPr marL="0" indent="0">
              <a:buNone/>
            </a:pPr>
            <a:r>
              <a:rPr lang="ru-RU" sz="1600" dirty="0">
                <a:latin typeface="Courier New" pitchFamily="49" charset="0"/>
                <a:cs typeface="Courier New" pitchFamily="49" charset="0"/>
              </a:rPr>
              <a:t>        Контекст: { x: 2, n: 3, строка 3 }</a:t>
            </a:r>
          </a:p>
          <a:p>
            <a:pPr marL="0" indent="0">
              <a:buNone/>
            </a:pPr>
            <a:r>
              <a:rPr lang="ru-RU" sz="1600" dirty="0">
                <a:latin typeface="Courier New" pitchFamily="49" charset="0"/>
                <a:cs typeface="Courier New" pitchFamily="49" charset="0"/>
              </a:rPr>
              <a:t>        Контекст: { x: 2, n: 2, строка 3 }</a:t>
            </a:r>
          </a:p>
          <a:p>
            <a:pPr marL="0" indent="0">
              <a:buNone/>
            </a:pPr>
            <a:endParaRPr lang="ru-RU" sz="800" dirty="0">
              <a:cs typeface="Courier New" pitchFamily="49" charset="0"/>
            </a:endParaRPr>
          </a:p>
          <a:p>
            <a:pPr marL="0" indent="0">
              <a:buNone/>
            </a:pPr>
            <a:r>
              <a:rPr lang="ru-RU" sz="1600" dirty="0" smtClean="0">
                <a:cs typeface="Courier New" pitchFamily="49" charset="0"/>
              </a:rPr>
              <a:t>Возобновляется </a:t>
            </a:r>
            <a:r>
              <a:rPr lang="ru-RU" sz="1600" dirty="0">
                <a:cs typeface="Courier New" pitchFamily="49" charset="0"/>
              </a:rPr>
              <a:t>обработка внешнего вызова `</a:t>
            </a:r>
            <a:r>
              <a:rPr lang="ru-RU" sz="1600" dirty="0" err="1">
                <a:cs typeface="Courier New" pitchFamily="49" charset="0"/>
              </a:rPr>
              <a:t>pow</a:t>
            </a:r>
            <a:r>
              <a:rPr lang="ru-RU" sz="1600" dirty="0">
                <a:cs typeface="Courier New" pitchFamily="49" charset="0"/>
              </a:rPr>
              <a:t>(2, 2)`. </a:t>
            </a:r>
          </a:p>
          <a:p>
            <a:pPr marL="0" indent="0">
              <a:buNone/>
            </a:pPr>
            <a:endParaRPr lang="ru-RU" sz="1600" dirty="0" smtClean="0">
              <a:cs typeface="Courier New" pitchFamily="49" charset="0"/>
            </a:endParaRPr>
          </a:p>
          <a:p>
            <a:pPr marL="0" indent="0">
              <a:buNone/>
            </a:pPr>
            <a:r>
              <a:rPr lang="ru-RU" sz="1600" b="1" dirty="0" smtClean="0">
                <a:cs typeface="Courier New" pitchFamily="49" charset="0"/>
              </a:rPr>
              <a:t>Выход </a:t>
            </a:r>
            <a:r>
              <a:rPr lang="ru-RU" sz="1600" b="1" dirty="0">
                <a:cs typeface="Courier New" pitchFamily="49" charset="0"/>
              </a:rPr>
              <a:t>из </a:t>
            </a:r>
            <a:r>
              <a:rPr lang="ru-RU" sz="1600" b="1" dirty="0" err="1">
                <a:cs typeface="Courier New" pitchFamily="49" charset="0"/>
              </a:rPr>
              <a:t>pow</a:t>
            </a:r>
            <a:r>
              <a:rPr lang="ru-RU" sz="1600" b="1" dirty="0">
                <a:cs typeface="Courier New" pitchFamily="49" charset="0"/>
              </a:rPr>
              <a:t>(2, 2).</a:t>
            </a:r>
          </a:p>
          <a:p>
            <a:pPr marL="0" indent="0">
              <a:buNone/>
            </a:pPr>
            <a:r>
              <a:rPr lang="ru-RU" sz="1600" dirty="0" smtClean="0">
                <a:cs typeface="Courier New" pitchFamily="49" charset="0"/>
              </a:rPr>
              <a:t>…</a:t>
            </a:r>
            <a:r>
              <a:rPr lang="ru-RU" sz="1600" dirty="0">
                <a:cs typeface="Courier New" pitchFamily="49" charset="0"/>
              </a:rPr>
              <a:t>И теперь уже </a:t>
            </a:r>
            <a:r>
              <a:rPr lang="ru-RU" sz="1600" dirty="0" err="1">
                <a:cs typeface="Courier New" pitchFamily="49" charset="0"/>
              </a:rPr>
              <a:t>pow</a:t>
            </a:r>
            <a:r>
              <a:rPr lang="ru-RU" sz="1600" dirty="0">
                <a:cs typeface="Courier New" pitchFamily="49" charset="0"/>
              </a:rPr>
              <a:t>(2, 2) может закончить свою работу, вернув 4. Восстанавливается контекст предыдущего вызова:</a:t>
            </a:r>
          </a:p>
          <a:p>
            <a:pPr marL="0" indent="0">
              <a:buNone/>
            </a:pPr>
            <a:endParaRPr lang="ru-RU" sz="800" dirty="0">
              <a:cs typeface="Courier New" pitchFamily="49" charset="0"/>
            </a:endParaRPr>
          </a:p>
          <a:p>
            <a:pPr marL="0" indent="0">
              <a:buNone/>
            </a:pPr>
            <a:r>
              <a:rPr lang="ru-RU" sz="1600" dirty="0">
                <a:latin typeface="Courier New" pitchFamily="49" charset="0"/>
                <a:cs typeface="Courier New" pitchFamily="49" charset="0"/>
              </a:rPr>
              <a:t>        Контекст: { x: 2, n: 3, строка 3 }</a:t>
            </a:r>
          </a:p>
          <a:p>
            <a:pPr marL="0" indent="0">
              <a:buNone/>
            </a:pPr>
            <a:endParaRPr lang="ru-RU" sz="800" dirty="0">
              <a:cs typeface="Courier New" pitchFamily="49" charset="0"/>
            </a:endParaRPr>
          </a:p>
          <a:p>
            <a:pPr marL="0" indent="0">
              <a:buNone/>
            </a:pPr>
            <a:r>
              <a:rPr lang="ru-RU" sz="1600" dirty="0" smtClean="0">
                <a:cs typeface="Courier New" pitchFamily="49" charset="0"/>
              </a:rPr>
              <a:t>Возобновляется </a:t>
            </a:r>
            <a:r>
              <a:rPr lang="ru-RU" sz="1600" dirty="0">
                <a:cs typeface="Courier New" pitchFamily="49" charset="0"/>
              </a:rPr>
              <a:t>обработка внешнего вызова `</a:t>
            </a:r>
            <a:r>
              <a:rPr lang="ru-RU" sz="1600" dirty="0" err="1">
                <a:cs typeface="Courier New" pitchFamily="49" charset="0"/>
              </a:rPr>
              <a:t>pow</a:t>
            </a:r>
            <a:r>
              <a:rPr lang="ru-RU" sz="1600" dirty="0">
                <a:cs typeface="Courier New" pitchFamily="49" charset="0"/>
              </a:rPr>
              <a:t>(2, 3)`. </a:t>
            </a:r>
          </a:p>
          <a:p>
            <a:pPr marL="0" indent="0">
              <a:buNone/>
            </a:pPr>
            <a:endParaRPr lang="ru-RU" sz="1600" dirty="0" smtClean="0">
              <a:cs typeface="Courier New" pitchFamily="49" charset="0"/>
            </a:endParaRPr>
          </a:p>
          <a:p>
            <a:pPr marL="0" indent="0">
              <a:buNone/>
            </a:pPr>
            <a:r>
              <a:rPr lang="ru-RU" sz="1600" b="1" dirty="0" smtClean="0">
                <a:cs typeface="Courier New" pitchFamily="49" charset="0"/>
              </a:rPr>
              <a:t>Выход </a:t>
            </a:r>
            <a:r>
              <a:rPr lang="ru-RU" sz="1600" b="1" dirty="0">
                <a:cs typeface="Courier New" pitchFamily="49" charset="0"/>
              </a:rPr>
              <a:t>из </a:t>
            </a:r>
            <a:r>
              <a:rPr lang="ru-RU" sz="1600" b="1" dirty="0" err="1">
                <a:cs typeface="Courier New" pitchFamily="49" charset="0"/>
              </a:rPr>
              <a:t>pow</a:t>
            </a:r>
            <a:r>
              <a:rPr lang="ru-RU" sz="1600" b="1" dirty="0">
                <a:cs typeface="Courier New" pitchFamily="49" charset="0"/>
              </a:rPr>
              <a:t>(2, 3).</a:t>
            </a:r>
          </a:p>
          <a:p>
            <a:pPr marL="0" indent="0">
              <a:buNone/>
            </a:pPr>
            <a:r>
              <a:rPr lang="ru-RU" sz="1600" dirty="0" smtClean="0">
                <a:cs typeface="Courier New" pitchFamily="49" charset="0"/>
              </a:rPr>
              <a:t>Самый </a:t>
            </a:r>
            <a:r>
              <a:rPr lang="ru-RU" sz="1600" dirty="0">
                <a:cs typeface="Courier New" pitchFamily="49" charset="0"/>
              </a:rPr>
              <a:t>внешний вызов заканчивает свою работу, его результат: </a:t>
            </a:r>
            <a:r>
              <a:rPr lang="ru-RU" sz="1600" dirty="0" err="1">
                <a:cs typeface="Courier New" pitchFamily="49" charset="0"/>
              </a:rPr>
              <a:t>pow</a:t>
            </a:r>
            <a:r>
              <a:rPr lang="ru-RU" sz="1600" dirty="0">
                <a:cs typeface="Courier New" pitchFamily="49" charset="0"/>
              </a:rPr>
              <a:t>(2, 3) = 8.</a:t>
            </a:r>
          </a:p>
          <a:p>
            <a:pPr marL="0" indent="0">
              <a:buNone/>
            </a:pPr>
            <a:r>
              <a:rPr lang="ru-RU" sz="1600" dirty="0" smtClean="0">
                <a:cs typeface="Courier New" pitchFamily="49" charset="0"/>
              </a:rPr>
              <a:t>Глубина </a:t>
            </a:r>
            <a:r>
              <a:rPr lang="ru-RU" sz="1600" dirty="0">
                <a:cs typeface="Courier New" pitchFamily="49" charset="0"/>
              </a:rPr>
              <a:t>рекурсии в данном случае составила: 3.</a:t>
            </a:r>
          </a:p>
          <a:p>
            <a:pPr marL="0" indent="0">
              <a:buNone/>
            </a:pPr>
            <a:endParaRPr lang="ru-RU" sz="800" dirty="0">
              <a:cs typeface="Courier New" pitchFamily="49" charset="0"/>
            </a:endParaRPr>
          </a:p>
          <a:p>
            <a:pPr marL="0" indent="0">
              <a:buNone/>
            </a:pPr>
            <a:r>
              <a:rPr lang="ru-RU" sz="1600" dirty="0">
                <a:cs typeface="Courier New" pitchFamily="49" charset="0"/>
              </a:rPr>
              <a:t>Как видно из иллюстраций выше, глубина рекурсии равна максимальному числу контекстов, одновременно хранимых в стеке</a:t>
            </a:r>
            <a:r>
              <a:rPr lang="ru-RU" sz="1600" dirty="0" smtClean="0">
                <a:cs typeface="Courier New" pitchFamily="49" charset="0"/>
              </a:rPr>
              <a:t>.</a:t>
            </a:r>
            <a:endParaRPr lang="ru-RU" sz="1600" dirty="0">
              <a:cs typeface="Courier New" pitchFamily="49" charset="0"/>
            </a:endParaRPr>
          </a:p>
        </p:txBody>
      </p:sp>
      <p:sp>
        <p:nvSpPr>
          <p:cNvPr id="6" name="Title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762000" y="269632"/>
            <a:ext cx="8077200" cy="351056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Рекурсия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752686383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yI2DOt6RzRcU51QxdhNewL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HAGzTPKJNXuuOK4v20iPS7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0uhWvCQomImT50qU5y4Znw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heme/theme1.xml><?xml version="1.0" encoding="utf-8"?>
<a:theme xmlns:a="http://schemas.openxmlformats.org/drawingml/2006/main" name="Training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Классическая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19BB791A-2264-44DD-BA10-93318C807D5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Training</Template>
  <TotalTime>0</TotalTime>
  <Words>4998</Words>
  <Application>Microsoft Office PowerPoint</Application>
  <PresentationFormat>Экран (4:3)</PresentationFormat>
  <Paragraphs>541</Paragraphs>
  <Slides>27</Slides>
  <Notes>27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27</vt:i4>
      </vt:variant>
    </vt:vector>
  </HeadingPairs>
  <TitlesOfParts>
    <vt:vector size="33" baseType="lpstr">
      <vt:lpstr>Arial</vt:lpstr>
      <vt:lpstr>Calibri</vt:lpstr>
      <vt:lpstr>Courier New</vt:lpstr>
      <vt:lpstr>Georgia</vt:lpstr>
      <vt:lpstr>Times New Roman</vt:lpstr>
      <vt:lpstr>Training</vt:lpstr>
      <vt:lpstr>JavaScript</vt:lpstr>
      <vt:lpstr>Рекурсия</vt:lpstr>
      <vt:lpstr>Рекурсия</vt:lpstr>
      <vt:lpstr>Рекурсия</vt:lpstr>
      <vt:lpstr>Рекурсия</vt:lpstr>
      <vt:lpstr>Рекурсия</vt:lpstr>
      <vt:lpstr>Рекурсия</vt:lpstr>
      <vt:lpstr>Рекурсия</vt:lpstr>
      <vt:lpstr>Рекурсия</vt:lpstr>
      <vt:lpstr>Рекурсия</vt:lpstr>
      <vt:lpstr>Рекурсия</vt:lpstr>
      <vt:lpstr>Рекурсия</vt:lpstr>
      <vt:lpstr>Регулярные выражения</vt:lpstr>
      <vt:lpstr>Регулярные выражения</vt:lpstr>
      <vt:lpstr>Регулярные выражения</vt:lpstr>
      <vt:lpstr>Регулярные выражения</vt:lpstr>
      <vt:lpstr>Регулярные выражения</vt:lpstr>
      <vt:lpstr>Регулярные выражения</vt:lpstr>
      <vt:lpstr>Регулярные выражения</vt:lpstr>
      <vt:lpstr>Регулярные выражения</vt:lpstr>
      <vt:lpstr>Регулярные выражения</vt:lpstr>
      <vt:lpstr>Регулярные выражения</vt:lpstr>
      <vt:lpstr>Регулярные выражения</vt:lpstr>
      <vt:lpstr>Регулярные выражения</vt:lpstr>
      <vt:lpstr>Регулярные выражения</vt:lpstr>
      <vt:lpstr>Регулярные выражения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2017-04-21T16:29:02Z</dcterms:created>
  <dcterms:modified xsi:type="dcterms:W3CDTF">2017-10-28T06:06:41Z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TC016745579991</vt:lpwstr>
  </property>
</Properties>
</file>