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8" r:id="rId7"/>
    <p:sldId id="259" r:id="rId8"/>
    <p:sldId id="267" r:id="rId9"/>
    <p:sldId id="266" r:id="rId10"/>
    <p:sldId id="269" r:id="rId11"/>
    <p:sldId id="263" r:id="rId12"/>
    <p:sldId id="270" r:id="rId13"/>
    <p:sldId id="264" r:id="rId14"/>
    <p:sldId id="271" r:id="rId15"/>
    <p:sldId id="265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DB24BF-CC49-4236-8450-A01394FBD856}">
          <p14:sldIdLst>
            <p14:sldId id="256"/>
            <p14:sldId id="257"/>
            <p14:sldId id="260"/>
            <p14:sldId id="261"/>
            <p14:sldId id="262"/>
            <p14:sldId id="268"/>
            <p14:sldId id="259"/>
            <p14:sldId id="267"/>
            <p14:sldId id="266"/>
          </p14:sldIdLst>
        </p14:section>
        <p14:section name="Раздел без заголовка" id="{A27AF309-37B8-4FAA-822A-7C9CDCAE06E0}">
          <p14:sldIdLst>
            <p14:sldId id="269"/>
            <p14:sldId id="263"/>
            <p14:sldId id="270"/>
            <p14:sldId id="264"/>
            <p14:sldId id="271"/>
            <p14:sldId id="265"/>
            <p14:sldId id="273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1" autoAdjust="0"/>
  </p:normalViewPr>
  <p:slideViewPr>
    <p:cSldViewPr>
      <p:cViewPr varScale="1">
        <p:scale>
          <a:sx n="117" d="100"/>
          <a:sy n="117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49A2D-7CC1-42AC-A15B-AD86EA4BF6F4}" type="datetimeFigureOut">
              <a:rPr lang="uk-UA" smtClean="0"/>
              <a:t>18.03.2018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6BA8-14DF-435F-BBBE-D7008578F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4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16BA8-14DF-435F-BBBE-D7008578F2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12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33C7-FFC2-44A9-938A-1F7535AD0515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42-33C1-44D9-A570-32429BA897E7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C813-B20D-4CE6-8A4A-FDB6784550E3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CAF1-9268-4DA1-A3F0-9F03A0AC66AE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4CF1-15D7-4215-B4EB-213A6E33A3FA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B8B1-112A-4C8C-BA8F-8DB8ADD2D9B6}" type="datetime1">
              <a:rPr lang="uk-UA" smtClean="0"/>
              <a:t>18.03.2018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23F-AB14-4D9D-8C88-F66EB936F438}" type="datetime1">
              <a:rPr lang="uk-UA" smtClean="0"/>
              <a:t>18.03.2018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A18-3404-4913-A161-7190CE8B2421}" type="datetime1">
              <a:rPr lang="uk-UA" smtClean="0"/>
              <a:t>18.03.2018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6A6-293E-48F3-B70F-BF5E537BF098}" type="datetime1">
              <a:rPr lang="uk-UA" smtClean="0"/>
              <a:t>18.03.2018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E3E-50BE-401F-84D0-CBD14E472CC3}" type="datetime1">
              <a:rPr lang="uk-UA" smtClean="0"/>
              <a:t>18.03.2018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1DD1-3CDD-4355-9F00-6AD768E4760D}" type="datetime1">
              <a:rPr lang="uk-UA" smtClean="0"/>
              <a:t>18.03.2018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7F2F3A-1ECB-43AA-ABC6-1E8D9E480A23}" type="datetime1">
              <a:rPr lang="uk-UA" smtClean="0"/>
              <a:t>18.03.2018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3EAECA-2D0C-47C1-ACBC-D93EBBE65ED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D5C03"/>
                </a:solidFill>
              </a:rPr>
              <a:t>Наш первый проект</a:t>
            </a:r>
            <a:endParaRPr lang="uk-UA" sz="4000" dirty="0">
              <a:solidFill>
                <a:srgbClr val="FD5C0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429395" y="3348718"/>
            <a:ext cx="4193467" cy="32925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Татьяна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Шведова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Лидия матрос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09" y="2132856"/>
            <a:ext cx="4798077" cy="436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L:\home\tu.cn.ua4\www\views\univer\images\Logo_vector.svg (tu.cn.ua3, ishop.ua, tu.cn.ua4) - Sublime Text (UNREGISTERED)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2" r="84266" b="34222"/>
          <a:stretch>
            <a:fillRect/>
          </a:stretch>
        </p:blipFill>
        <p:spPr>
          <a:xfrm>
            <a:off x="323528" y="260648"/>
            <a:ext cx="3240359" cy="468052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MVC, «</a:t>
            </a:r>
            <a:r>
              <a:rPr lang="uk-UA" sz="2400" b="0" dirty="0">
                <a:solidFill>
                  <a:schemeClr val="bg2">
                    <a:lumMod val="25000"/>
                  </a:schemeClr>
                </a:solidFill>
              </a:rPr>
              <a:t>модель-представление-поведение», «модель-представление-контроллер</a:t>
            </a:r>
            <a:r>
              <a:rPr lang="uk-UA" sz="2400" b="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en-US" sz="2400" b="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uk-UA" sz="24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uk-UA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5C03"/>
                </a:solidFill>
              </a:rPr>
              <a:t>                                   Model-View-Controller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8"/>
            <a:ext cx="1656184" cy="15071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r>
              <a:rPr lang="en-US" sz="3600" cap="none" dirty="0" smtClean="0">
                <a:solidFill>
                  <a:srgbClr val="FD5C03"/>
                </a:solidFill>
              </a:rPr>
              <a:t>      </a:t>
            </a:r>
            <a:r>
              <a:rPr lang="ru-RU" sz="3600" cap="none" dirty="0" smtClean="0">
                <a:solidFill>
                  <a:srgbClr val="FD5C03"/>
                </a:solidFill>
              </a:rPr>
              <a:t>И</a:t>
            </a:r>
            <a:r>
              <a:rPr lang="uk-UA" sz="3600" cap="none" dirty="0" smtClean="0">
                <a:solidFill>
                  <a:srgbClr val="FD5C03"/>
                </a:solidFill>
              </a:rPr>
              <a:t>спользуемые технологи</a:t>
            </a:r>
            <a:r>
              <a:rPr lang="ru-RU" sz="3600" cap="none" dirty="0">
                <a:solidFill>
                  <a:srgbClr val="FD5C03"/>
                </a:solidFill>
              </a:rPr>
              <a:t>и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</a:p>
          <a:p>
            <a:pPr marL="0" indent="0"/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/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/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832648" cy="2115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50"/>
            <a:ext cx="1656183" cy="15071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none" dirty="0" smtClean="0">
                <a:solidFill>
                  <a:srgbClr val="FD5C03"/>
                </a:solidFill>
              </a:rPr>
              <a:t>          Используемые технологии</a:t>
            </a:r>
            <a:endParaRPr lang="uk-UA" sz="3600" cap="none" dirty="0">
              <a:solidFill>
                <a:srgbClr val="FD5C03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779651" y="1348105"/>
            <a:ext cx="3200400" cy="548640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css</a:t>
            </a:r>
            <a:endParaRPr lang="uk-U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Объект 11" descr="L:\home\tu.cn.ua4\www\views\univer\style\css\main.css (tu.cn.ua3, ishop.ua, tu.cn.ua4) - Sublime Text (UNREGISTERED)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665" r="26399" b="12332"/>
          <a:stretch>
            <a:fillRect/>
          </a:stretch>
        </p:blipFill>
        <p:spPr>
          <a:xfrm>
            <a:off x="2971155" y="1896893"/>
            <a:ext cx="2919770" cy="26100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8"/>
            <a:ext cx="1656184" cy="15071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sz="3600" cap="none" dirty="0" smtClean="0">
                <a:solidFill>
                  <a:srgbClr val="FD5C03"/>
                </a:solidFill>
              </a:rPr>
              <a:t>        </a:t>
            </a:r>
            <a:br>
              <a:rPr lang="ru-RU" sz="3600" cap="none" dirty="0" smtClean="0">
                <a:solidFill>
                  <a:srgbClr val="FD5C03"/>
                </a:solidFill>
              </a:rPr>
            </a:br>
            <a:r>
              <a:rPr lang="ru-RU" sz="3600" cap="none" dirty="0" smtClean="0">
                <a:solidFill>
                  <a:srgbClr val="FD5C03"/>
                </a:solidFill>
              </a:rPr>
              <a:t>      И</a:t>
            </a:r>
            <a:r>
              <a:rPr lang="uk-UA" sz="3600" cap="none" dirty="0">
                <a:solidFill>
                  <a:srgbClr val="FD5C03"/>
                </a:solidFill>
              </a:rPr>
              <a:t>спользуемые технологи</a:t>
            </a:r>
            <a:r>
              <a:rPr lang="ru-RU" sz="3600" cap="none" dirty="0">
                <a:solidFill>
                  <a:srgbClr val="FD5C03"/>
                </a:solidFill>
              </a:rPr>
              <a:t>и</a:t>
            </a:r>
            <a:r>
              <a:rPr lang="uk-UA" sz="2400" dirty="0"/>
              <a:t/>
            </a:r>
            <a:br>
              <a:rPr lang="uk-UA" sz="2400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4896544" cy="34784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8377"/>
            <a:ext cx="5472608" cy="1176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8"/>
            <a:ext cx="1656184" cy="15071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none" dirty="0" smtClean="0">
                <a:solidFill>
                  <a:srgbClr val="FD5C03"/>
                </a:solidFill>
              </a:rPr>
              <a:t>И</a:t>
            </a:r>
            <a:r>
              <a:rPr lang="uk-UA" sz="3600" cap="none" dirty="0">
                <a:solidFill>
                  <a:srgbClr val="FD5C03"/>
                </a:solidFill>
              </a:rPr>
              <a:t>спользуемые технологи</a:t>
            </a:r>
            <a:r>
              <a:rPr lang="ru-RU" sz="3600" cap="none" dirty="0">
                <a:solidFill>
                  <a:srgbClr val="FD5C03"/>
                </a:solidFill>
              </a:rPr>
              <a:t>и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4" name="Объект 3" descr="L:\home\tu.cn.ua4\www\views\univer\inc\head.php • (tu.cn.ua3, ishop.ua, tu.cn.ua4) - Sublime Text (UNREGISTERED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31849" b="52187"/>
          <a:stretch>
            <a:fillRect/>
          </a:stretch>
        </p:blipFill>
        <p:spPr>
          <a:xfrm>
            <a:off x="467544" y="836712"/>
            <a:ext cx="7704856" cy="1080120"/>
          </a:xfrm>
        </p:spPr>
      </p:pic>
      <p:pic>
        <p:nvPicPr>
          <p:cNvPr id="5" name="Рисунок 4" descr="L:\home\tu.cn.ua4\www\views\univer\js\workscripts.js (tu.cn.ua3, ishop.ua, tu.cn.ua4) - Sublime Text (UNREGISTER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7945" r="12000" b="58816"/>
          <a:stretch>
            <a:fillRect/>
          </a:stretch>
        </p:blipFill>
        <p:spPr>
          <a:xfrm>
            <a:off x="467544" y="2132856"/>
            <a:ext cx="7704856" cy="1584176"/>
          </a:xfrm>
          <a:prstGeom prst="rect">
            <a:avLst/>
          </a:prstGeom>
        </p:spPr>
      </p:pic>
      <p:pic>
        <p:nvPicPr>
          <p:cNvPr id="6" name="Рисунок 5" descr="L:\home\tu.cn.ua4\www\views\univer\works.php (tu.cn.ua3, ishop.ua, tu.cn.ua4) - Sublime Text (UNREGISTERED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58679" b="26444"/>
          <a:stretch>
            <a:fillRect/>
          </a:stretch>
        </p:blipFill>
        <p:spPr>
          <a:xfrm>
            <a:off x="467544" y="3909060"/>
            <a:ext cx="7776864" cy="822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4" y="5301208"/>
            <a:ext cx="1661723" cy="15121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r>
              <a:rPr lang="ru-RU" sz="3600" cap="none" dirty="0" smtClean="0">
                <a:solidFill>
                  <a:srgbClr val="FD5C03"/>
                </a:solidFill>
              </a:rPr>
              <a:t>      </a:t>
            </a:r>
            <a:br>
              <a:rPr lang="ru-RU" sz="3600" cap="none" dirty="0" smtClean="0">
                <a:solidFill>
                  <a:srgbClr val="FD5C03"/>
                </a:solidFill>
              </a:rPr>
            </a:br>
            <a:r>
              <a:rPr lang="ru-RU" sz="3600" cap="none" dirty="0">
                <a:solidFill>
                  <a:srgbClr val="FD5C03"/>
                </a:solidFill>
              </a:rPr>
              <a:t> </a:t>
            </a:r>
            <a:r>
              <a:rPr lang="ru-RU" sz="3600" cap="none" dirty="0" smtClean="0">
                <a:solidFill>
                  <a:srgbClr val="FD5C03"/>
                </a:solidFill>
              </a:rPr>
              <a:t>      И</a:t>
            </a:r>
            <a:r>
              <a:rPr lang="uk-UA" sz="3600" cap="none" dirty="0">
                <a:solidFill>
                  <a:srgbClr val="FD5C03"/>
                </a:solidFill>
              </a:rPr>
              <a:t>спользуемые технологи</a:t>
            </a:r>
            <a:r>
              <a:rPr lang="ru-RU" sz="3600" cap="none" dirty="0">
                <a:solidFill>
                  <a:srgbClr val="FD5C03"/>
                </a:solidFill>
              </a:rPr>
              <a:t>и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56" y="1628800"/>
            <a:ext cx="5200578" cy="2808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656184" cy="15071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FD5C03"/>
                </a:solidFill>
              </a:rPr>
              <a:t>                 </a:t>
            </a:r>
            <a:r>
              <a:rPr lang="ru-RU" cap="none" dirty="0" smtClean="0">
                <a:solidFill>
                  <a:srgbClr val="FD5C03"/>
                </a:solidFill>
              </a:rPr>
              <a:t>Вставка </a:t>
            </a:r>
            <a:r>
              <a:rPr lang="en-US" cap="none" dirty="0" smtClean="0">
                <a:solidFill>
                  <a:srgbClr val="FD5C03"/>
                </a:solidFill>
              </a:rPr>
              <a:t> </a:t>
            </a:r>
            <a:r>
              <a:rPr lang="ru-RU" cap="none" dirty="0" smtClean="0">
                <a:solidFill>
                  <a:srgbClr val="FD5C03"/>
                </a:solidFill>
              </a:rPr>
              <a:t>кода </a:t>
            </a:r>
            <a:r>
              <a:rPr lang="en-US" cap="none" dirty="0" smtClean="0">
                <a:solidFill>
                  <a:srgbClr val="FD5C03"/>
                </a:solidFill>
              </a:rPr>
              <a:t>PHP</a:t>
            </a:r>
            <a:r>
              <a:rPr lang="uk-UA" cap="none" dirty="0" smtClean="0">
                <a:solidFill>
                  <a:srgbClr val="FD5C03"/>
                </a:solidFill>
              </a:rPr>
              <a:t> </a:t>
            </a:r>
            <a:r>
              <a:rPr lang="ru-RU" cap="none" dirty="0">
                <a:solidFill>
                  <a:srgbClr val="FD5C03"/>
                </a:solidFill>
              </a:rPr>
              <a:t>в</a:t>
            </a:r>
            <a:r>
              <a:rPr lang="en-US" cap="none" dirty="0" smtClean="0">
                <a:solidFill>
                  <a:srgbClr val="FD5C03"/>
                </a:solidFill>
              </a:rPr>
              <a:t> HTML</a:t>
            </a:r>
            <a:r>
              <a:rPr lang="ru-RU" cap="none" dirty="0" smtClean="0">
                <a:solidFill>
                  <a:srgbClr val="FD5C03"/>
                </a:solidFill>
              </a:rPr>
              <a:t>код </a:t>
            </a:r>
            <a:endParaRPr lang="uk-UA" cap="none" dirty="0">
              <a:solidFill>
                <a:srgbClr val="FD5C03"/>
              </a:solidFill>
            </a:endParaRPr>
          </a:p>
        </p:txBody>
      </p:sp>
      <p:pic>
        <p:nvPicPr>
          <p:cNvPr id="4" name="Объект 3" descr="L:\home\tu.cn.ua4\www\views\univer\stat.php (tu.cn.ua3, ishop.ua, tu.cn.ua4) - Sublime Text (UNREGISTERED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20994" b="14085"/>
          <a:stretch>
            <a:fillRect/>
          </a:stretch>
        </p:blipFill>
        <p:spPr>
          <a:xfrm>
            <a:off x="1187624" y="1412776"/>
            <a:ext cx="6719451" cy="27629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94727"/>
            <a:ext cx="1656184" cy="15071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    </a:t>
            </a:r>
            <a:r>
              <a:rPr lang="en-US" sz="3600" cap="none" dirty="0" smtClean="0">
                <a:solidFill>
                  <a:srgbClr val="FD5C03"/>
                </a:solidFill>
              </a:rPr>
              <a:t>MSQL - </a:t>
            </a:r>
            <a:r>
              <a:rPr lang="uk-UA" sz="3600" cap="none" dirty="0" err="1" smtClean="0">
                <a:solidFill>
                  <a:srgbClr val="FD5C03"/>
                </a:solidFill>
              </a:rPr>
              <a:t>Запрос</a:t>
            </a:r>
            <a:r>
              <a:rPr lang="uk-UA" sz="3600" cap="none" dirty="0" smtClean="0">
                <a:solidFill>
                  <a:srgbClr val="FD5C03"/>
                </a:solidFill>
              </a:rPr>
              <a:t> к </a:t>
            </a:r>
            <a:r>
              <a:rPr lang="uk-UA" sz="3600" cap="none" dirty="0" err="1">
                <a:solidFill>
                  <a:srgbClr val="FD5C03"/>
                </a:solidFill>
              </a:rPr>
              <a:t>б</a:t>
            </a:r>
            <a:r>
              <a:rPr lang="uk-UA" sz="3600" cap="none" dirty="0" err="1" smtClean="0">
                <a:solidFill>
                  <a:srgbClr val="FD5C03"/>
                </a:solidFill>
              </a:rPr>
              <a:t>азе</a:t>
            </a:r>
            <a:r>
              <a:rPr lang="uk-UA" sz="3600" cap="none" dirty="0" smtClean="0">
                <a:solidFill>
                  <a:srgbClr val="FD5C03"/>
                </a:solidFill>
              </a:rPr>
              <a:t> </a:t>
            </a:r>
            <a:r>
              <a:rPr lang="uk-UA" sz="3600" cap="none" dirty="0" err="1">
                <a:solidFill>
                  <a:srgbClr val="FD5C03"/>
                </a:solidFill>
              </a:rPr>
              <a:t>д</a:t>
            </a:r>
            <a:r>
              <a:rPr lang="uk-UA" sz="3600" cap="none" dirty="0" err="1" smtClean="0">
                <a:solidFill>
                  <a:srgbClr val="FD5C03"/>
                </a:solidFill>
              </a:rPr>
              <a:t>анных</a:t>
            </a:r>
            <a:r>
              <a:rPr lang="uk-UA" sz="3600" cap="none" dirty="0" smtClean="0">
                <a:solidFill>
                  <a:srgbClr val="FD5C03"/>
                </a:solidFill>
              </a:rPr>
              <a:t/>
            </a:r>
            <a:br>
              <a:rPr lang="uk-UA" sz="3600" cap="none" dirty="0" smtClean="0">
                <a:solidFill>
                  <a:srgbClr val="FD5C03"/>
                </a:solidFill>
              </a:rPr>
            </a:br>
            <a:endParaRPr lang="uk-UA" sz="3600" cap="none" dirty="0">
              <a:solidFill>
                <a:srgbClr val="FD5C03"/>
              </a:solidFill>
            </a:endParaRPr>
          </a:p>
        </p:txBody>
      </p:sp>
      <p:pic>
        <p:nvPicPr>
          <p:cNvPr id="6" name="Объект 5" descr="L:\home\tu.cn.ua4\www\model\model.php (tu.cn.ua3, ishop.ua, tu.cn.ua4) - Sublime Text (UNREGISTERED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7584" b="6208"/>
          <a:stretch>
            <a:fillRect/>
          </a:stretch>
        </p:blipFill>
        <p:spPr>
          <a:xfrm>
            <a:off x="1828800" y="1371600"/>
            <a:ext cx="5713065" cy="3086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306249"/>
            <a:ext cx="1656184" cy="15071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none" dirty="0" smtClean="0">
                <a:solidFill>
                  <a:srgbClr val="FD5C03"/>
                </a:solidFill>
              </a:rPr>
              <a:t>    </a:t>
            </a:r>
            <a:br>
              <a:rPr lang="uk-UA" sz="3200" b="1" cap="none" dirty="0" smtClean="0">
                <a:solidFill>
                  <a:srgbClr val="FD5C03"/>
                </a:solidFill>
              </a:rPr>
            </a:br>
            <a:r>
              <a:rPr lang="uk-UA" sz="3200" b="1" cap="none" dirty="0">
                <a:solidFill>
                  <a:srgbClr val="FD5C03"/>
                </a:solidFill>
              </a:rPr>
              <a:t/>
            </a:r>
            <a:br>
              <a:rPr lang="uk-UA" sz="3200" b="1" cap="none" dirty="0">
                <a:solidFill>
                  <a:srgbClr val="FD5C03"/>
                </a:solidFill>
              </a:rPr>
            </a:br>
            <a:r>
              <a:rPr lang="uk-UA" sz="3200" b="1" cap="none" dirty="0" smtClean="0">
                <a:solidFill>
                  <a:srgbClr val="FD5C03"/>
                </a:solidFill>
              </a:rPr>
              <a:t>Дякуємо за </a:t>
            </a:r>
            <a:r>
              <a:rPr lang="uk-UA" sz="3200" b="1" cap="none" dirty="0">
                <a:solidFill>
                  <a:srgbClr val="FD5C03"/>
                </a:solidFill>
              </a:rPr>
              <a:t>у</a:t>
            </a:r>
            <a:r>
              <a:rPr lang="uk-UA" sz="3200" b="1" cap="none" dirty="0" smtClean="0">
                <a:solidFill>
                  <a:srgbClr val="FD5C03"/>
                </a:solidFill>
              </a:rPr>
              <a:t>вагу</a:t>
            </a:r>
            <a:endParaRPr lang="uk-UA" sz="3200" b="1" cap="none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uk-UA" sz="2800" b="0" dirty="0" smtClean="0">
                <a:solidFill>
                  <a:schemeClr val="bg2">
                    <a:lumMod val="25000"/>
                  </a:schemeClr>
                </a:solidFill>
              </a:rPr>
              <a:t>Готові відповісти </a:t>
            </a:r>
          </a:p>
          <a:p>
            <a:r>
              <a:rPr lang="uk-UA" sz="2800" b="0" dirty="0" smtClean="0">
                <a:solidFill>
                  <a:schemeClr val="bg2">
                    <a:lumMod val="25000"/>
                  </a:schemeClr>
                </a:solidFill>
              </a:rPr>
              <a:t>на Ваші запитання.</a:t>
            </a:r>
            <a:endParaRPr lang="uk-UA" sz="2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92" y="836712"/>
            <a:ext cx="6602581" cy="60083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cap="none" dirty="0" smtClean="0">
                <a:solidFill>
                  <a:srgbClr val="FD5C03"/>
                </a:solidFill>
              </a:rPr>
              <a:t>Содержание:</a:t>
            </a:r>
            <a:endParaRPr lang="uk-UA" sz="4400" cap="none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bg2">
                    <a:lumMod val="25000"/>
                  </a:schemeClr>
                </a:solidFill>
              </a:rPr>
              <a:t>цели создания сайта и его целевая аудитория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</a:rPr>
              <a:t>технические требования к сайту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</a:rPr>
              <a:t>пожелания по дизайну</a:t>
            </a:r>
            <a:endParaRPr lang="en-US" sz="36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3600" b="0" dirty="0">
                <a:solidFill>
                  <a:schemeClr val="bg2">
                    <a:lumMod val="25000"/>
                  </a:schemeClr>
                </a:solidFill>
              </a:rPr>
              <a:t>структура </a:t>
            </a: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</a:rPr>
              <a:t>веб-сайта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</a:rPr>
              <a:t>используемые технологии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66" y="5256584"/>
            <a:ext cx="1631630" cy="14847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32656"/>
            <a:ext cx="7520940" cy="1296144"/>
          </a:xfrm>
        </p:spPr>
        <p:txBody>
          <a:bodyPr/>
          <a:lstStyle/>
          <a:p>
            <a:r>
              <a:rPr lang="ru-RU" sz="3200" cap="none" dirty="0" smtClean="0">
                <a:solidFill>
                  <a:srgbClr val="FD5C03"/>
                </a:solidFill>
              </a:rPr>
              <a:t>Цели создания сайта и </a:t>
            </a:r>
            <a:r>
              <a:rPr lang="ru-RU" sz="3200" cap="none" dirty="0">
                <a:solidFill>
                  <a:srgbClr val="FD5C03"/>
                </a:solidFill>
              </a:rPr>
              <a:t>е</a:t>
            </a:r>
            <a:r>
              <a:rPr lang="ru-RU" sz="3200" cap="none" dirty="0" smtClean="0">
                <a:solidFill>
                  <a:srgbClr val="FD5C03"/>
                </a:solidFill>
              </a:rPr>
              <a:t>го целевая </a:t>
            </a:r>
            <a:r>
              <a:rPr lang="ru-RU" sz="3200" cap="none" dirty="0">
                <a:solidFill>
                  <a:srgbClr val="FD5C03"/>
                </a:solidFill>
              </a:rPr>
              <a:t>а</a:t>
            </a:r>
            <a:r>
              <a:rPr lang="ru-RU" sz="3200" cap="none" dirty="0" smtClean="0">
                <a:solidFill>
                  <a:srgbClr val="FD5C03"/>
                </a:solidFill>
              </a:rPr>
              <a:t>удитория</a:t>
            </a:r>
            <a:br>
              <a:rPr lang="ru-RU" sz="3200" cap="none" dirty="0" smtClean="0">
                <a:solidFill>
                  <a:srgbClr val="FD5C03"/>
                </a:solidFill>
              </a:rPr>
            </a:br>
            <a:endParaRPr lang="uk-UA" sz="3200" cap="none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Преобразование и усовершенствование уже имеющегося сайта: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Усовершенствование  функционала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Адаптивность сайта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Изменения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дизайна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Целевой аудиторией является преподавательский состав ЧНТУ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lvl="5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78863"/>
            <a:ext cx="1656184" cy="15071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>
                <a:solidFill>
                  <a:srgbClr val="FD5C03"/>
                </a:solidFill>
              </a:rPr>
              <a:t>технические </a:t>
            </a:r>
            <a:r>
              <a:rPr lang="ru-RU" dirty="0">
                <a:solidFill>
                  <a:srgbClr val="FD5C03"/>
                </a:solidFill>
              </a:rPr>
              <a:t>требования к сайту</a:t>
            </a:r>
            <a:br>
              <a:rPr lang="ru-RU" dirty="0">
                <a:solidFill>
                  <a:srgbClr val="FD5C03"/>
                </a:solidFill>
              </a:rPr>
            </a:br>
            <a:endParaRPr lang="uk-UA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>Динамичность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>Адаптивность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>Функциональность: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bg2">
                    <a:lumMod val="25000"/>
                  </a:schemeClr>
                </a:solidFill>
              </a:rPr>
              <a:t>Поиск по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сотрудникам;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bg2">
                    <a:lumMod val="25000"/>
                  </a:schemeClr>
                </a:solidFill>
              </a:rPr>
              <a:t>Поиск по сотрудникам относительно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кафедры;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bg2">
                    <a:lumMod val="25000"/>
                  </a:schemeClr>
                </a:solidFill>
              </a:rPr>
              <a:t>Предусмотреть возможность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редактирования; </a:t>
            </a:r>
            <a:r>
              <a:rPr lang="ru-RU" sz="2000" b="0" dirty="0">
                <a:solidFill>
                  <a:schemeClr val="bg2">
                    <a:lumMod val="25000"/>
                  </a:schemeClr>
                </a:solidFill>
              </a:rPr>
              <a:t>данных и их дополнение при авторизации автора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статьи; 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bg2">
                    <a:lumMod val="25000"/>
                  </a:schemeClr>
                </a:solidFill>
              </a:rPr>
              <a:t>Последующее занесение и изменение данных в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БД.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  <a:p>
            <a:pPr marL="1179830" lvl="6" indent="0">
              <a:buNone/>
            </a:pPr>
            <a:endParaRPr lang="ru-RU" sz="2600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78864"/>
            <a:ext cx="1656184" cy="15071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en-US" dirty="0" smtClean="0">
                <a:solidFill>
                  <a:srgbClr val="FD5C03"/>
                </a:solidFill>
              </a:rPr>
              <a:t/>
            </a:r>
            <a:br>
              <a:rPr lang="en-US" dirty="0" smtClean="0">
                <a:solidFill>
                  <a:srgbClr val="FD5C03"/>
                </a:solidFill>
              </a:rPr>
            </a:br>
            <a:r>
              <a:rPr lang="en-US" dirty="0" smtClean="0">
                <a:solidFill>
                  <a:srgbClr val="FD5C03"/>
                </a:solidFill>
              </a:rPr>
              <a:t>  </a:t>
            </a:r>
            <a:r>
              <a:rPr lang="ru-RU" dirty="0" smtClean="0">
                <a:solidFill>
                  <a:srgbClr val="FD5C03"/>
                </a:solidFill>
              </a:rPr>
              <a:t>пожелания </a:t>
            </a:r>
            <a:r>
              <a:rPr lang="ru-RU" dirty="0">
                <a:solidFill>
                  <a:srgbClr val="FD5C03"/>
                </a:solidFill>
              </a:rPr>
              <a:t>по дизайну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Полное изменение дизайна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uk-UA" sz="2800" b="0" dirty="0" smtClean="0">
                <a:solidFill>
                  <a:schemeClr val="bg2">
                    <a:lumMod val="25000"/>
                  </a:schemeClr>
                </a:solidFill>
              </a:rPr>
              <a:t>визуальное представление </a:t>
            </a:r>
            <a:r>
              <a:rPr lang="uk-UA" sz="2800" b="0" dirty="0">
                <a:solidFill>
                  <a:schemeClr val="bg2">
                    <a:lumMod val="25000"/>
                  </a:schemeClr>
                </a:solidFill>
              </a:rPr>
              <a:t>веб-сайта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ц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ветовое решение и т.п.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9"/>
            <a:ext cx="1656184" cy="15071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3600" dirty="0" smtClean="0">
                <a:solidFill>
                  <a:srgbClr val="FD5C03"/>
                </a:solidFill>
              </a:rPr>
              <a:t>   до                           после</a:t>
            </a:r>
            <a:endParaRPr lang="uk-UA" sz="3600" dirty="0">
              <a:solidFill>
                <a:srgbClr val="FD5C03"/>
              </a:solidFill>
            </a:endParaRPr>
          </a:p>
        </p:txBody>
      </p:sp>
      <p:pic>
        <p:nvPicPr>
          <p:cNvPr id="4" name="Объект 3" descr="University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9037" r="18124" b="5089"/>
          <a:stretch>
            <a:fillRect/>
          </a:stretch>
        </p:blipFill>
        <p:spPr>
          <a:xfrm>
            <a:off x="4860032" y="1700808"/>
            <a:ext cx="3528392" cy="2522200"/>
          </a:xfrm>
        </p:spPr>
      </p:pic>
      <p:pic>
        <p:nvPicPr>
          <p:cNvPr id="5" name="Рисунок 4" descr="Головна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t="8950" r="18875" b="23689"/>
          <a:stretch>
            <a:fillRect/>
          </a:stretch>
        </p:blipFill>
        <p:spPr>
          <a:xfrm>
            <a:off x="755576" y="1700808"/>
            <a:ext cx="3848565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62" y="5301208"/>
            <a:ext cx="1661723" cy="15121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 smtClean="0">
                <a:solidFill>
                  <a:srgbClr val="FD5C03"/>
                </a:solidFill>
              </a:rPr>
              <a:t>Структура </a:t>
            </a:r>
            <a:r>
              <a:rPr lang="en-US" cap="none" dirty="0">
                <a:solidFill>
                  <a:srgbClr val="FD5C03"/>
                </a:solidFill>
              </a:rPr>
              <a:t>W</a:t>
            </a:r>
            <a:r>
              <a:rPr lang="ru-RU" cap="none" dirty="0" smtClean="0">
                <a:solidFill>
                  <a:srgbClr val="FD5C03"/>
                </a:solidFill>
              </a:rPr>
              <a:t>еб-сайта</a:t>
            </a:r>
            <a:endParaRPr lang="ru-RU" cap="none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Важным моментом при разработке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W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еб-сайта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является организация удобной системы перемещения по сайту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University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9015" r="20371" b="71689"/>
          <a:stretch>
            <a:fillRect/>
          </a:stretch>
        </p:blipFill>
        <p:spPr>
          <a:xfrm>
            <a:off x="945198" y="2626115"/>
            <a:ext cx="4346882" cy="1080120"/>
          </a:xfrm>
          <a:prstGeom prst="rect">
            <a:avLst/>
          </a:prstGeom>
        </p:spPr>
      </p:pic>
      <p:pic>
        <p:nvPicPr>
          <p:cNvPr id="5" name="Рисунок 4" descr="University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0288" r="65059" b="41436"/>
          <a:stretch>
            <a:fillRect/>
          </a:stretch>
        </p:blipFill>
        <p:spPr>
          <a:xfrm>
            <a:off x="6372200" y="2364370"/>
            <a:ext cx="1820489" cy="1564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9"/>
            <a:ext cx="1656184" cy="15071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FD5C03"/>
                </a:solidFill>
              </a:rPr>
              <a:t>              </a:t>
            </a:r>
            <a:r>
              <a:rPr lang="ru-RU" cap="none" dirty="0" smtClean="0">
                <a:solidFill>
                  <a:srgbClr val="FD5C03"/>
                </a:solidFill>
              </a:rPr>
              <a:t> </a:t>
            </a:r>
            <a:r>
              <a:rPr lang="uk-UA" cap="none" dirty="0" smtClean="0">
                <a:solidFill>
                  <a:srgbClr val="FD5C03"/>
                </a:solidFill>
              </a:rPr>
              <a:t>Структура </a:t>
            </a:r>
            <a:r>
              <a:rPr lang="en-US" cap="none" dirty="0">
                <a:solidFill>
                  <a:srgbClr val="FD5C03"/>
                </a:solidFill>
              </a:rPr>
              <a:t>W</a:t>
            </a:r>
            <a:r>
              <a:rPr lang="ru-RU" cap="none" dirty="0" smtClean="0">
                <a:solidFill>
                  <a:srgbClr val="FD5C03"/>
                </a:solidFill>
              </a:rPr>
              <a:t>еб-приложения</a:t>
            </a:r>
            <a:endParaRPr lang="uk-UA" dirty="0"/>
          </a:p>
        </p:txBody>
      </p:sp>
      <p:pic>
        <p:nvPicPr>
          <p:cNvPr id="4" name="Объект 3" descr="L:\home\tu.cn.ua4\www\views\univer\images\Logo_vector.svg (tu.cn.ua3, ishop.ua, tu.cn.ua4) - Sublime Text (UNREGISTERED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5672" r="87665" b="61553"/>
          <a:stretch>
            <a:fillRect/>
          </a:stretch>
        </p:blipFill>
        <p:spPr>
          <a:xfrm>
            <a:off x="2390748" y="1043188"/>
            <a:ext cx="4125468" cy="38979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6308"/>
            <a:ext cx="1656184" cy="15071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FD5C03"/>
                </a:solidFill>
              </a:rPr>
              <a:t/>
            </a:r>
            <a:br>
              <a:rPr lang="en-US" cap="none" dirty="0" smtClean="0">
                <a:solidFill>
                  <a:srgbClr val="FD5C03"/>
                </a:solidFill>
              </a:rPr>
            </a:br>
            <a:r>
              <a:rPr lang="en-US" cap="none" dirty="0" smtClean="0">
                <a:solidFill>
                  <a:srgbClr val="FD5C03"/>
                </a:solidFill>
              </a:rPr>
              <a:t>         </a:t>
            </a:r>
            <a:r>
              <a:rPr lang="uk-UA" sz="3600" cap="none" dirty="0" smtClean="0">
                <a:solidFill>
                  <a:srgbClr val="FD5C03"/>
                </a:solidFill>
              </a:rPr>
              <a:t>Используемые технологии</a:t>
            </a:r>
            <a:r>
              <a:rPr lang="uk-UA" cap="none" dirty="0" smtClean="0">
                <a:solidFill>
                  <a:srgbClr val="FD5C03"/>
                </a:solidFill>
              </a:rPr>
              <a:t/>
            </a:r>
            <a:br>
              <a:rPr lang="uk-UA" cap="none" dirty="0" smtClean="0">
                <a:solidFill>
                  <a:srgbClr val="FD5C03"/>
                </a:solidFill>
              </a:rPr>
            </a:br>
            <a:endParaRPr lang="uk-UA" cap="none" dirty="0">
              <a:solidFill>
                <a:srgbClr val="FD5C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          MVC - 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34599"/>
            <a:ext cx="4464496" cy="4078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6248"/>
            <a:ext cx="1656184" cy="15071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ECA-2D0C-47C1-ACBC-D93EBBE65EDD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</TotalTime>
  <Words>191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DejaVu Sans Mono</vt:lpstr>
      <vt:lpstr>Franklin Gothic Book</vt:lpstr>
      <vt:lpstr>Franklin Gothic Medium</vt:lpstr>
      <vt:lpstr>Tunga</vt:lpstr>
      <vt:lpstr>Wingdings</vt:lpstr>
      <vt:lpstr>Углы</vt:lpstr>
      <vt:lpstr>Наш первый проект</vt:lpstr>
      <vt:lpstr>Содержание:</vt:lpstr>
      <vt:lpstr>Цели создания сайта и его целевая аудитория </vt:lpstr>
      <vt:lpstr>технические требования к сайту </vt:lpstr>
      <vt:lpstr>   пожелания по дизайну</vt:lpstr>
      <vt:lpstr>                  до                           после</vt:lpstr>
      <vt:lpstr>Структура Wеб-сайта</vt:lpstr>
      <vt:lpstr>               Структура Wеб-приложения</vt:lpstr>
      <vt:lpstr>          Используемые технологии </vt:lpstr>
      <vt:lpstr>                                   Model-View-Controller </vt:lpstr>
      <vt:lpstr>      Используемые технологии </vt:lpstr>
      <vt:lpstr>          Используемые технологии</vt:lpstr>
      <vt:lpstr>               Используемые технологии </vt:lpstr>
      <vt:lpstr>Используемые технологии </vt:lpstr>
      <vt:lpstr>              Используемые технологии </vt:lpstr>
      <vt:lpstr>                 Вставка  кода PHP в HTMLкод </vt:lpstr>
      <vt:lpstr>       MSQL - Запрос к базе данных </vt:lpstr>
      <vt:lpstr>      Дякуємо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student</cp:lastModifiedBy>
  <cp:revision>41</cp:revision>
  <dcterms:created xsi:type="dcterms:W3CDTF">2016-03-03T06:02:00Z</dcterms:created>
  <dcterms:modified xsi:type="dcterms:W3CDTF">2018-03-18T07:26:46Z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1049-10.2.0.5820</vt:lpwstr>
  </property>
</Properties>
</file>